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5143500" cy="9144000" type="screen16x9"/>
  <p:notesSz cx="7099300" cy="10234613"/>
  <p:defaultTextStyle>
    <a:defPPr>
      <a:defRPr lang="de-DE"/>
    </a:defPPr>
    <a:lvl1pPr marL="0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7685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5371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3056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0741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8426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6113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3798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1483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5C"/>
    <a:srgbClr val="DE633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51" autoAdjust="0"/>
  </p:normalViewPr>
  <p:slideViewPr>
    <p:cSldViewPr>
      <p:cViewPr>
        <p:scale>
          <a:sx n="125" d="100"/>
          <a:sy n="125" d="100"/>
        </p:scale>
        <p:origin x="1915" y="-2035"/>
      </p:cViewPr>
      <p:guideLst>
        <p:guide orient="horz" pos="2880"/>
        <p:guide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8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06683-64FD-4B0F-9A70-B02DFFAB3955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2591A-4ACC-4650-A3DB-333C26421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214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613C9-23FC-42FA-ABE7-A214C19E8C0F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F3890-1586-4355-8EE4-265F1B88BAC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e l'image des diapositives 7"/>
          <p:cNvSpPr>
            <a:spLocks noGrp="1" noRot="1" noChangeAspect="1"/>
          </p:cNvSpPr>
          <p:nvPr>
            <p:ph type="sldImg" idx="2"/>
          </p:nvPr>
        </p:nvSpPr>
        <p:spPr>
          <a:xfrm>
            <a:off x="2578100" y="1279525"/>
            <a:ext cx="1943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8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1pPr>
    <a:lvl2pPr marL="8926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2pPr>
    <a:lvl3pPr marL="17852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3pPr>
    <a:lvl4pPr marL="267779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4pPr>
    <a:lvl5pPr marL="35704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5pPr>
    <a:lvl6pPr marL="446298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6pPr>
    <a:lvl7pPr marL="535559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7pPr>
    <a:lvl8pPr marL="624818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8pPr>
    <a:lvl9pPr marL="714079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578100" y="1279525"/>
            <a:ext cx="194310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F3890-1586-4355-8EE4-265F1B88BA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6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58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2133605"/>
            <a:ext cx="462915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38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2348867" y="2286004"/>
            <a:ext cx="3831729" cy="48700267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51893" y="2286004"/>
            <a:ext cx="11411248" cy="4870026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4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7175" y="2133605"/>
            <a:ext cx="46291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27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304" y="5875868"/>
            <a:ext cx="4371975" cy="1816100"/>
          </a:xfrm>
          <a:prstGeom prst="rect">
            <a:avLst/>
          </a:prstGeom>
        </p:spPr>
        <p:txBody>
          <a:bodyPr anchor="t"/>
          <a:lstStyle>
            <a:lvl1pPr algn="l">
              <a:defRPr sz="3109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06304" y="3875622"/>
            <a:ext cx="4371975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46">
                <a:solidFill>
                  <a:schemeClr val="tx1">
                    <a:tint val="75000"/>
                  </a:schemeClr>
                </a:solidFill>
              </a:defRPr>
            </a:lvl1pPr>
            <a:lvl2pPr marL="354811" indent="0">
              <a:buNone/>
              <a:defRPr sz="1393">
                <a:solidFill>
                  <a:schemeClr val="tx1">
                    <a:tint val="75000"/>
                  </a:schemeClr>
                </a:solidFill>
              </a:defRPr>
            </a:lvl2pPr>
            <a:lvl3pPr marL="70962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3pPr>
            <a:lvl4pPr marL="106443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4pPr>
            <a:lvl5pPr marL="141924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5pPr>
            <a:lvl6pPr marL="1774053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6pPr>
            <a:lvl7pPr marL="2128863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7pPr>
            <a:lvl8pPr marL="2483673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8pPr>
            <a:lvl9pPr marL="2838484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1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1893" y="13318067"/>
            <a:ext cx="7621488" cy="37668200"/>
          </a:xfrm>
          <a:prstGeom prst="rect">
            <a:avLst/>
          </a:prstGeom>
        </p:spPr>
        <p:txBody>
          <a:bodyPr/>
          <a:lstStyle>
            <a:lvl1pPr>
              <a:defRPr sz="2175"/>
            </a:lvl1pPr>
            <a:lvl2pPr>
              <a:defRPr sz="1869"/>
            </a:lvl2pPr>
            <a:lvl3pPr>
              <a:defRPr sz="1546"/>
            </a:lvl3pPr>
            <a:lvl4pPr>
              <a:defRPr sz="1393"/>
            </a:lvl4pPr>
            <a:lvl5pPr>
              <a:defRPr sz="1393"/>
            </a:lvl5pPr>
            <a:lvl6pPr>
              <a:defRPr sz="1393"/>
            </a:lvl6pPr>
            <a:lvl7pPr>
              <a:defRPr sz="1393"/>
            </a:lvl7pPr>
            <a:lvl8pPr>
              <a:defRPr sz="1393"/>
            </a:lvl8pPr>
            <a:lvl9pPr>
              <a:defRPr sz="13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559106" y="13318067"/>
            <a:ext cx="7621488" cy="37668200"/>
          </a:xfrm>
          <a:prstGeom prst="rect">
            <a:avLst/>
          </a:prstGeom>
        </p:spPr>
        <p:txBody>
          <a:bodyPr/>
          <a:lstStyle>
            <a:lvl1pPr>
              <a:defRPr sz="2175"/>
            </a:lvl1pPr>
            <a:lvl2pPr>
              <a:defRPr sz="1869"/>
            </a:lvl2pPr>
            <a:lvl3pPr>
              <a:defRPr sz="1546"/>
            </a:lvl3pPr>
            <a:lvl4pPr>
              <a:defRPr sz="1393"/>
            </a:lvl4pPr>
            <a:lvl5pPr>
              <a:defRPr sz="1393"/>
            </a:lvl5pPr>
            <a:lvl6pPr>
              <a:defRPr sz="1393"/>
            </a:lvl6pPr>
            <a:lvl7pPr>
              <a:defRPr sz="1393"/>
            </a:lvl7pPr>
            <a:lvl8pPr>
              <a:defRPr sz="1393"/>
            </a:lvl8pPr>
            <a:lvl9pPr>
              <a:defRPr sz="13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45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175" y="2046818"/>
            <a:ext cx="2272606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69" b="1"/>
            </a:lvl1pPr>
            <a:lvl2pPr marL="354811" indent="0">
              <a:buNone/>
              <a:defRPr sz="1546" b="1"/>
            </a:lvl2pPr>
            <a:lvl3pPr marL="709621" indent="0">
              <a:buNone/>
              <a:defRPr sz="1393" b="1"/>
            </a:lvl3pPr>
            <a:lvl4pPr marL="1064431" indent="0">
              <a:buNone/>
              <a:defRPr sz="1240" b="1"/>
            </a:lvl4pPr>
            <a:lvl5pPr marL="1419242" indent="0">
              <a:buNone/>
              <a:defRPr sz="1240" b="1"/>
            </a:lvl5pPr>
            <a:lvl6pPr marL="1774053" indent="0">
              <a:buNone/>
              <a:defRPr sz="1240" b="1"/>
            </a:lvl6pPr>
            <a:lvl7pPr marL="2128863" indent="0">
              <a:buNone/>
              <a:defRPr sz="1240" b="1"/>
            </a:lvl7pPr>
            <a:lvl8pPr marL="2483673" indent="0">
              <a:buNone/>
              <a:defRPr sz="1240" b="1"/>
            </a:lvl8pPr>
            <a:lvl9pPr marL="2838484" indent="0">
              <a:buNone/>
              <a:defRPr sz="124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  <a:prstGeom prst="rect">
            <a:avLst/>
          </a:prstGeom>
        </p:spPr>
        <p:txBody>
          <a:bodyPr/>
          <a:lstStyle>
            <a:lvl1pPr>
              <a:defRPr sz="1869"/>
            </a:lvl1pPr>
            <a:lvl2pPr>
              <a:defRPr sz="1546"/>
            </a:lvl2pPr>
            <a:lvl3pPr>
              <a:defRPr sz="1393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612829" y="2046818"/>
            <a:ext cx="2273499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69" b="1"/>
            </a:lvl1pPr>
            <a:lvl2pPr marL="354811" indent="0">
              <a:buNone/>
              <a:defRPr sz="1546" b="1"/>
            </a:lvl2pPr>
            <a:lvl3pPr marL="709621" indent="0">
              <a:buNone/>
              <a:defRPr sz="1393" b="1"/>
            </a:lvl3pPr>
            <a:lvl4pPr marL="1064431" indent="0">
              <a:buNone/>
              <a:defRPr sz="1240" b="1"/>
            </a:lvl4pPr>
            <a:lvl5pPr marL="1419242" indent="0">
              <a:buNone/>
              <a:defRPr sz="1240" b="1"/>
            </a:lvl5pPr>
            <a:lvl6pPr marL="1774053" indent="0">
              <a:buNone/>
              <a:defRPr sz="1240" b="1"/>
            </a:lvl6pPr>
            <a:lvl7pPr marL="2128863" indent="0">
              <a:buNone/>
              <a:defRPr sz="1240" b="1"/>
            </a:lvl7pPr>
            <a:lvl8pPr marL="2483673" indent="0">
              <a:buNone/>
              <a:defRPr sz="1240" b="1"/>
            </a:lvl8pPr>
            <a:lvl9pPr marL="2838484" indent="0">
              <a:buNone/>
              <a:defRPr sz="124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612829" y="2899833"/>
            <a:ext cx="2273499" cy="5268384"/>
          </a:xfrm>
          <a:prstGeom prst="rect">
            <a:avLst/>
          </a:prstGeom>
        </p:spPr>
        <p:txBody>
          <a:bodyPr/>
          <a:lstStyle>
            <a:lvl1pPr>
              <a:defRPr sz="1869"/>
            </a:lvl1pPr>
            <a:lvl2pPr>
              <a:defRPr sz="1546"/>
            </a:lvl2pPr>
            <a:lvl3pPr>
              <a:defRPr sz="1393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32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63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1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  <a:prstGeom prst="rect">
            <a:avLst/>
          </a:prstGeom>
        </p:spPr>
        <p:txBody>
          <a:bodyPr anchor="b"/>
          <a:lstStyle>
            <a:lvl1pPr algn="l">
              <a:defRPr sz="154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0969" y="364069"/>
            <a:ext cx="2875359" cy="7804151"/>
          </a:xfrm>
          <a:prstGeom prst="rect">
            <a:avLst/>
          </a:prstGeom>
        </p:spPr>
        <p:txBody>
          <a:bodyPr/>
          <a:lstStyle>
            <a:lvl1pPr>
              <a:defRPr sz="2481"/>
            </a:lvl1pPr>
            <a:lvl2pPr>
              <a:defRPr sz="2175"/>
            </a:lvl2pPr>
            <a:lvl3pPr>
              <a:defRPr sz="1869"/>
            </a:lvl3pPr>
            <a:lvl4pPr>
              <a:defRPr sz="1546"/>
            </a:lvl4pPr>
            <a:lvl5pPr>
              <a:defRPr sz="1546"/>
            </a:lvl5pPr>
            <a:lvl6pPr>
              <a:defRPr sz="1546"/>
            </a:lvl6pPr>
            <a:lvl7pPr>
              <a:defRPr sz="1546"/>
            </a:lvl7pPr>
            <a:lvl8pPr>
              <a:defRPr sz="1546"/>
            </a:lvl8pPr>
            <a:lvl9pPr>
              <a:defRPr sz="154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7175" y="1913471"/>
            <a:ext cx="1692176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7"/>
            </a:lvl1pPr>
            <a:lvl2pPr marL="354811" indent="0">
              <a:buNone/>
              <a:defRPr sz="934"/>
            </a:lvl2pPr>
            <a:lvl3pPr marL="709621" indent="0">
              <a:buNone/>
              <a:defRPr sz="782"/>
            </a:lvl3pPr>
            <a:lvl4pPr marL="1064431" indent="0">
              <a:buNone/>
              <a:defRPr sz="697"/>
            </a:lvl4pPr>
            <a:lvl5pPr marL="1419242" indent="0">
              <a:buNone/>
              <a:defRPr sz="697"/>
            </a:lvl5pPr>
            <a:lvl6pPr marL="1774053" indent="0">
              <a:buNone/>
              <a:defRPr sz="697"/>
            </a:lvl6pPr>
            <a:lvl7pPr marL="2128863" indent="0">
              <a:buNone/>
              <a:defRPr sz="697"/>
            </a:lvl7pPr>
            <a:lvl8pPr marL="2483673" indent="0">
              <a:buNone/>
              <a:defRPr sz="697"/>
            </a:lvl8pPr>
            <a:lvl9pPr marL="2838484" indent="0">
              <a:buNone/>
              <a:defRPr sz="69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65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8162" y="6400803"/>
            <a:ext cx="3086100" cy="755651"/>
          </a:xfrm>
          <a:prstGeom prst="rect">
            <a:avLst/>
          </a:prstGeom>
        </p:spPr>
        <p:txBody>
          <a:bodyPr anchor="b"/>
          <a:lstStyle>
            <a:lvl1pPr algn="l">
              <a:defRPr sz="154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81"/>
            </a:lvl1pPr>
            <a:lvl2pPr marL="354811" indent="0">
              <a:buNone/>
              <a:defRPr sz="2175"/>
            </a:lvl2pPr>
            <a:lvl3pPr marL="709621" indent="0">
              <a:buNone/>
              <a:defRPr sz="1869"/>
            </a:lvl3pPr>
            <a:lvl4pPr marL="1064431" indent="0">
              <a:buNone/>
              <a:defRPr sz="1546"/>
            </a:lvl4pPr>
            <a:lvl5pPr marL="1419242" indent="0">
              <a:buNone/>
              <a:defRPr sz="1546"/>
            </a:lvl5pPr>
            <a:lvl6pPr marL="1774053" indent="0">
              <a:buNone/>
              <a:defRPr sz="1546"/>
            </a:lvl6pPr>
            <a:lvl7pPr marL="2128863" indent="0">
              <a:buNone/>
              <a:defRPr sz="1546"/>
            </a:lvl7pPr>
            <a:lvl8pPr marL="2483673" indent="0">
              <a:buNone/>
              <a:defRPr sz="1546"/>
            </a:lvl8pPr>
            <a:lvl9pPr marL="2838484" indent="0">
              <a:buNone/>
              <a:defRPr sz="1546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08162" y="7156455"/>
            <a:ext cx="30861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7"/>
            </a:lvl1pPr>
            <a:lvl2pPr marL="354811" indent="0">
              <a:buNone/>
              <a:defRPr sz="934"/>
            </a:lvl2pPr>
            <a:lvl3pPr marL="709621" indent="0">
              <a:buNone/>
              <a:defRPr sz="782"/>
            </a:lvl3pPr>
            <a:lvl4pPr marL="1064431" indent="0">
              <a:buNone/>
              <a:defRPr sz="697"/>
            </a:lvl4pPr>
            <a:lvl5pPr marL="1419242" indent="0">
              <a:buNone/>
              <a:defRPr sz="697"/>
            </a:lvl5pPr>
            <a:lvl6pPr marL="1774053" indent="0">
              <a:buNone/>
              <a:defRPr sz="697"/>
            </a:lvl6pPr>
            <a:lvl7pPr marL="2128863" indent="0">
              <a:buNone/>
              <a:defRPr sz="697"/>
            </a:lvl7pPr>
            <a:lvl8pPr marL="2483673" indent="0">
              <a:buNone/>
              <a:defRPr sz="697"/>
            </a:lvl8pPr>
            <a:lvl9pPr marL="2838484" indent="0">
              <a:buNone/>
              <a:defRPr sz="69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20.09.2024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8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78" y="3820"/>
            <a:ext cx="3168352" cy="9677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/>
          <p:cNvSpPr txBox="1"/>
          <p:nvPr userDrawn="1"/>
        </p:nvSpPr>
        <p:spPr>
          <a:xfrm>
            <a:off x="3507854" y="8780801"/>
            <a:ext cx="1436830" cy="24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dirty="0">
                <a:solidFill>
                  <a:srgbClr val="008D5C"/>
                </a:solidFill>
                <a:latin typeface="+mj-lt"/>
              </a:rPr>
              <a:t>http://www.cigre.org</a:t>
            </a:r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353527" y="486939"/>
            <a:ext cx="4436451" cy="1767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47395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09621" rtl="0" eaLnBrk="1" latinLnBrk="0" hangingPunct="1">
        <a:spcBef>
          <a:spcPct val="0"/>
        </a:spcBef>
        <a:buNone/>
        <a:defRPr sz="34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108" indent="-266108" algn="l" defTabSz="709621" rtl="0" eaLnBrk="1" latinLnBrk="0" hangingPunct="1">
        <a:spcBef>
          <a:spcPct val="20000"/>
        </a:spcBef>
        <a:buFont typeface="Arial" pitchFamily="34" charset="0"/>
        <a:buChar char="•"/>
        <a:defRPr sz="2481" kern="1200">
          <a:solidFill>
            <a:schemeClr val="tx1"/>
          </a:solidFill>
          <a:latin typeface="+mn-lt"/>
          <a:ea typeface="+mn-ea"/>
          <a:cs typeface="+mn-cs"/>
        </a:defRPr>
      </a:lvl1pPr>
      <a:lvl2pPr marL="576567" indent="-221756" algn="l" defTabSz="709621" rtl="0" eaLnBrk="1" latinLnBrk="0" hangingPunct="1">
        <a:spcBef>
          <a:spcPct val="20000"/>
        </a:spcBef>
        <a:buFont typeface="Arial" pitchFamily="34" charset="0"/>
        <a:buChar char="–"/>
        <a:defRPr sz="2175" kern="1200">
          <a:solidFill>
            <a:schemeClr val="tx1"/>
          </a:solidFill>
          <a:latin typeface="+mn-lt"/>
          <a:ea typeface="+mn-ea"/>
          <a:cs typeface="+mn-cs"/>
        </a:defRPr>
      </a:lvl2pPr>
      <a:lvl3pPr marL="887026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241836" indent="-177405" algn="l" defTabSz="709621" rtl="0" eaLnBrk="1" latinLnBrk="0" hangingPunct="1">
        <a:spcBef>
          <a:spcPct val="20000"/>
        </a:spcBef>
        <a:buFont typeface="Arial" pitchFamily="34" charset="0"/>
        <a:buChar char="–"/>
        <a:defRPr sz="1546" kern="1200">
          <a:solidFill>
            <a:schemeClr val="tx1"/>
          </a:solidFill>
          <a:latin typeface="+mn-lt"/>
          <a:ea typeface="+mn-ea"/>
          <a:cs typeface="+mn-cs"/>
        </a:defRPr>
      </a:lvl4pPr>
      <a:lvl5pPr marL="1596647" indent="-177405" algn="l" defTabSz="709621" rtl="0" eaLnBrk="1" latinLnBrk="0" hangingPunct="1">
        <a:spcBef>
          <a:spcPct val="20000"/>
        </a:spcBef>
        <a:buFont typeface="Arial" pitchFamily="34" charset="0"/>
        <a:buChar char="»"/>
        <a:defRPr sz="1546" kern="1200">
          <a:solidFill>
            <a:schemeClr val="tx1"/>
          </a:solidFill>
          <a:latin typeface="+mn-lt"/>
          <a:ea typeface="+mn-ea"/>
          <a:cs typeface="+mn-cs"/>
        </a:defRPr>
      </a:lvl5pPr>
      <a:lvl6pPr marL="1951458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6pPr>
      <a:lvl7pPr marL="2306268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7pPr>
      <a:lvl8pPr marL="2661078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8pPr>
      <a:lvl9pPr marL="3015889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1pPr>
      <a:lvl2pPr marL="354811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2pPr>
      <a:lvl3pPr marL="709621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3pPr>
      <a:lvl4pPr marL="1064431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4pPr>
      <a:lvl5pPr marL="1419242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5pPr>
      <a:lvl6pPr marL="1774053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6pPr>
      <a:lvl7pPr marL="2128863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7pPr>
      <a:lvl8pPr marL="2483673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8pPr>
      <a:lvl9pPr marL="2838484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47742" y="2944561"/>
            <a:ext cx="2189460" cy="1067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19" b="1" dirty="0" smtClean="0"/>
              <a:t>Özet</a:t>
            </a:r>
            <a:endParaRPr lang="de-DE" sz="1019" b="1" dirty="0"/>
          </a:p>
          <a:p>
            <a:pPr algn="just">
              <a:spcBef>
                <a:spcPts val="510"/>
              </a:spcBef>
              <a:defRPr/>
            </a:pPr>
            <a:r>
              <a:rPr lang="tr-TR" sz="700" dirty="0" smtClean="0">
                <a:sym typeface="Wingdings" pitchFamily="2" charset="2"/>
              </a:rPr>
              <a:t>Esnek </a:t>
            </a:r>
            <a:r>
              <a:rPr lang="tr-TR" sz="700" dirty="0">
                <a:sym typeface="Wingdings" pitchFamily="2" charset="2"/>
              </a:rPr>
              <a:t>bir güç kaynağı olan enerji depolama sistemleri, şebeke verimsizliklerini azaltarak güvenilirliği artırabilir ve kesintili yenilenebilir kaynakların entegrasyonunu </a:t>
            </a:r>
            <a:r>
              <a:rPr lang="tr-TR" sz="700" dirty="0" smtClean="0">
                <a:sym typeface="Wingdings" pitchFamily="2" charset="2"/>
              </a:rPr>
              <a:t>kolaylaştırabilir. </a:t>
            </a:r>
            <a:r>
              <a:rPr lang="en-US" sz="700" dirty="0" smtClean="0">
                <a:sym typeface="Wingdings" pitchFamily="2" charset="2"/>
              </a:rPr>
              <a:t>Bu</a:t>
            </a:r>
            <a:r>
              <a:rPr lang="tr-TR" sz="700" dirty="0" smtClean="0">
                <a:sym typeface="Wingdings" pitchFamily="2" charset="2"/>
              </a:rPr>
              <a:t> </a:t>
            </a:r>
            <a:r>
              <a:rPr lang="en-US" sz="700" dirty="0" err="1" smtClean="0">
                <a:sym typeface="Wingdings" pitchFamily="2" charset="2"/>
              </a:rPr>
              <a:t>çalışm</a:t>
            </a:r>
            <a:r>
              <a:rPr lang="tr-TR" sz="700" dirty="0" smtClean="0">
                <a:sym typeface="Wingdings" pitchFamily="2" charset="2"/>
              </a:rPr>
              <a:t>ada,</a:t>
            </a:r>
            <a:r>
              <a:rPr lang="en-US" sz="700" dirty="0" smtClean="0">
                <a:sym typeface="Wingdings" pitchFamily="2" charset="2"/>
              </a:rPr>
              <a:t> </a:t>
            </a:r>
            <a:r>
              <a:rPr lang="en-US" sz="700" dirty="0" err="1">
                <a:sym typeface="Wingdings" pitchFamily="2" charset="2"/>
              </a:rPr>
              <a:t>enerji</a:t>
            </a:r>
            <a:r>
              <a:rPr lang="en-US" sz="700" dirty="0">
                <a:sym typeface="Wingdings" pitchFamily="2" charset="2"/>
              </a:rPr>
              <a:t> </a:t>
            </a:r>
            <a:r>
              <a:rPr lang="en-US" sz="700" dirty="0" err="1">
                <a:sym typeface="Wingdings" pitchFamily="2" charset="2"/>
              </a:rPr>
              <a:t>depolama</a:t>
            </a:r>
            <a:r>
              <a:rPr lang="en-US" sz="700" dirty="0">
                <a:sym typeface="Wingdings" pitchFamily="2" charset="2"/>
              </a:rPr>
              <a:t> </a:t>
            </a:r>
            <a:r>
              <a:rPr lang="en-US" sz="700" dirty="0" err="1">
                <a:sym typeface="Wingdings" pitchFamily="2" charset="2"/>
              </a:rPr>
              <a:t>teknolojilerinin</a:t>
            </a:r>
            <a:r>
              <a:rPr lang="en-US" sz="700" dirty="0">
                <a:sym typeface="Wingdings" pitchFamily="2" charset="2"/>
              </a:rPr>
              <a:t> </a:t>
            </a:r>
            <a:r>
              <a:rPr lang="en-US" sz="700" dirty="0" err="1" smtClean="0">
                <a:sym typeface="Wingdings" pitchFamily="2" charset="2"/>
              </a:rPr>
              <a:t>entegrasyonu</a:t>
            </a:r>
            <a:r>
              <a:rPr lang="en-US" sz="700" dirty="0" smtClean="0">
                <a:sym typeface="Wingdings" pitchFamily="2" charset="2"/>
              </a:rPr>
              <a:t> </a:t>
            </a:r>
            <a:r>
              <a:rPr lang="tr-TR" sz="700" dirty="0" smtClean="0">
                <a:sym typeface="Wingdings" pitchFamily="2" charset="2"/>
              </a:rPr>
              <a:t>ile</a:t>
            </a:r>
            <a:r>
              <a:rPr lang="en-US" sz="700" dirty="0" smtClean="0">
                <a:sym typeface="Wingdings" pitchFamily="2" charset="2"/>
              </a:rPr>
              <a:t> </a:t>
            </a:r>
            <a:r>
              <a:rPr lang="tr-TR" sz="700" dirty="0" smtClean="0">
                <a:sym typeface="Wingdings" pitchFamily="2" charset="2"/>
              </a:rPr>
              <a:t>elde edilen avantajlar ve </a:t>
            </a:r>
            <a:r>
              <a:rPr lang="en-US" sz="700" dirty="0" err="1" smtClean="0">
                <a:sym typeface="Wingdings" pitchFamily="2" charset="2"/>
              </a:rPr>
              <a:t>bu</a:t>
            </a:r>
            <a:r>
              <a:rPr lang="en-US" sz="700" dirty="0" smtClean="0">
                <a:sym typeface="Wingdings" pitchFamily="2" charset="2"/>
              </a:rPr>
              <a:t> </a:t>
            </a:r>
            <a:r>
              <a:rPr lang="en-US" sz="700" dirty="0" err="1">
                <a:sym typeface="Wingdings" pitchFamily="2" charset="2"/>
              </a:rPr>
              <a:t>süreçte</a:t>
            </a:r>
            <a:r>
              <a:rPr lang="en-US" sz="700" dirty="0">
                <a:sym typeface="Wingdings" pitchFamily="2" charset="2"/>
              </a:rPr>
              <a:t> </a:t>
            </a:r>
            <a:r>
              <a:rPr lang="en-US" sz="700" dirty="0" err="1">
                <a:sym typeface="Wingdings" pitchFamily="2" charset="2"/>
              </a:rPr>
              <a:t>karşılaşılan</a:t>
            </a:r>
            <a:r>
              <a:rPr lang="en-US" sz="700" dirty="0">
                <a:sym typeface="Wingdings" pitchFamily="2" charset="2"/>
              </a:rPr>
              <a:t> </a:t>
            </a:r>
            <a:r>
              <a:rPr lang="en-US" sz="700" dirty="0" err="1">
                <a:sym typeface="Wingdings" pitchFamily="2" charset="2"/>
              </a:rPr>
              <a:t>teknik</a:t>
            </a:r>
            <a:r>
              <a:rPr lang="en-US" sz="700" dirty="0">
                <a:sym typeface="Wingdings" pitchFamily="2" charset="2"/>
              </a:rPr>
              <a:t>, </a:t>
            </a:r>
            <a:r>
              <a:rPr lang="en-US" sz="700" dirty="0" err="1">
                <a:sym typeface="Wingdings" pitchFamily="2" charset="2"/>
              </a:rPr>
              <a:t>ekonomik</a:t>
            </a:r>
            <a:r>
              <a:rPr lang="en-US" sz="700" dirty="0">
                <a:sym typeface="Wingdings" pitchFamily="2" charset="2"/>
              </a:rPr>
              <a:t>, </a:t>
            </a:r>
            <a:r>
              <a:rPr lang="en-US" sz="700" dirty="0" err="1">
                <a:sym typeface="Wingdings" pitchFamily="2" charset="2"/>
              </a:rPr>
              <a:t>sosyal</a:t>
            </a:r>
            <a:r>
              <a:rPr lang="en-US" sz="700" dirty="0">
                <a:sym typeface="Wingdings" pitchFamily="2" charset="2"/>
              </a:rPr>
              <a:t> </a:t>
            </a:r>
            <a:r>
              <a:rPr lang="en-US" sz="700" dirty="0" err="1" smtClean="0">
                <a:sym typeface="Wingdings" pitchFamily="2" charset="2"/>
              </a:rPr>
              <a:t>zorluklar</a:t>
            </a:r>
            <a:r>
              <a:rPr lang="tr-TR" sz="700" dirty="0" smtClean="0">
                <a:sym typeface="Wingdings" pitchFamily="2" charset="2"/>
              </a:rPr>
              <a:t> ele alınmıştır.</a:t>
            </a:r>
            <a:endParaRPr lang="en-US" sz="700" dirty="0">
              <a:sym typeface="Wingdings" pitchFamily="2" charset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4" y="1285318"/>
            <a:ext cx="5143501" cy="69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2"/>
              </a:spcBef>
            </a:pPr>
            <a:r>
              <a:rPr lang="tr-TR" sz="1019" dirty="0" smtClean="0">
                <a:solidFill>
                  <a:srgbClr val="DE6336"/>
                </a:solidFill>
                <a:latin typeface="Calibri" pitchFamily="34" charset="0"/>
                <a:cs typeface="Arial" charset="0"/>
              </a:rPr>
              <a:t>Elektrik </a:t>
            </a:r>
            <a:r>
              <a:rPr lang="tr-TR" sz="1019" dirty="0">
                <a:solidFill>
                  <a:srgbClr val="DE6336"/>
                </a:solidFill>
                <a:latin typeface="Calibri" pitchFamily="34" charset="0"/>
                <a:cs typeface="Arial" charset="0"/>
              </a:rPr>
              <a:t>Güç Sistemleri Uygulamalarında Enerji Depolama Teknolojilerinin İncelenmesi: Mevcut Durum ve Perspektifler</a:t>
            </a:r>
            <a:endParaRPr lang="en-US" sz="1019" dirty="0">
              <a:solidFill>
                <a:srgbClr val="DE6336"/>
              </a:solidFill>
              <a:latin typeface="Calibri" pitchFamily="34" charset="0"/>
              <a:cs typeface="Arial" charset="0"/>
            </a:endParaRPr>
          </a:p>
          <a:p>
            <a:pPr algn="ctr">
              <a:spcBef>
                <a:spcPts val="102"/>
              </a:spcBef>
            </a:pPr>
            <a:endParaRPr lang="tr-TR" sz="800" dirty="0" smtClean="0">
              <a:solidFill>
                <a:srgbClr val="DE6336"/>
              </a:solidFill>
              <a:latin typeface="Calibri" pitchFamily="34" charset="0"/>
              <a:cs typeface="Arial" charset="0"/>
            </a:endParaRPr>
          </a:p>
          <a:p>
            <a:pPr algn="ctr">
              <a:spcBef>
                <a:spcPts val="102"/>
              </a:spcBef>
            </a:pPr>
            <a:r>
              <a:rPr lang="tr-TR" sz="900" dirty="0" smtClean="0">
                <a:solidFill>
                  <a:srgbClr val="DE6336"/>
                </a:solidFill>
                <a:latin typeface="Calibri" pitchFamily="34" charset="0"/>
                <a:cs typeface="Arial" charset="0"/>
              </a:rPr>
              <a:t>Dr. Fatma AVLİ FIRIŞ</a:t>
            </a:r>
            <a:endParaRPr lang="tr-TR" sz="900" dirty="0">
              <a:solidFill>
                <a:srgbClr val="DE633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4" name="Textfeld 10"/>
          <p:cNvSpPr txBox="1">
            <a:spLocks noChangeArrowheads="1"/>
          </p:cNvSpPr>
          <p:nvPr/>
        </p:nvSpPr>
        <p:spPr bwMode="auto">
          <a:xfrm>
            <a:off x="2197524" y="1944366"/>
            <a:ext cx="7200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02"/>
              </a:spcBef>
            </a:pPr>
            <a:r>
              <a:rPr lang="tr-TR" sz="900" dirty="0" smtClean="0">
                <a:solidFill>
                  <a:srgbClr val="DE6336"/>
                </a:solidFill>
                <a:latin typeface="Calibri" pitchFamily="34" charset="0"/>
              </a:rPr>
              <a:t>Bildiri </a:t>
            </a:r>
            <a:r>
              <a:rPr lang="en-US" sz="900" dirty="0" smtClean="0">
                <a:solidFill>
                  <a:srgbClr val="DE6336"/>
                </a:solidFill>
                <a:latin typeface="Calibri" pitchFamily="34" charset="0"/>
              </a:rPr>
              <a:t>ID</a:t>
            </a:r>
            <a:r>
              <a:rPr lang="tr-TR" sz="900" dirty="0" smtClean="0">
                <a:solidFill>
                  <a:srgbClr val="DE6336"/>
                </a:solidFill>
                <a:latin typeface="Calibri" pitchFamily="34" charset="0"/>
              </a:rPr>
              <a:t>: </a:t>
            </a:r>
            <a:r>
              <a:rPr lang="tr-TR" sz="900" dirty="0" smtClean="0">
                <a:solidFill>
                  <a:srgbClr val="DE6336"/>
                </a:solidFill>
                <a:latin typeface="Calibri" pitchFamily="34" charset="0"/>
              </a:rPr>
              <a:t>0133</a:t>
            </a:r>
            <a:endParaRPr lang="en-US" sz="900" dirty="0">
              <a:solidFill>
                <a:srgbClr val="DE6336"/>
              </a:solidFill>
              <a:latin typeface="Calibri" pitchFamily="34" charset="0"/>
            </a:endParaRPr>
          </a:p>
        </p:txBody>
      </p:sp>
      <p:sp>
        <p:nvSpPr>
          <p:cNvPr id="20" name="Textfeld 4"/>
          <p:cNvSpPr txBox="1"/>
          <p:nvPr/>
        </p:nvSpPr>
        <p:spPr>
          <a:xfrm>
            <a:off x="2737925" y="2836494"/>
            <a:ext cx="2189460" cy="900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19" b="1" dirty="0" smtClean="0"/>
              <a:t>Bulgular</a:t>
            </a:r>
            <a:endParaRPr lang="de-DE" sz="1019" b="1" dirty="0"/>
          </a:p>
          <a:p>
            <a:pPr marL="116525" indent="-116525" algn="just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 dirty="0" smtClean="0">
                <a:sym typeface="Wingdings" pitchFamily="2" charset="2"/>
              </a:rPr>
              <a:t>E</a:t>
            </a:r>
            <a:r>
              <a:rPr lang="tr-TR" sz="680" dirty="0" err="1" smtClean="0">
                <a:sym typeface="Wingdings" pitchFamily="2" charset="2"/>
              </a:rPr>
              <a:t>nerji</a:t>
            </a:r>
            <a:r>
              <a:rPr lang="tr-TR" sz="680" dirty="0" smtClean="0">
                <a:sym typeface="Wingdings" pitchFamily="2" charset="2"/>
              </a:rPr>
              <a:t> depolama sistemleri, e</a:t>
            </a:r>
            <a:r>
              <a:rPr lang="en-US" sz="680" dirty="0" err="1" smtClean="0">
                <a:sym typeface="Wingdings" pitchFamily="2" charset="2"/>
              </a:rPr>
              <a:t>lektrik</a:t>
            </a:r>
            <a:r>
              <a:rPr lang="en-US" sz="680" dirty="0" smtClean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şebekelerinde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verimliliği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artırarak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arz-talep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dengesini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sağlamakta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ve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şebeke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 smtClean="0">
                <a:sym typeface="Wingdings" pitchFamily="2" charset="2"/>
              </a:rPr>
              <a:t>güvenliğini</a:t>
            </a:r>
            <a:r>
              <a:rPr lang="en-US" sz="680" dirty="0" smtClean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iyileştirmektedir</a:t>
            </a:r>
            <a:r>
              <a:rPr lang="en-US" sz="680" dirty="0">
                <a:sym typeface="Wingdings" pitchFamily="2" charset="2"/>
              </a:rPr>
              <a:t>. </a:t>
            </a:r>
            <a:endParaRPr lang="tr-TR" sz="680" dirty="0" smtClean="0">
              <a:sym typeface="Wingdings" pitchFamily="2" charset="2"/>
            </a:endParaRPr>
          </a:p>
          <a:p>
            <a:pPr marL="116525" indent="-116525" algn="just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 dirty="0" err="1" smtClean="0">
                <a:sym typeface="Wingdings" pitchFamily="2" charset="2"/>
              </a:rPr>
              <a:t>Yerel</a:t>
            </a:r>
            <a:r>
              <a:rPr lang="en-US" sz="680" dirty="0" smtClean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ve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merkezi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depolama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çözümleri</a:t>
            </a:r>
            <a:r>
              <a:rPr lang="en-US" sz="680" dirty="0">
                <a:sym typeface="Wingdings" pitchFamily="2" charset="2"/>
              </a:rPr>
              <a:t>, </a:t>
            </a:r>
            <a:r>
              <a:rPr lang="en-US" sz="680" dirty="0" err="1">
                <a:sym typeface="Wingdings" pitchFamily="2" charset="2"/>
              </a:rPr>
              <a:t>özellikle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mikro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şebekeler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için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büyük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avantajlar</a:t>
            </a:r>
            <a:r>
              <a:rPr lang="en-US" sz="680" dirty="0">
                <a:sym typeface="Wingdings" pitchFamily="2" charset="2"/>
              </a:rPr>
              <a:t> </a:t>
            </a:r>
            <a:r>
              <a:rPr lang="en-US" sz="680" dirty="0" err="1">
                <a:sym typeface="Wingdings" pitchFamily="2" charset="2"/>
              </a:rPr>
              <a:t>sunmaktadır</a:t>
            </a:r>
            <a:r>
              <a:rPr lang="en-US" sz="680" dirty="0">
                <a:sym typeface="Wingdings" pitchFamily="2" charset="2"/>
              </a:rPr>
              <a:t>.</a:t>
            </a:r>
          </a:p>
        </p:txBody>
      </p:sp>
      <p:sp>
        <p:nvSpPr>
          <p:cNvPr id="21" name="Textfeld 4"/>
          <p:cNvSpPr txBox="1"/>
          <p:nvPr/>
        </p:nvSpPr>
        <p:spPr>
          <a:xfrm>
            <a:off x="2767057" y="3914018"/>
            <a:ext cx="2189460" cy="100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19" b="1" dirty="0" smtClean="0"/>
              <a:t>Tartışma</a:t>
            </a:r>
            <a:endParaRPr lang="de-DE" sz="1019" b="1" dirty="0"/>
          </a:p>
          <a:p>
            <a:pPr marL="171450" indent="-171450" algn="just">
              <a:spcBef>
                <a:spcPts val="510"/>
              </a:spcBef>
              <a:buFont typeface="Wingdings" panose="05000000000000000000" pitchFamily="2" charset="2"/>
              <a:buChar char="§"/>
              <a:defRPr/>
            </a:pPr>
            <a:r>
              <a:rPr lang="tr-TR" sz="680" dirty="0"/>
              <a:t>E</a:t>
            </a:r>
            <a:r>
              <a:rPr lang="tr-TR" sz="680" dirty="0" smtClean="0"/>
              <a:t>nerji </a:t>
            </a:r>
            <a:r>
              <a:rPr lang="tr-TR" sz="680" dirty="0"/>
              <a:t>depolama teknolojilerinin yaygınlaşmasının önündeki en büyük engellerden biri olarak yüksek </a:t>
            </a:r>
            <a:r>
              <a:rPr lang="tr-TR" sz="680" dirty="0" smtClean="0"/>
              <a:t>başlangıç maliyetleri belirlenmiştir</a:t>
            </a:r>
            <a:r>
              <a:rPr lang="tr-TR" sz="680" dirty="0"/>
              <a:t>. </a:t>
            </a:r>
            <a:endParaRPr lang="tr-TR" sz="680" dirty="0" smtClean="0"/>
          </a:p>
          <a:p>
            <a:pPr marL="171450" indent="-171450" algn="just">
              <a:spcBef>
                <a:spcPts val="510"/>
              </a:spcBef>
              <a:buFont typeface="Wingdings" panose="05000000000000000000" pitchFamily="2" charset="2"/>
              <a:buChar char="§"/>
              <a:defRPr/>
            </a:pPr>
            <a:r>
              <a:rPr lang="tr-TR" sz="680" dirty="0" smtClean="0"/>
              <a:t>Ayrıca</a:t>
            </a:r>
            <a:r>
              <a:rPr lang="tr-TR" sz="680" dirty="0"/>
              <a:t>, sosyal kabul ve düzenleyici çerçevelerin yetersizliği de teknolojilerin yayılımını sınırlamaktadır.</a:t>
            </a:r>
            <a:endParaRPr lang="de-DE" sz="680" dirty="0"/>
          </a:p>
        </p:txBody>
      </p:sp>
      <p:sp>
        <p:nvSpPr>
          <p:cNvPr id="22" name="Textfeld 4"/>
          <p:cNvSpPr txBox="1"/>
          <p:nvPr/>
        </p:nvSpPr>
        <p:spPr>
          <a:xfrm>
            <a:off x="247742" y="4157507"/>
            <a:ext cx="2189460" cy="836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19" b="1" dirty="0"/>
              <a:t>Y</a:t>
            </a:r>
            <a:r>
              <a:rPr lang="tr-TR" sz="1019" b="1" dirty="0" smtClean="0"/>
              <a:t>öntem</a:t>
            </a:r>
            <a:endParaRPr lang="de-DE" sz="1019" b="1" dirty="0"/>
          </a:p>
          <a:p>
            <a:pPr algn="just">
              <a:spcBef>
                <a:spcPts val="510"/>
              </a:spcBef>
            </a:pPr>
            <a:r>
              <a:rPr lang="tr-TR" sz="680" dirty="0">
                <a:sym typeface="Wingdings" pitchFamily="2" charset="2"/>
              </a:rPr>
              <a:t>Teknik </a:t>
            </a:r>
            <a:r>
              <a:rPr lang="tr-TR" sz="680" dirty="0" smtClean="0">
                <a:sym typeface="Wingdings" pitchFamily="2" charset="2"/>
              </a:rPr>
              <a:t>raporlar ve literatürden yararlanılarak; </a:t>
            </a:r>
            <a:r>
              <a:rPr lang="tr-TR" sz="680" dirty="0">
                <a:sym typeface="Wingdings" pitchFamily="2" charset="2"/>
              </a:rPr>
              <a:t>enerji depolama </a:t>
            </a:r>
            <a:r>
              <a:rPr lang="tr-TR" sz="680" dirty="0" smtClean="0">
                <a:sym typeface="Wingdings" pitchFamily="2" charset="2"/>
              </a:rPr>
              <a:t>teknolojilerinin sınıflandırılması, </a:t>
            </a:r>
            <a:r>
              <a:rPr lang="tr-TR" sz="680" dirty="0">
                <a:sym typeface="Wingdings" pitchFamily="2" charset="2"/>
              </a:rPr>
              <a:t>güç sistemlerine entegrasyon </a:t>
            </a:r>
            <a:r>
              <a:rPr lang="tr-TR" sz="680" dirty="0" smtClean="0">
                <a:sym typeface="Wingdings" pitchFamily="2" charset="2"/>
              </a:rPr>
              <a:t>süreçleri</a:t>
            </a:r>
            <a:r>
              <a:rPr lang="tr-TR" sz="680" dirty="0">
                <a:sym typeface="Wingdings" pitchFamily="2" charset="2"/>
              </a:rPr>
              <a:t>, şebeke performansına </a:t>
            </a:r>
            <a:r>
              <a:rPr lang="tr-TR" sz="680" dirty="0" smtClean="0">
                <a:sym typeface="Wingdings" pitchFamily="2" charset="2"/>
              </a:rPr>
              <a:t>etkileri </a:t>
            </a:r>
            <a:r>
              <a:rPr lang="tr-TR" sz="680" dirty="0">
                <a:sym typeface="Wingdings" pitchFamily="2" charset="2"/>
              </a:rPr>
              <a:t>teknik ve ekonomik açılardan </a:t>
            </a:r>
            <a:r>
              <a:rPr lang="tr-TR" sz="680" dirty="0" smtClean="0">
                <a:sym typeface="Wingdings" pitchFamily="2" charset="2"/>
              </a:rPr>
              <a:t>incelenerek</a:t>
            </a:r>
            <a:r>
              <a:rPr lang="tr-TR" sz="680" dirty="0">
                <a:sym typeface="Wingdings" pitchFamily="2" charset="2"/>
              </a:rPr>
              <a:t> </a:t>
            </a:r>
            <a:r>
              <a:rPr lang="tr-TR" sz="680" dirty="0" smtClean="0">
                <a:sym typeface="Wingdings" pitchFamily="2" charset="2"/>
              </a:rPr>
              <a:t>değerlendirme yapılmıştır.</a:t>
            </a:r>
            <a:endParaRPr lang="en-US" sz="849" dirty="0">
              <a:sym typeface="Wingdings" pitchFamily="2" charset="2"/>
            </a:endParaRPr>
          </a:p>
        </p:txBody>
      </p:sp>
      <p:sp>
        <p:nvSpPr>
          <p:cNvPr id="24" name="Textfeld 4"/>
          <p:cNvSpPr txBox="1"/>
          <p:nvPr/>
        </p:nvSpPr>
        <p:spPr>
          <a:xfrm>
            <a:off x="247742" y="5796136"/>
            <a:ext cx="2189460" cy="298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19" b="1" dirty="0" smtClean="0"/>
              <a:t>Sonuç</a:t>
            </a:r>
          </a:p>
          <a:p>
            <a:pPr marL="171450" indent="-171450" algn="just">
              <a:spcBef>
                <a:spcPts val="510"/>
              </a:spcBef>
              <a:buFont typeface="Wingdings" pitchFamily="2" charset="2"/>
              <a:buChar char="§"/>
              <a:defRPr/>
            </a:pPr>
            <a:r>
              <a:rPr lang="tr-TR" sz="680" dirty="0" smtClean="0"/>
              <a:t>Enerji </a:t>
            </a:r>
            <a:r>
              <a:rPr lang="tr-TR" sz="680" dirty="0"/>
              <a:t>depolama sistemlerinin entegrasyonu, kesintili yenilenebilir enerji kaynaklarının verimli kullanımı için kritik öneme sahiptir. </a:t>
            </a:r>
            <a:endParaRPr lang="tr-TR" sz="680" dirty="0" smtClean="0"/>
          </a:p>
          <a:p>
            <a:pPr marL="171450" indent="-171450" algn="just">
              <a:spcBef>
                <a:spcPts val="510"/>
              </a:spcBef>
              <a:buFont typeface="Wingdings" pitchFamily="2" charset="2"/>
              <a:buChar char="§"/>
              <a:defRPr/>
            </a:pPr>
            <a:r>
              <a:rPr lang="tr-TR" sz="680" dirty="0" smtClean="0"/>
              <a:t>Enerji </a:t>
            </a:r>
            <a:r>
              <a:rPr lang="tr-TR" sz="680" dirty="0"/>
              <a:t>depolama sistemlerinin </a:t>
            </a:r>
            <a:r>
              <a:rPr lang="tr-TR" sz="680" dirty="0" smtClean="0"/>
              <a:t>mali </a:t>
            </a:r>
            <a:r>
              <a:rPr lang="tr-TR" sz="680" dirty="0"/>
              <a:t>ve teknik zorluklar aşılmadan geniş çapta yaygınlaşmaları mümkün </a:t>
            </a:r>
            <a:r>
              <a:rPr lang="tr-TR" sz="680" dirty="0" smtClean="0"/>
              <a:t>görülmemektedir</a:t>
            </a:r>
            <a:r>
              <a:rPr lang="tr-TR" sz="680" dirty="0"/>
              <a:t>. </a:t>
            </a:r>
            <a:endParaRPr lang="tr-TR" sz="680" dirty="0" smtClean="0"/>
          </a:p>
          <a:p>
            <a:pPr marL="171450" indent="-171450" algn="just">
              <a:spcBef>
                <a:spcPts val="510"/>
              </a:spcBef>
              <a:buFont typeface="Wingdings" pitchFamily="2" charset="2"/>
              <a:buChar char="§"/>
              <a:defRPr/>
            </a:pPr>
            <a:r>
              <a:rPr lang="tr-TR" sz="680" dirty="0" smtClean="0"/>
              <a:t>Bu </a:t>
            </a:r>
            <a:r>
              <a:rPr lang="tr-TR" sz="680" dirty="0"/>
              <a:t>çalışmada, gelecekteki araştırmalar için teknolojik gelişim ve maliyetlerin düşürülmesine yönelik stratejilere odaklanılması önerilmektedir</a:t>
            </a:r>
            <a:r>
              <a:rPr lang="tr-TR" sz="680" dirty="0" smtClean="0"/>
              <a:t>.</a:t>
            </a:r>
          </a:p>
          <a:p>
            <a:pPr marL="171450" indent="-171450" algn="just">
              <a:spcBef>
                <a:spcPts val="510"/>
              </a:spcBef>
              <a:buFont typeface="Wingdings" pitchFamily="2" charset="2"/>
              <a:buChar char="§"/>
              <a:defRPr/>
            </a:pPr>
            <a:r>
              <a:rPr lang="tr-TR" sz="680" dirty="0"/>
              <a:t>Çalışmada, bu zorlukların aşılması ve enerji depolama sistemlerinin etkin şekilde kullanılabilmesi için aşağıdaki stratejilere </a:t>
            </a:r>
            <a:r>
              <a:rPr lang="tr-TR" sz="680" dirty="0" smtClean="0"/>
              <a:t>odaklanılmaktadır: </a:t>
            </a:r>
          </a:p>
          <a:p>
            <a:pPr marL="579135" lvl="1" indent="-171450" algn="just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tr-TR" sz="680" dirty="0" smtClean="0"/>
              <a:t>Yüksek </a:t>
            </a:r>
            <a:r>
              <a:rPr lang="tr-TR" sz="680" dirty="0"/>
              <a:t>Maliyetlerin Azaltılması, </a:t>
            </a:r>
            <a:endParaRPr lang="tr-TR" sz="680" dirty="0" smtClean="0"/>
          </a:p>
          <a:p>
            <a:pPr marL="579135" lvl="1" indent="-171450" algn="just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tr-TR" sz="680" dirty="0" smtClean="0"/>
              <a:t>Teknolojik </a:t>
            </a:r>
            <a:r>
              <a:rPr lang="tr-TR" sz="680" dirty="0"/>
              <a:t>Gelişim ve Verimlilik Artışı, </a:t>
            </a:r>
            <a:endParaRPr lang="tr-TR" sz="680" dirty="0" smtClean="0"/>
          </a:p>
          <a:p>
            <a:pPr marL="579135" lvl="1" indent="-171450" algn="just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tr-TR" sz="680" dirty="0" smtClean="0"/>
              <a:t>Düzenleyici </a:t>
            </a:r>
            <a:r>
              <a:rPr lang="tr-TR" sz="680" dirty="0"/>
              <a:t>ve Politik Çerçevelerin İyileştirilmesi, </a:t>
            </a:r>
            <a:endParaRPr lang="tr-TR" sz="680" dirty="0" smtClean="0"/>
          </a:p>
          <a:p>
            <a:pPr marL="579135" lvl="1" indent="-171450" algn="just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tr-TR" sz="680" dirty="0" smtClean="0"/>
              <a:t>Enerji </a:t>
            </a:r>
            <a:r>
              <a:rPr lang="tr-TR" sz="680" dirty="0"/>
              <a:t>Depolama Sistemlerinin Sosyal </a:t>
            </a:r>
            <a:r>
              <a:rPr lang="tr-TR" sz="680" dirty="0" smtClean="0"/>
              <a:t>Kabulü,</a:t>
            </a:r>
          </a:p>
          <a:p>
            <a:pPr marL="579135" lvl="1" indent="-171450" algn="just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tr-TR" sz="680" dirty="0" smtClean="0"/>
              <a:t>Entegrasyon </a:t>
            </a:r>
            <a:r>
              <a:rPr lang="tr-TR" sz="680" dirty="0"/>
              <a:t>Stratejilerinin </a:t>
            </a:r>
            <a:r>
              <a:rPr lang="tr-TR" sz="680" dirty="0" smtClean="0"/>
              <a:t>Geliştirilmesi</a:t>
            </a:r>
          </a:p>
          <a:p>
            <a:pPr marL="97104" indent="-97104" algn="just">
              <a:spcBef>
                <a:spcPts val="510"/>
              </a:spcBef>
              <a:buFont typeface="Arial" pitchFamily="34" charset="0"/>
              <a:buChar char="•"/>
              <a:defRPr/>
            </a:pPr>
            <a:endParaRPr lang="en-US" sz="680" dirty="0"/>
          </a:p>
        </p:txBody>
      </p:sp>
      <p:sp>
        <p:nvSpPr>
          <p:cNvPr id="12" name="Textfeld 4"/>
          <p:cNvSpPr txBox="1"/>
          <p:nvPr/>
        </p:nvSpPr>
        <p:spPr>
          <a:xfrm>
            <a:off x="2646480" y="6087433"/>
            <a:ext cx="2280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itchFamily="2" charset="2"/>
              <a:buChar char="ü"/>
            </a:pPr>
            <a:r>
              <a:rPr lang="tr-TR" sz="600" dirty="0" smtClean="0"/>
              <a:t>Yüksek </a:t>
            </a:r>
            <a:r>
              <a:rPr lang="tr-TR" sz="600" dirty="0"/>
              <a:t>Maliyetlerin Azaltılması: Enerji depolama sistemlerinin yaygınlaşmasının önündeki en büyük engellerden biri yüksek başlangıç yatırım maliyetleridir. Gelecekteki çalışmalar, maliyetleri azaltacak teknolojik yeniliklere ve üretim süreçlerinin optimizasyonuna odaklanmalıdır</a:t>
            </a:r>
            <a:r>
              <a:rPr lang="tr-TR" sz="600" dirty="0" smtClean="0"/>
              <a:t>.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tr-TR" sz="600" dirty="0" smtClean="0"/>
          </a:p>
          <a:p>
            <a:pPr marL="171450" indent="-171450" algn="just">
              <a:buFont typeface="Wingdings" pitchFamily="2" charset="2"/>
              <a:buChar char="ü"/>
            </a:pPr>
            <a:r>
              <a:rPr lang="tr-TR" sz="600" dirty="0" smtClean="0"/>
              <a:t>Teknolojik </a:t>
            </a:r>
            <a:r>
              <a:rPr lang="tr-TR" sz="600" dirty="0"/>
              <a:t>Gelişim ve Verimlilik Artışı: Depolama teknolojilerinin enerji yoğunluğu, şarj-deşarj süreleri ve yaşam döngüsü performansları iyileştirilmelidir</a:t>
            </a:r>
            <a:r>
              <a:rPr lang="tr-TR" sz="600" dirty="0" smtClean="0"/>
              <a:t>. Bu noktada Ar-Ge </a:t>
            </a:r>
            <a:r>
              <a:rPr lang="tr-TR" sz="600" dirty="0"/>
              <a:t>çalışmaları sistemlerin verimliliğini ve dayanıklılığını artıracaktır</a:t>
            </a:r>
            <a:r>
              <a:rPr lang="tr-TR" sz="600" dirty="0" smtClean="0"/>
              <a:t>.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tr-TR" sz="600" dirty="0" smtClean="0"/>
          </a:p>
          <a:p>
            <a:pPr marL="171450" indent="-171450" algn="just">
              <a:buFont typeface="Wingdings" pitchFamily="2" charset="2"/>
              <a:buChar char="ü"/>
            </a:pPr>
            <a:r>
              <a:rPr lang="tr-TR" sz="600" dirty="0" smtClean="0"/>
              <a:t>Düzenleyici </a:t>
            </a:r>
            <a:r>
              <a:rPr lang="tr-TR" sz="600" dirty="0"/>
              <a:t>ve Politik Çerçevelerin İyileştirilmesi: Enerji depolama sistemlerinin benimsenmesi, yerel ve ulusal düzenlemelerin desteklenmesiyle hızlanacaktır. Daha esnek teşvikler ve düzenlemeler, entegrasyonu kolaylaştıracaktır</a:t>
            </a:r>
            <a:r>
              <a:rPr lang="tr-TR" sz="600" dirty="0" smtClean="0"/>
              <a:t>.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tr-TR" sz="600" dirty="0" smtClean="0"/>
          </a:p>
          <a:p>
            <a:pPr marL="171450" indent="-171450" algn="just">
              <a:buFont typeface="Wingdings" pitchFamily="2" charset="2"/>
              <a:buChar char="ü"/>
            </a:pPr>
            <a:r>
              <a:rPr lang="tr-TR" sz="600" dirty="0" smtClean="0"/>
              <a:t>Sosyal </a:t>
            </a:r>
            <a:r>
              <a:rPr lang="tr-TR" sz="600" dirty="0"/>
              <a:t>Kabul: Toplumun enerji depolama sistemlerine olan farkındalığı ve bu teknolojilerin faydaları artırılmalıdır. Eğitim ve bilgilendirme programları sosyal kabulü güçlendirecektir</a:t>
            </a:r>
            <a:r>
              <a:rPr lang="tr-TR" sz="600" dirty="0" smtClean="0"/>
              <a:t>.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tr-TR" sz="600" dirty="0" smtClean="0"/>
          </a:p>
          <a:p>
            <a:pPr marL="171450" indent="-171450" algn="just">
              <a:buFont typeface="Wingdings" pitchFamily="2" charset="2"/>
              <a:buChar char="ü"/>
            </a:pPr>
            <a:r>
              <a:rPr lang="tr-TR" sz="600" dirty="0" smtClean="0"/>
              <a:t>Entegrasyon </a:t>
            </a:r>
            <a:r>
              <a:rPr lang="tr-TR" sz="600" dirty="0"/>
              <a:t>Stratejileri: Depolama sistemlerinin mevcut enerji altyapısına entegrasyonunda daha etkin stratejiler geliştirilmelidir. Bu, mikro şebekeler ve dağıtılmış enerji sistemleri için enerji arz güvenliğini artıracaktır</a:t>
            </a:r>
            <a:r>
              <a:rPr lang="tr-TR" sz="600" dirty="0" smtClean="0"/>
              <a:t>.</a:t>
            </a:r>
            <a:endParaRPr lang="tr-TR" sz="6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1635882"/>
            <a:ext cx="1883857" cy="1072806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605" y="1661837"/>
            <a:ext cx="1939666" cy="104996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524" y="5046990"/>
            <a:ext cx="826932" cy="71707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65" y="5062654"/>
            <a:ext cx="1739897" cy="687933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015" y="5075692"/>
            <a:ext cx="1822502" cy="68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77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387</Words>
  <Application>Microsoft Office PowerPoint</Application>
  <PresentationFormat>Ekran Gösterisi (16:9)</PresentationFormat>
  <Paragraphs>34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Larissa</vt:lpstr>
      <vt:lpstr>PowerPoint Sunusu</vt:lpstr>
    </vt:vector>
  </TitlesOfParts>
  <Company>TUM HSA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Seiler Johannes</dc:creator>
  <cp:lastModifiedBy>user</cp:lastModifiedBy>
  <cp:revision>72</cp:revision>
  <cp:lastPrinted>2023-08-08T10:06:40Z</cp:lastPrinted>
  <dcterms:created xsi:type="dcterms:W3CDTF">2012-01-27T19:43:58Z</dcterms:created>
  <dcterms:modified xsi:type="dcterms:W3CDTF">2024-09-20T08:55:01Z</dcterms:modified>
</cp:coreProperties>
</file>