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74" r:id="rId4"/>
    <p:sldId id="259" r:id="rId5"/>
    <p:sldId id="273" r:id="rId6"/>
    <p:sldId id="275" r:id="rId7"/>
    <p:sldId id="276" r:id="rId8"/>
    <p:sldId id="277" r:id="rId9"/>
    <p:sldId id="278" r:id="rId10"/>
    <p:sldId id="279" r:id="rId11"/>
    <p:sldId id="280" r:id="rId12"/>
    <p:sldId id="281" r:id="rId13"/>
    <p:sldId id="282" r:id="rId14"/>
    <p:sldId id="283" r:id="rId15"/>
    <p:sldId id="284" r:id="rId16"/>
    <p:sldId id="286" r:id="rId17"/>
    <p:sldId id="287" r:id="rId18"/>
    <p:sldId id="288" r:id="rId19"/>
    <p:sldId id="264" r:id="rId20"/>
    <p:sldId id="266" r:id="rId21"/>
    <p:sldId id="270" r:id="rId2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58" autoAdjust="0"/>
    <p:restoredTop sz="94660"/>
  </p:normalViewPr>
  <p:slideViewPr>
    <p:cSldViewPr snapToGrid="0">
      <p:cViewPr varScale="1">
        <p:scale>
          <a:sx n="108" d="100"/>
          <a:sy n="108" d="100"/>
        </p:scale>
        <p:origin x="72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628C4BE0-9CE7-4AB5-AFEE-8BFA9B101ADD}" type="datetimeFigureOut">
              <a:rPr lang="tr-TR" smtClean="0"/>
              <a:t>30.09.2024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5C6FF69-02B1-4CA9-A9D6-8DEA02365170}" type="slidenum">
              <a:rPr lang="tr-TR" smtClean="0"/>
              <a:t>‹#›</a:t>
            </a:fld>
            <a:endParaRPr lang="tr-TR"/>
          </a:p>
        </p:txBody>
      </p:sp>
    </p:spTree>
    <p:extLst>
      <p:ext uri="{BB962C8B-B14F-4D97-AF65-F5344CB8AC3E}">
        <p14:creationId xmlns:p14="http://schemas.microsoft.com/office/powerpoint/2010/main" val="390937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628C4BE0-9CE7-4AB5-AFEE-8BFA9B101ADD}" type="datetimeFigureOut">
              <a:rPr lang="tr-TR" smtClean="0"/>
              <a:t>30.09.2024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5C6FF69-02B1-4CA9-A9D6-8DEA02365170}" type="slidenum">
              <a:rPr lang="tr-TR" smtClean="0"/>
              <a:t>‹#›</a:t>
            </a:fld>
            <a:endParaRPr lang="tr-TR"/>
          </a:p>
        </p:txBody>
      </p:sp>
    </p:spTree>
    <p:extLst>
      <p:ext uri="{BB962C8B-B14F-4D97-AF65-F5344CB8AC3E}">
        <p14:creationId xmlns:p14="http://schemas.microsoft.com/office/powerpoint/2010/main" val="512491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628C4BE0-9CE7-4AB5-AFEE-8BFA9B101ADD}" type="datetimeFigureOut">
              <a:rPr lang="tr-TR" smtClean="0"/>
              <a:t>30.09.2024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5C6FF69-02B1-4CA9-A9D6-8DEA02365170}" type="slidenum">
              <a:rPr lang="tr-TR" smtClean="0"/>
              <a:t>‹#›</a:t>
            </a:fld>
            <a:endParaRPr lang="tr-TR"/>
          </a:p>
        </p:txBody>
      </p:sp>
    </p:spTree>
    <p:extLst>
      <p:ext uri="{BB962C8B-B14F-4D97-AF65-F5344CB8AC3E}">
        <p14:creationId xmlns:p14="http://schemas.microsoft.com/office/powerpoint/2010/main" val="2488082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628C4BE0-9CE7-4AB5-AFEE-8BFA9B101ADD}" type="datetimeFigureOut">
              <a:rPr lang="tr-TR" smtClean="0"/>
              <a:t>30.09.2024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5C6FF69-02B1-4CA9-A9D6-8DEA02365170}" type="slidenum">
              <a:rPr lang="tr-TR" smtClean="0"/>
              <a:t>‹#›</a:t>
            </a:fld>
            <a:endParaRPr lang="tr-TR"/>
          </a:p>
        </p:txBody>
      </p:sp>
    </p:spTree>
    <p:extLst>
      <p:ext uri="{BB962C8B-B14F-4D97-AF65-F5344CB8AC3E}">
        <p14:creationId xmlns:p14="http://schemas.microsoft.com/office/powerpoint/2010/main" val="1967655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628C4BE0-9CE7-4AB5-AFEE-8BFA9B101ADD}" type="datetimeFigureOut">
              <a:rPr lang="tr-TR" smtClean="0"/>
              <a:t>30.09.2024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5C6FF69-02B1-4CA9-A9D6-8DEA02365170}" type="slidenum">
              <a:rPr lang="tr-TR" smtClean="0"/>
              <a:t>‹#›</a:t>
            </a:fld>
            <a:endParaRPr lang="tr-TR"/>
          </a:p>
        </p:txBody>
      </p:sp>
    </p:spTree>
    <p:extLst>
      <p:ext uri="{BB962C8B-B14F-4D97-AF65-F5344CB8AC3E}">
        <p14:creationId xmlns:p14="http://schemas.microsoft.com/office/powerpoint/2010/main" val="3290369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628C4BE0-9CE7-4AB5-AFEE-8BFA9B101ADD}" type="datetimeFigureOut">
              <a:rPr lang="tr-TR" smtClean="0"/>
              <a:t>30.09.2024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5C6FF69-02B1-4CA9-A9D6-8DEA02365170}" type="slidenum">
              <a:rPr lang="tr-TR" smtClean="0"/>
              <a:t>‹#›</a:t>
            </a:fld>
            <a:endParaRPr lang="tr-TR"/>
          </a:p>
        </p:txBody>
      </p:sp>
    </p:spTree>
    <p:extLst>
      <p:ext uri="{BB962C8B-B14F-4D97-AF65-F5344CB8AC3E}">
        <p14:creationId xmlns:p14="http://schemas.microsoft.com/office/powerpoint/2010/main" val="1396282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628C4BE0-9CE7-4AB5-AFEE-8BFA9B101ADD}" type="datetimeFigureOut">
              <a:rPr lang="tr-TR" smtClean="0"/>
              <a:t>30.09.2024</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D5C6FF69-02B1-4CA9-A9D6-8DEA02365170}" type="slidenum">
              <a:rPr lang="tr-TR" smtClean="0"/>
              <a:t>‹#›</a:t>
            </a:fld>
            <a:endParaRPr lang="tr-TR"/>
          </a:p>
        </p:txBody>
      </p:sp>
    </p:spTree>
    <p:extLst>
      <p:ext uri="{BB962C8B-B14F-4D97-AF65-F5344CB8AC3E}">
        <p14:creationId xmlns:p14="http://schemas.microsoft.com/office/powerpoint/2010/main" val="2182508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628C4BE0-9CE7-4AB5-AFEE-8BFA9B101ADD}" type="datetimeFigureOut">
              <a:rPr lang="tr-TR" smtClean="0"/>
              <a:t>30.09.2024</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D5C6FF69-02B1-4CA9-A9D6-8DEA02365170}" type="slidenum">
              <a:rPr lang="tr-TR" smtClean="0"/>
              <a:t>‹#›</a:t>
            </a:fld>
            <a:endParaRPr lang="tr-TR"/>
          </a:p>
        </p:txBody>
      </p:sp>
    </p:spTree>
    <p:extLst>
      <p:ext uri="{BB962C8B-B14F-4D97-AF65-F5344CB8AC3E}">
        <p14:creationId xmlns:p14="http://schemas.microsoft.com/office/powerpoint/2010/main" val="764687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628C4BE0-9CE7-4AB5-AFEE-8BFA9B101ADD}" type="datetimeFigureOut">
              <a:rPr lang="tr-TR" smtClean="0"/>
              <a:t>30.09.2024</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D5C6FF69-02B1-4CA9-A9D6-8DEA02365170}" type="slidenum">
              <a:rPr lang="tr-TR" smtClean="0"/>
              <a:t>‹#›</a:t>
            </a:fld>
            <a:endParaRPr lang="tr-TR"/>
          </a:p>
        </p:txBody>
      </p:sp>
    </p:spTree>
    <p:extLst>
      <p:ext uri="{BB962C8B-B14F-4D97-AF65-F5344CB8AC3E}">
        <p14:creationId xmlns:p14="http://schemas.microsoft.com/office/powerpoint/2010/main" val="1091672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628C4BE0-9CE7-4AB5-AFEE-8BFA9B101ADD}" type="datetimeFigureOut">
              <a:rPr lang="tr-TR" smtClean="0"/>
              <a:t>30.09.2024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5C6FF69-02B1-4CA9-A9D6-8DEA02365170}" type="slidenum">
              <a:rPr lang="tr-TR" smtClean="0"/>
              <a:t>‹#›</a:t>
            </a:fld>
            <a:endParaRPr lang="tr-TR"/>
          </a:p>
        </p:txBody>
      </p:sp>
    </p:spTree>
    <p:extLst>
      <p:ext uri="{BB962C8B-B14F-4D97-AF65-F5344CB8AC3E}">
        <p14:creationId xmlns:p14="http://schemas.microsoft.com/office/powerpoint/2010/main" val="145616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628C4BE0-9CE7-4AB5-AFEE-8BFA9B101ADD}" type="datetimeFigureOut">
              <a:rPr lang="tr-TR" smtClean="0"/>
              <a:t>30.09.2024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5C6FF69-02B1-4CA9-A9D6-8DEA02365170}" type="slidenum">
              <a:rPr lang="tr-TR" smtClean="0"/>
              <a:t>‹#›</a:t>
            </a:fld>
            <a:endParaRPr lang="tr-TR"/>
          </a:p>
        </p:txBody>
      </p:sp>
    </p:spTree>
    <p:extLst>
      <p:ext uri="{BB962C8B-B14F-4D97-AF65-F5344CB8AC3E}">
        <p14:creationId xmlns:p14="http://schemas.microsoft.com/office/powerpoint/2010/main" val="885562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8C4BE0-9CE7-4AB5-AFEE-8BFA9B101ADD}" type="datetimeFigureOut">
              <a:rPr lang="tr-TR" smtClean="0"/>
              <a:t>30.09.2024</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C6FF69-02B1-4CA9-A9D6-8DEA02365170}" type="slidenum">
              <a:rPr lang="tr-TR" smtClean="0"/>
              <a:t>‹#›</a:t>
            </a:fld>
            <a:endParaRPr lang="tr-TR"/>
          </a:p>
        </p:txBody>
      </p:sp>
    </p:spTree>
    <p:extLst>
      <p:ext uri="{BB962C8B-B14F-4D97-AF65-F5344CB8AC3E}">
        <p14:creationId xmlns:p14="http://schemas.microsoft.com/office/powerpoint/2010/main" val="10032006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mailto:ekin.ilhan@ozyegin.edu.tr"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re 8"/>
          <p:cNvSpPr>
            <a:spLocks noGrp="1"/>
          </p:cNvSpPr>
          <p:nvPr>
            <p:ph type="title"/>
          </p:nvPr>
        </p:nvSpPr>
        <p:spPr>
          <a:xfrm>
            <a:off x="452284" y="1224071"/>
            <a:ext cx="11189110" cy="1792153"/>
          </a:xfrm>
        </p:spPr>
        <p:txBody>
          <a:bodyPr>
            <a:normAutofit/>
          </a:bodyPr>
          <a:lstStyle/>
          <a:p>
            <a:r>
              <a:rPr lang="en-GB" sz="3600" b="1" dirty="0" err="1">
                <a:solidFill>
                  <a:schemeClr val="tx1"/>
                </a:solidFill>
                <a:latin typeface="Arial" panose="020B0604020202020204" pitchFamily="34" charset="0"/>
                <a:cs typeface="Arial" panose="020B0604020202020204" pitchFamily="34" charset="0"/>
              </a:rPr>
              <a:t>Tahkim</a:t>
            </a:r>
            <a:r>
              <a:rPr lang="en-GB" sz="3600" b="1" dirty="0">
                <a:solidFill>
                  <a:schemeClr val="tx1"/>
                </a:solidFill>
                <a:latin typeface="Arial" panose="020B0604020202020204" pitchFamily="34" charset="0"/>
                <a:cs typeface="Arial" panose="020B0604020202020204" pitchFamily="34" charset="0"/>
              </a:rPr>
              <a:t> </a:t>
            </a:r>
            <a:r>
              <a:rPr lang="en-GB" sz="3600" b="1" dirty="0" err="1">
                <a:solidFill>
                  <a:schemeClr val="tx1"/>
                </a:solidFill>
                <a:latin typeface="Arial" panose="020B0604020202020204" pitchFamily="34" charset="0"/>
                <a:cs typeface="Arial" panose="020B0604020202020204" pitchFamily="34" charset="0"/>
              </a:rPr>
              <a:t>Yargılaması</a:t>
            </a:r>
            <a:r>
              <a:rPr lang="en-GB" sz="3600" b="1" dirty="0">
                <a:solidFill>
                  <a:schemeClr val="tx1"/>
                </a:solidFill>
                <a:latin typeface="Arial" panose="020B0604020202020204" pitchFamily="34" charset="0"/>
                <a:cs typeface="Arial" panose="020B0604020202020204" pitchFamily="34" charset="0"/>
              </a:rPr>
              <a:t> </a:t>
            </a:r>
            <a:r>
              <a:rPr lang="en-GB" sz="3600" b="1" dirty="0" err="1">
                <a:solidFill>
                  <a:schemeClr val="tx1"/>
                </a:solidFill>
                <a:latin typeface="Arial" panose="020B0604020202020204" pitchFamily="34" charset="0"/>
                <a:cs typeface="Arial" panose="020B0604020202020204" pitchFamily="34" charset="0"/>
              </a:rPr>
              <a:t>ve</a:t>
            </a:r>
            <a:r>
              <a:rPr lang="en-GB" sz="3600" b="1" dirty="0">
                <a:solidFill>
                  <a:schemeClr val="tx1"/>
                </a:solidFill>
                <a:latin typeface="Arial" panose="020B0604020202020204" pitchFamily="34" charset="0"/>
                <a:cs typeface="Arial" panose="020B0604020202020204" pitchFamily="34" charset="0"/>
              </a:rPr>
              <a:t> </a:t>
            </a:r>
            <a:br>
              <a:rPr lang="en-GB" sz="3600" b="1" dirty="0">
                <a:solidFill>
                  <a:schemeClr val="tx1"/>
                </a:solidFill>
                <a:latin typeface="Arial" panose="020B0604020202020204" pitchFamily="34" charset="0"/>
                <a:cs typeface="Arial" panose="020B0604020202020204" pitchFamily="34" charset="0"/>
              </a:rPr>
            </a:br>
            <a:r>
              <a:rPr lang="en-GB" sz="3600" b="1" dirty="0" err="1">
                <a:solidFill>
                  <a:schemeClr val="tx1"/>
                </a:solidFill>
                <a:latin typeface="Arial" panose="020B0604020202020204" pitchFamily="34" charset="0"/>
                <a:cs typeface="Arial" panose="020B0604020202020204" pitchFamily="34" charset="0"/>
              </a:rPr>
              <a:t>Çevresel</a:t>
            </a:r>
            <a:r>
              <a:rPr lang="en-GB" sz="3600" b="1" dirty="0">
                <a:solidFill>
                  <a:schemeClr val="tx1"/>
                </a:solidFill>
                <a:latin typeface="Arial" panose="020B0604020202020204" pitchFamily="34" charset="0"/>
                <a:cs typeface="Arial" panose="020B0604020202020204" pitchFamily="34" charset="0"/>
              </a:rPr>
              <a:t> </a:t>
            </a:r>
            <a:r>
              <a:rPr lang="en-GB" sz="3600" b="1" dirty="0" err="1">
                <a:solidFill>
                  <a:schemeClr val="tx1"/>
                </a:solidFill>
                <a:latin typeface="Arial" panose="020B0604020202020204" pitchFamily="34" charset="0"/>
                <a:cs typeface="Arial" panose="020B0604020202020204" pitchFamily="34" charset="0"/>
              </a:rPr>
              <a:t>Sürdürülebilirlik</a:t>
            </a:r>
            <a:r>
              <a:rPr lang="en-GB" sz="3600" b="1" dirty="0">
                <a:solidFill>
                  <a:schemeClr val="tx1"/>
                </a:solidFill>
                <a:latin typeface="Arial" panose="020B0604020202020204" pitchFamily="34" charset="0"/>
                <a:cs typeface="Arial" panose="020B0604020202020204" pitchFamily="34" charset="0"/>
              </a:rPr>
              <a:t> </a:t>
            </a:r>
            <a:br>
              <a:rPr lang="en-GB" b="1" dirty="0">
                <a:solidFill>
                  <a:schemeClr val="tx1"/>
                </a:solidFill>
                <a:latin typeface="Arial" panose="020B0604020202020204" pitchFamily="34" charset="0"/>
                <a:cs typeface="Arial" panose="020B0604020202020204" pitchFamily="34" charset="0"/>
              </a:rPr>
            </a:br>
            <a:endParaRPr lang="en-GB" b="1" dirty="0">
              <a:solidFill>
                <a:schemeClr val="tx1"/>
              </a:solidFill>
              <a:latin typeface="Arial" panose="020B0604020202020204" pitchFamily="34" charset="0"/>
              <a:cs typeface="Arial" panose="020B0604020202020204" pitchFamily="34" charset="0"/>
            </a:endParaRPr>
          </a:p>
        </p:txBody>
      </p:sp>
      <p:sp>
        <p:nvSpPr>
          <p:cNvPr id="5" name="Metin Yer Tutucusu 2"/>
          <p:cNvSpPr txBox="1">
            <a:spLocks/>
          </p:cNvSpPr>
          <p:nvPr/>
        </p:nvSpPr>
        <p:spPr>
          <a:xfrm>
            <a:off x="452284" y="3329146"/>
            <a:ext cx="11189110" cy="912546"/>
          </a:xfrm>
          <a:prstGeom prst="rect">
            <a:avLst/>
          </a:prstGeom>
        </p:spPr>
        <p:txBody>
          <a:bodyPr vert="horz" lIns="91440" tIns="45720" rIns="91440" bIns="45720" rtlCol="0" anchor="ctr"/>
          <a:lstStyle>
            <a:defPPr>
              <a:defRPr lang="tr-T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2000" b="1" dirty="0">
                <a:solidFill>
                  <a:schemeClr val="tx1"/>
                </a:solidFill>
                <a:latin typeface="Arial" panose="020B0604020202020204" pitchFamily="34" charset="0"/>
                <a:cs typeface="Arial" panose="020B0604020202020204" pitchFamily="34" charset="0"/>
              </a:rPr>
              <a:t>Dr. Öğr. Üyesi Ekin Deniz İlhan</a:t>
            </a:r>
          </a:p>
          <a:p>
            <a:r>
              <a:rPr lang="tr-TR" sz="2000" b="1" i="1" dirty="0" err="1">
                <a:solidFill>
                  <a:schemeClr val="tx1"/>
                </a:solidFill>
                <a:latin typeface="Arial" panose="020B0604020202020204" pitchFamily="34" charset="0"/>
                <a:cs typeface="Arial" panose="020B0604020202020204" pitchFamily="34" charset="0"/>
              </a:rPr>
              <a:t>Private</a:t>
            </a:r>
            <a:r>
              <a:rPr lang="tr-TR" sz="2000" b="1" i="1" dirty="0">
                <a:solidFill>
                  <a:schemeClr val="tx1"/>
                </a:solidFill>
                <a:latin typeface="Arial" panose="020B0604020202020204" pitchFamily="34" charset="0"/>
                <a:cs typeface="Arial" panose="020B0604020202020204" pitchFamily="34" charset="0"/>
              </a:rPr>
              <a:t> International </a:t>
            </a:r>
            <a:r>
              <a:rPr lang="tr-TR" sz="2000" b="1" i="1" dirty="0" err="1">
                <a:solidFill>
                  <a:schemeClr val="tx1"/>
                </a:solidFill>
                <a:latin typeface="Arial" panose="020B0604020202020204" pitchFamily="34" charset="0"/>
                <a:cs typeface="Arial" panose="020B0604020202020204" pitchFamily="34" charset="0"/>
              </a:rPr>
              <a:t>Law</a:t>
            </a:r>
            <a:r>
              <a:rPr lang="tr-TR" sz="2000" b="1" i="1" dirty="0">
                <a:solidFill>
                  <a:schemeClr val="tx1"/>
                </a:solidFill>
                <a:latin typeface="Arial" panose="020B0604020202020204" pitchFamily="34" charset="0"/>
                <a:cs typeface="Arial" panose="020B0604020202020204" pitchFamily="34" charset="0"/>
              </a:rPr>
              <a:t> </a:t>
            </a:r>
            <a:r>
              <a:rPr lang="tr-TR" sz="2000" b="1" i="1" dirty="0" err="1">
                <a:solidFill>
                  <a:schemeClr val="tx1"/>
                </a:solidFill>
                <a:latin typeface="Arial" panose="020B0604020202020204" pitchFamily="34" charset="0"/>
                <a:cs typeface="Arial" panose="020B0604020202020204" pitchFamily="34" charset="0"/>
              </a:rPr>
              <a:t>Department</a:t>
            </a:r>
            <a:endParaRPr lang="tr-TR" sz="2000" b="1" i="1" dirty="0">
              <a:solidFill>
                <a:schemeClr val="tx1"/>
              </a:solidFill>
              <a:latin typeface="Arial" panose="020B0604020202020204" pitchFamily="34" charset="0"/>
              <a:cs typeface="Arial" panose="020B0604020202020204" pitchFamily="34" charset="0"/>
            </a:endParaRPr>
          </a:p>
        </p:txBody>
      </p:sp>
      <p:sp>
        <p:nvSpPr>
          <p:cNvPr id="6" name="Espace réservé du texte 6"/>
          <p:cNvSpPr txBox="1">
            <a:spLocks/>
          </p:cNvSpPr>
          <p:nvPr/>
        </p:nvSpPr>
        <p:spPr>
          <a:xfrm>
            <a:off x="452284" y="4859513"/>
            <a:ext cx="11189414" cy="774416"/>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tr-TR" dirty="0"/>
          </a:p>
          <a:p>
            <a:pPr marL="0" indent="0">
              <a:buNone/>
            </a:pPr>
            <a:r>
              <a:rPr lang="tr-TR" sz="2600" dirty="0">
                <a:latin typeface="Arial" panose="020B0604020202020204" pitchFamily="34" charset="0"/>
                <a:cs typeface="Arial" panose="020B0604020202020204" pitchFamily="34" charset="0"/>
              </a:rPr>
              <a:t>Bildiri ID </a:t>
            </a:r>
            <a:r>
              <a:rPr lang="en-GB" sz="2600" dirty="0">
                <a:latin typeface="Arial" panose="020B0604020202020204" pitchFamily="34" charset="0"/>
                <a:cs typeface="Arial" panose="020B0604020202020204" pitchFamily="34" charset="0"/>
              </a:rPr>
              <a:t>Nu</a:t>
            </a:r>
            <a:r>
              <a:rPr lang="tr-TR" sz="2600" dirty="0">
                <a:latin typeface="Arial" panose="020B0604020202020204" pitchFamily="34" charset="0"/>
                <a:cs typeface="Arial" panose="020B0604020202020204" pitchFamily="34" charset="0"/>
              </a:rPr>
              <a:t>marası:0091</a:t>
            </a:r>
            <a:endParaRPr lang="en-GB" sz="2600" dirty="0">
              <a:latin typeface="Arial" panose="020B0604020202020204" pitchFamily="34" charset="0"/>
              <a:cs typeface="Arial" panose="020B0604020202020204" pitchFamily="34" charset="0"/>
            </a:endParaRPr>
          </a:p>
        </p:txBody>
      </p:sp>
      <p:pic>
        <p:nvPicPr>
          <p:cNvPr id="3" name="Resim 2" descr="yazı tipi, metin, ekran görüntüsü, çizgi içeren bir resim&#10;&#10;Açıklama otomatik olarak oluşturuldu">
            <a:extLst>
              <a:ext uri="{FF2B5EF4-FFF2-40B4-BE49-F238E27FC236}">
                <a16:creationId xmlns:a16="http://schemas.microsoft.com/office/drawing/2014/main" id="{1A6412B9-F25E-0C61-0954-535A3E8C17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2753" y="2515469"/>
            <a:ext cx="2196935" cy="1422400"/>
          </a:xfrm>
          <a:prstGeom prst="rect">
            <a:avLst/>
          </a:prstGeom>
        </p:spPr>
      </p:pic>
    </p:spTree>
    <p:extLst>
      <p:ext uri="{BB962C8B-B14F-4D97-AF65-F5344CB8AC3E}">
        <p14:creationId xmlns:p14="http://schemas.microsoft.com/office/powerpoint/2010/main" val="2228112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F2A8752-8898-9BD9-4F07-6FE101F02849}"/>
              </a:ext>
            </a:extLst>
          </p:cNvPr>
          <p:cNvSpPr>
            <a:spLocks noGrp="1"/>
          </p:cNvSpPr>
          <p:nvPr>
            <p:ph type="title"/>
          </p:nvPr>
        </p:nvSpPr>
        <p:spPr/>
        <p:txBody>
          <a:bodyPr/>
          <a:lstStyle/>
          <a:p>
            <a:endParaRPr lang="en-GB"/>
          </a:p>
        </p:txBody>
      </p:sp>
      <p:sp>
        <p:nvSpPr>
          <p:cNvPr id="3" name="İçerik Yer Tutucusu 2">
            <a:extLst>
              <a:ext uri="{FF2B5EF4-FFF2-40B4-BE49-F238E27FC236}">
                <a16:creationId xmlns:a16="http://schemas.microsoft.com/office/drawing/2014/main" id="{39423CDC-183D-86E2-D6B1-80EF3912564D}"/>
              </a:ext>
            </a:extLst>
          </p:cNvPr>
          <p:cNvSpPr>
            <a:spLocks noGrp="1"/>
          </p:cNvSpPr>
          <p:nvPr>
            <p:ph idx="1"/>
          </p:nvPr>
        </p:nvSpPr>
        <p:spPr/>
        <p:txBody>
          <a:bodyPr/>
          <a:lstStyle/>
          <a:p>
            <a:r>
              <a:rPr lang="tr-TR" dirty="0"/>
              <a:t>Sürdürülebilir Kalkınmanın Ölçüsü</a:t>
            </a:r>
          </a:p>
          <a:p>
            <a:pPr marL="0" indent="0">
              <a:buNone/>
            </a:pPr>
            <a:r>
              <a:rPr lang="tr-TR" dirty="0"/>
              <a:t>Fas Model YKTK Anlaşması</a:t>
            </a:r>
          </a:p>
          <a:p>
            <a:pPr marL="0" indent="0" algn="just">
              <a:buNone/>
            </a:pPr>
            <a:r>
              <a:rPr lang="tr-TR" i="1" dirty="0"/>
              <a:t>«Taraflar, yatırımın sürdürülebilir kalkınmaya katkısının, diğer hususların yanı sıra, artan üretken kapasite, ekonomik büyüme, yaratılan işlerin kalitesi, yatırım süresi, teknoloji transferi ve yoksulluğun azaltılması yolu ile ölçülebileceği yönündeki anlayışlarını teyit eder.»</a:t>
            </a:r>
          </a:p>
          <a:p>
            <a:pPr marL="0" indent="0" algn="just">
              <a:buNone/>
            </a:pPr>
            <a:endParaRPr lang="tr-TR" i="1" dirty="0"/>
          </a:p>
          <a:p>
            <a:pPr marL="0" indent="0" algn="just">
              <a:buNone/>
            </a:pPr>
            <a:endParaRPr lang="tr-TR" i="1" dirty="0"/>
          </a:p>
          <a:p>
            <a:endParaRPr lang="en-GB" dirty="0"/>
          </a:p>
        </p:txBody>
      </p:sp>
    </p:spTree>
    <p:extLst>
      <p:ext uri="{BB962C8B-B14F-4D97-AF65-F5344CB8AC3E}">
        <p14:creationId xmlns:p14="http://schemas.microsoft.com/office/powerpoint/2010/main" val="4116165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09F6CE5-6CD1-71D0-8599-5B941BB9E271}"/>
              </a:ext>
            </a:extLst>
          </p:cNvPr>
          <p:cNvSpPr>
            <a:spLocks noGrp="1"/>
          </p:cNvSpPr>
          <p:nvPr>
            <p:ph idx="1"/>
          </p:nvPr>
        </p:nvSpPr>
        <p:spPr/>
        <p:txBody>
          <a:bodyPr>
            <a:normAutofit fontScale="77500" lnSpcReduction="20000"/>
          </a:bodyPr>
          <a:lstStyle/>
          <a:p>
            <a:r>
              <a:rPr lang="en-GB" dirty="0" err="1"/>
              <a:t>Sosyal</a:t>
            </a:r>
            <a:r>
              <a:rPr lang="en-GB" dirty="0"/>
              <a:t> </a:t>
            </a:r>
            <a:r>
              <a:rPr lang="en-GB" dirty="0" err="1"/>
              <a:t>ve</a:t>
            </a:r>
            <a:r>
              <a:rPr lang="en-GB" dirty="0"/>
              <a:t> </a:t>
            </a:r>
            <a:r>
              <a:rPr lang="en-GB" dirty="0" err="1"/>
              <a:t>Çevresel</a:t>
            </a:r>
            <a:r>
              <a:rPr lang="en-GB" dirty="0"/>
              <a:t> </a:t>
            </a:r>
            <a:r>
              <a:rPr lang="en-GB" dirty="0" err="1"/>
              <a:t>Sorumluluk</a:t>
            </a:r>
            <a:r>
              <a:rPr lang="en-GB" dirty="0"/>
              <a:t> </a:t>
            </a:r>
            <a:r>
              <a:rPr lang="en-GB" dirty="0" err="1"/>
              <a:t>Klozları</a:t>
            </a:r>
            <a:endParaRPr lang="en-GB" dirty="0"/>
          </a:p>
          <a:p>
            <a:endParaRPr lang="en-GB" dirty="0"/>
          </a:p>
          <a:p>
            <a:pPr marL="0" indent="0">
              <a:buNone/>
            </a:pPr>
            <a:r>
              <a:rPr lang="en-GB" b="1" dirty="0" err="1"/>
              <a:t>Fas</a:t>
            </a:r>
            <a:r>
              <a:rPr lang="en-GB" b="1" dirty="0"/>
              <a:t> (</a:t>
            </a:r>
            <a:r>
              <a:rPr lang="en-GB" b="1" dirty="0" err="1"/>
              <a:t>benzer</a:t>
            </a:r>
            <a:r>
              <a:rPr lang="en-GB" b="1" dirty="0"/>
              <a:t> </a:t>
            </a:r>
            <a:r>
              <a:rPr lang="en-GB" b="1" dirty="0" err="1"/>
              <a:t>şekilde</a:t>
            </a:r>
            <a:r>
              <a:rPr lang="en-GB" b="1" dirty="0"/>
              <a:t> </a:t>
            </a:r>
            <a:r>
              <a:rPr lang="en-GB" b="1" dirty="0" err="1"/>
              <a:t>Hollanda</a:t>
            </a:r>
            <a:r>
              <a:rPr lang="en-GB" b="1" dirty="0"/>
              <a:t> </a:t>
            </a:r>
            <a:r>
              <a:rPr lang="en-GB" b="1" dirty="0" err="1"/>
              <a:t>ve</a:t>
            </a:r>
            <a:r>
              <a:rPr lang="en-GB" b="1" dirty="0"/>
              <a:t> BLEB) Model </a:t>
            </a:r>
            <a:r>
              <a:rPr lang="en-GB" b="1" dirty="0" err="1"/>
              <a:t>Anlaşmaları</a:t>
            </a:r>
            <a:r>
              <a:rPr lang="en-GB" b="1" dirty="0"/>
              <a:t>:</a:t>
            </a:r>
          </a:p>
          <a:p>
            <a:pPr marL="0" indent="0" algn="just">
              <a:buNone/>
            </a:pPr>
            <a:endParaRPr lang="tr-TR" dirty="0"/>
          </a:p>
          <a:p>
            <a:pPr marL="0" indent="0" algn="just">
              <a:buNone/>
            </a:pPr>
            <a:r>
              <a:rPr lang="tr-TR" dirty="0"/>
              <a:t>“</a:t>
            </a:r>
            <a:r>
              <a:rPr lang="tr-TR" i="1" dirty="0"/>
              <a:t>Yatırımcılar ve yatırımları, sorumlu uygulamalar yolu ile Ev Sahibi Tarafın ve yerel toplumun sürdürülebilir kalkınmasına katkıda bulunmak için çaba gösterecektir.”</a:t>
            </a:r>
          </a:p>
          <a:p>
            <a:pPr marL="0" indent="0" algn="just">
              <a:buNone/>
            </a:pPr>
            <a:endParaRPr lang="tr-TR" i="1" dirty="0"/>
          </a:p>
          <a:p>
            <a:pPr marL="0" indent="0" algn="just">
              <a:buNone/>
            </a:pPr>
            <a:r>
              <a:rPr lang="tr-TR" i="1" dirty="0"/>
              <a:t>“Bir tarafın diğer tarafın toprağındaki yatırımcıları, beşeri sermaye oluşumuna, istihdam yaratılmasına ve teknoloji transferine katkıda bulunmak için çaba göstereceklerdir.”</a:t>
            </a:r>
          </a:p>
          <a:p>
            <a:pPr marL="0" indent="0" algn="just">
              <a:buNone/>
            </a:pPr>
            <a:endParaRPr lang="tr-TR" i="1" dirty="0"/>
          </a:p>
          <a:p>
            <a:pPr marL="0" indent="0" algn="just">
              <a:buNone/>
            </a:pPr>
            <a:r>
              <a:rPr lang="tr-TR" i="1" dirty="0"/>
              <a:t>“Yatırımcılardan, yatırımlarını insan ve işçi hakları, sorumlu iş yürütme, sağlık ve çevrenin korunması ile ilgili uluslararası yükümlülüklere uygun olarak ve iklim değişikliğini azaltma ve uyum hedefleri ile tutarlı bir şekilde yönetmeleri ve işletmeleri beklenecektir.”</a:t>
            </a:r>
          </a:p>
        </p:txBody>
      </p:sp>
    </p:spTree>
    <p:extLst>
      <p:ext uri="{BB962C8B-B14F-4D97-AF65-F5344CB8AC3E}">
        <p14:creationId xmlns:p14="http://schemas.microsoft.com/office/powerpoint/2010/main" val="1645567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1183D41-4F68-DDDC-BB15-24748E4248F6}"/>
              </a:ext>
            </a:extLst>
          </p:cNvPr>
          <p:cNvSpPr>
            <a:spLocks noGrp="1"/>
          </p:cNvSpPr>
          <p:nvPr>
            <p:ph idx="1"/>
          </p:nvPr>
        </p:nvSpPr>
        <p:spPr/>
        <p:txBody>
          <a:bodyPr>
            <a:normAutofit fontScale="77500" lnSpcReduction="20000"/>
          </a:bodyPr>
          <a:lstStyle/>
          <a:p>
            <a:r>
              <a:rPr lang="tr-TR" dirty="0"/>
              <a:t>Doğrudan Sürdürülebilir Kalkınma Klozları</a:t>
            </a:r>
          </a:p>
          <a:p>
            <a:endParaRPr lang="tr-TR" dirty="0"/>
          </a:p>
          <a:p>
            <a:r>
              <a:rPr lang="tr-TR" dirty="0"/>
              <a:t>Maddenin başlığı doğrudan “sürdürülebilir kalkınma”</a:t>
            </a:r>
          </a:p>
          <a:p>
            <a:r>
              <a:rPr lang="tr-TR" dirty="0"/>
              <a:t>İngiltere – Norveç Serbest Ticaret Anlaşması m.3.11</a:t>
            </a:r>
          </a:p>
          <a:p>
            <a:pPr marL="0" indent="0">
              <a:buNone/>
            </a:pPr>
            <a:endParaRPr lang="tr-TR" dirty="0"/>
          </a:p>
          <a:p>
            <a:pPr marL="0" indent="0">
              <a:buNone/>
            </a:pPr>
            <a:r>
              <a:rPr lang="tr-TR" b="1" i="1" dirty="0"/>
              <a:t>Yatırım ve sürdürülebilir kalkınma:</a:t>
            </a:r>
          </a:p>
          <a:p>
            <a:pPr marL="0" indent="0">
              <a:buNone/>
            </a:pPr>
            <a:r>
              <a:rPr lang="tr-TR" i="1" dirty="0"/>
              <a:t>Taraflar, işletmelerin kurulması ve işletilmesiyle bağlantılı olarak çevrenin korunmasının önemini kabul eder ve Tarafların bu Anlaşmada öngörülen iklim değişikliği de dahil olmak üzere çevrenin korunmasına ilişkin hak ve yükümlülüklerini tekrar teyit eder.</a:t>
            </a:r>
          </a:p>
          <a:p>
            <a:pPr marL="0" indent="0">
              <a:buNone/>
            </a:pPr>
            <a:r>
              <a:rPr lang="tr-TR" i="1" dirty="0"/>
              <a:t>Taraflar, kapsam dahilindeki işletmelerin sorumlu iş uygulamalarına bağlılığının teşvik edilmesinin önemini kabul eder ve Fasıl 13 (Ticaret ve Sürdürülebilir Kalkınma) Madde 13.11’de (Sorumlu İş Davranışı) belirtildiği üzere Tarafların bu konudaki yükümlülüklerini yeniden teyit eder.</a:t>
            </a:r>
          </a:p>
        </p:txBody>
      </p:sp>
    </p:spTree>
    <p:extLst>
      <p:ext uri="{BB962C8B-B14F-4D97-AF65-F5344CB8AC3E}">
        <p14:creationId xmlns:p14="http://schemas.microsoft.com/office/powerpoint/2010/main" val="17341015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0ADB250-8459-389D-4CEA-44CB5677AAE2}"/>
              </a:ext>
            </a:extLst>
          </p:cNvPr>
          <p:cNvSpPr>
            <a:spLocks noGrp="1"/>
          </p:cNvSpPr>
          <p:nvPr>
            <p:ph type="title"/>
          </p:nvPr>
        </p:nvSpPr>
        <p:spPr/>
        <p:txBody>
          <a:bodyPr/>
          <a:lstStyle/>
          <a:p>
            <a:endParaRPr lang="en-GB"/>
          </a:p>
        </p:txBody>
      </p:sp>
      <p:sp>
        <p:nvSpPr>
          <p:cNvPr id="3" name="İçerik Yer Tutucusu 2">
            <a:extLst>
              <a:ext uri="{FF2B5EF4-FFF2-40B4-BE49-F238E27FC236}">
                <a16:creationId xmlns:a16="http://schemas.microsoft.com/office/drawing/2014/main" id="{EE855637-7AF9-36C1-8BDD-4C2F7BDF466E}"/>
              </a:ext>
            </a:extLst>
          </p:cNvPr>
          <p:cNvSpPr>
            <a:spLocks noGrp="1"/>
          </p:cNvSpPr>
          <p:nvPr>
            <p:ph idx="1"/>
          </p:nvPr>
        </p:nvSpPr>
        <p:spPr/>
        <p:txBody>
          <a:bodyPr>
            <a:normAutofit fontScale="92500" lnSpcReduction="20000"/>
          </a:bodyPr>
          <a:lstStyle/>
          <a:p>
            <a:r>
              <a:rPr lang="tr-TR" dirty="0"/>
              <a:t>Sağlık, Güvenlik ve Çevrenin Korunması Klozları</a:t>
            </a:r>
          </a:p>
          <a:p>
            <a:pPr marL="0" indent="0">
              <a:buNone/>
            </a:pPr>
            <a:endParaRPr lang="tr-TR" dirty="0"/>
          </a:p>
          <a:p>
            <a:pPr marL="0" indent="0">
              <a:buNone/>
            </a:pPr>
            <a:r>
              <a:rPr lang="tr-TR" dirty="0"/>
              <a:t>YKTK anlaşmalarında çevrenin korunması için en çok başvurulan klozlardır. </a:t>
            </a:r>
          </a:p>
          <a:p>
            <a:pPr marL="0" indent="0">
              <a:buNone/>
            </a:pPr>
            <a:r>
              <a:rPr lang="tr-TR" b="1" dirty="0"/>
              <a:t>2023 Japonya Angola YKTK Anlaşması m.21;</a:t>
            </a:r>
          </a:p>
          <a:p>
            <a:pPr marL="0" indent="0">
              <a:buNone/>
            </a:pPr>
            <a:r>
              <a:rPr lang="tr-TR" b="1" i="1" dirty="0"/>
              <a:t>Sağlık, güvenlik, çevre ve çalışma standartları:</a:t>
            </a:r>
          </a:p>
          <a:p>
            <a:pPr marL="0" indent="0">
              <a:buNone/>
            </a:pPr>
            <a:r>
              <a:rPr lang="tr-TR" i="1" dirty="0"/>
              <a:t>Her bir âkit taraf, diğer âkit tarafın ve âkit taraf olmayan bir ülkenin yatırımcılarının yatırımlarını, sağlık güvenlik veya </a:t>
            </a:r>
            <a:r>
              <a:rPr lang="tr-TR" b="1" i="1" dirty="0">
                <a:solidFill>
                  <a:srgbClr val="FF0000"/>
                </a:solidFill>
              </a:rPr>
              <a:t>çevre tedbirlerini gevşeterek </a:t>
            </a:r>
            <a:r>
              <a:rPr lang="tr-TR" i="1" dirty="0"/>
              <a:t>veya çalışma standartlarını düşürerek teşvik etmenin uygunsuz olduğunu kabul eder. Bu amaçla, her bir âkit taraf, diğer âkit tarafın veya âkit taraf olmayan bir tarafın yatırımcılarının kendi bölgesinde yatırım yapmasını, edinmesini veya genişletmesini teşvik etmek için bu tür önlemlerden veya standartlardan feragat etmemeli veya başka bir şekilde bunları azaltmamalıdır.</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39857645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65ACB68-B8EF-F7C8-D4E6-AABEDD06F215}"/>
              </a:ext>
            </a:extLst>
          </p:cNvPr>
          <p:cNvSpPr>
            <a:spLocks noGrp="1"/>
          </p:cNvSpPr>
          <p:nvPr>
            <p:ph type="title"/>
          </p:nvPr>
        </p:nvSpPr>
        <p:spPr/>
        <p:txBody>
          <a:bodyPr/>
          <a:lstStyle/>
          <a:p>
            <a:endParaRPr lang="en-GB"/>
          </a:p>
        </p:txBody>
      </p:sp>
      <p:sp>
        <p:nvSpPr>
          <p:cNvPr id="3" name="İçerik Yer Tutucusu 2">
            <a:extLst>
              <a:ext uri="{FF2B5EF4-FFF2-40B4-BE49-F238E27FC236}">
                <a16:creationId xmlns:a16="http://schemas.microsoft.com/office/drawing/2014/main" id="{927898BA-C4F2-C51A-773E-292F1D153E26}"/>
              </a:ext>
            </a:extLst>
          </p:cNvPr>
          <p:cNvSpPr>
            <a:spLocks noGrp="1"/>
          </p:cNvSpPr>
          <p:nvPr>
            <p:ph idx="1"/>
          </p:nvPr>
        </p:nvSpPr>
        <p:spPr/>
        <p:txBody>
          <a:bodyPr>
            <a:normAutofit/>
          </a:bodyPr>
          <a:lstStyle/>
          <a:p>
            <a:pPr marL="0" indent="0">
              <a:buNone/>
            </a:pPr>
            <a:r>
              <a:rPr lang="tr-TR" b="1" dirty="0"/>
              <a:t>Regülasyon Otonomisi </a:t>
            </a:r>
            <a:r>
              <a:rPr lang="en-US" b="1" i="1" dirty="0"/>
              <a:t>(Regulatory Autonomy- Right to Regulate)</a:t>
            </a:r>
          </a:p>
          <a:p>
            <a:pPr marL="0" indent="0">
              <a:buNone/>
            </a:pPr>
            <a:endParaRPr lang="tr-TR" b="1" dirty="0"/>
          </a:p>
          <a:p>
            <a:pPr marL="0" indent="0">
              <a:buNone/>
            </a:pPr>
            <a:r>
              <a:rPr lang="tr-TR" sz="2800" i="1" kern="100" dirty="0" err="1">
                <a:effectLst/>
                <a:latin typeface="Times New Roman" panose="02020603050405020304" pitchFamily="18" charset="0"/>
                <a:ea typeface="Calibri" panose="020F0502020204030204" pitchFamily="34" charset="0"/>
                <a:cs typeface="Times New Roman" panose="02020603050405020304" pitchFamily="18" charset="0"/>
              </a:rPr>
              <a:t>Saluka</a:t>
            </a:r>
            <a:r>
              <a:rPr lang="tr-TR" sz="2800" i="1" kern="100" dirty="0">
                <a:effectLst/>
                <a:latin typeface="Times New Roman" panose="02020603050405020304" pitchFamily="18" charset="0"/>
                <a:ea typeface="Calibri" panose="020F0502020204030204" pitchFamily="34" charset="0"/>
                <a:cs typeface="Times New Roman" panose="02020603050405020304" pitchFamily="18" charset="0"/>
              </a:rPr>
              <a:t> v. Çek Cumhuriyeti</a:t>
            </a:r>
            <a:r>
              <a:rPr lang="tr-TR" sz="2800" kern="100" dirty="0">
                <a:effectLst/>
                <a:latin typeface="Times New Roman" panose="02020603050405020304" pitchFamily="18" charset="0"/>
                <a:ea typeface="Calibri" panose="020F0502020204030204" pitchFamily="34" charset="0"/>
                <a:cs typeface="Times New Roman" panose="02020603050405020304" pitchFamily="18" charset="0"/>
              </a:rPr>
              <a:t> kararında, devletlerin regülasyon otonomisi meşru beklentiler içerisinde şu şekilde değerlendirilmiştir: </a:t>
            </a:r>
            <a:endParaRPr lang="tr-TR"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tr-TR" sz="2800" dirty="0">
                <a:effectLst/>
                <a:latin typeface="Times New Roman" panose="02020603050405020304" pitchFamily="18" charset="0"/>
                <a:ea typeface="Calibri" panose="020F0502020204030204" pitchFamily="34" charset="0"/>
              </a:rPr>
              <a:t>“</a:t>
            </a:r>
            <a:r>
              <a:rPr lang="tr-TR" sz="2800" i="1" dirty="0">
                <a:effectLst/>
                <a:latin typeface="Times New Roman" panose="02020603050405020304" pitchFamily="18" charset="0"/>
                <a:ea typeface="Calibri" panose="020F0502020204030204" pitchFamily="34" charset="0"/>
              </a:rPr>
              <a:t>Hiçbir yatırımcı, yatırımın yapıldığı tarihte geçerli olan koşulların tamamen değişmeden kalmasını makul bir şekilde bekleyemez. Yabancı yatırımcının beklentilerinin boşa çıkarılmasının haklı ve makul olup olmadığını belirlemek için, ev sahibi Devletin daha sonra iç meseleleri kamu yararına düzenleme meşru hakkı da dikkate alınmalıdır.</a:t>
            </a:r>
            <a:r>
              <a:rPr lang="tr-TR" sz="2800" dirty="0">
                <a:effectLst/>
                <a:latin typeface="Times New Roman" panose="02020603050405020304" pitchFamily="18" charset="0"/>
                <a:ea typeface="Calibri" panose="020F0502020204030204" pitchFamily="34" charset="0"/>
              </a:rPr>
              <a:t>”</a:t>
            </a:r>
            <a:endParaRPr lang="tr-TR" b="1" dirty="0"/>
          </a:p>
          <a:p>
            <a:endParaRPr lang="en-GB" dirty="0"/>
          </a:p>
        </p:txBody>
      </p:sp>
    </p:spTree>
    <p:extLst>
      <p:ext uri="{BB962C8B-B14F-4D97-AF65-F5344CB8AC3E}">
        <p14:creationId xmlns:p14="http://schemas.microsoft.com/office/powerpoint/2010/main" val="19025538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C2A25F2-B768-4A8A-C701-F51E8A248134}"/>
              </a:ext>
            </a:extLst>
          </p:cNvPr>
          <p:cNvSpPr>
            <a:spLocks noGrp="1"/>
          </p:cNvSpPr>
          <p:nvPr>
            <p:ph type="title"/>
          </p:nvPr>
        </p:nvSpPr>
        <p:spPr/>
        <p:txBody>
          <a:bodyPr/>
          <a:lstStyle/>
          <a:p>
            <a:endParaRPr lang="en-GB"/>
          </a:p>
        </p:txBody>
      </p:sp>
      <p:sp>
        <p:nvSpPr>
          <p:cNvPr id="3" name="İçerik Yer Tutucusu 2">
            <a:extLst>
              <a:ext uri="{FF2B5EF4-FFF2-40B4-BE49-F238E27FC236}">
                <a16:creationId xmlns:a16="http://schemas.microsoft.com/office/drawing/2014/main" id="{0CF66DEE-2049-0123-24AA-C14023D0849A}"/>
              </a:ext>
            </a:extLst>
          </p:cNvPr>
          <p:cNvSpPr>
            <a:spLocks noGrp="1"/>
          </p:cNvSpPr>
          <p:nvPr>
            <p:ph idx="1"/>
          </p:nvPr>
        </p:nvSpPr>
        <p:spPr/>
        <p:txBody>
          <a:bodyPr/>
          <a:lstStyle/>
          <a:p>
            <a:r>
              <a:rPr lang="en-GB" dirty="0"/>
              <a:t>Corporate Social Responsibility </a:t>
            </a:r>
          </a:p>
          <a:p>
            <a:pPr marL="0" indent="0">
              <a:buNone/>
            </a:pPr>
            <a:r>
              <a:rPr lang="en-GB" dirty="0" err="1"/>
              <a:t>Şirketler</a:t>
            </a:r>
            <a:endParaRPr lang="en-GB" dirty="0"/>
          </a:p>
          <a:p>
            <a:pPr marL="0" indent="0">
              <a:buNone/>
            </a:pPr>
            <a:endParaRPr lang="en-GB" dirty="0"/>
          </a:p>
          <a:p>
            <a:pPr marL="0" indent="0">
              <a:buNone/>
            </a:pPr>
            <a:r>
              <a:rPr lang="en-GB" dirty="0" err="1"/>
              <a:t>iç</a:t>
            </a:r>
            <a:r>
              <a:rPr lang="en-GB" dirty="0"/>
              <a:t> </a:t>
            </a:r>
            <a:r>
              <a:rPr lang="en-GB" dirty="0" err="1"/>
              <a:t>hukuk</a:t>
            </a:r>
            <a:r>
              <a:rPr lang="en-GB" dirty="0"/>
              <a:t> – </a:t>
            </a:r>
            <a:r>
              <a:rPr lang="en-GB" dirty="0" err="1"/>
              <a:t>uluslararası</a:t>
            </a:r>
            <a:r>
              <a:rPr lang="en-GB" dirty="0"/>
              <a:t> </a:t>
            </a:r>
            <a:r>
              <a:rPr lang="en-GB" dirty="0" err="1"/>
              <a:t>hukuk</a:t>
            </a:r>
            <a:r>
              <a:rPr lang="en-GB" dirty="0"/>
              <a:t> </a:t>
            </a:r>
            <a:r>
              <a:rPr lang="en-GB" dirty="0" err="1"/>
              <a:t>atıf</a:t>
            </a:r>
            <a:r>
              <a:rPr lang="en-GB" dirty="0"/>
              <a:t>*</a:t>
            </a:r>
          </a:p>
          <a:p>
            <a:pPr marL="0" indent="0">
              <a:buNone/>
            </a:pPr>
            <a:endParaRPr lang="en-GB" dirty="0"/>
          </a:p>
          <a:p>
            <a:pPr marL="0" indent="0">
              <a:buNone/>
            </a:pPr>
            <a:r>
              <a:rPr lang="en-GB" dirty="0" err="1"/>
              <a:t>Kullanılacak</a:t>
            </a:r>
            <a:r>
              <a:rPr lang="en-GB" dirty="0"/>
              <a:t> </a:t>
            </a:r>
            <a:r>
              <a:rPr lang="en-GB" dirty="0" err="1"/>
              <a:t>teknolojilerin</a:t>
            </a:r>
            <a:r>
              <a:rPr lang="en-GB" dirty="0"/>
              <a:t> </a:t>
            </a:r>
            <a:r>
              <a:rPr lang="en-GB" dirty="0" err="1"/>
              <a:t>sürdürülebilir</a:t>
            </a:r>
            <a:r>
              <a:rPr lang="en-GB" dirty="0"/>
              <a:t> </a:t>
            </a:r>
            <a:r>
              <a:rPr lang="en-GB" dirty="0" err="1"/>
              <a:t>kalkınmaya</a:t>
            </a:r>
            <a:r>
              <a:rPr lang="en-GB" dirty="0"/>
              <a:t> </a:t>
            </a:r>
            <a:r>
              <a:rPr lang="en-GB" dirty="0" err="1"/>
              <a:t>uygun</a:t>
            </a:r>
            <a:r>
              <a:rPr lang="en-GB" dirty="0"/>
              <a:t> </a:t>
            </a:r>
            <a:r>
              <a:rPr lang="en-GB" dirty="0" err="1"/>
              <a:t>olması</a:t>
            </a:r>
            <a:r>
              <a:rPr lang="en-GB" dirty="0"/>
              <a:t> </a:t>
            </a:r>
          </a:p>
        </p:txBody>
      </p:sp>
    </p:spTree>
    <p:extLst>
      <p:ext uri="{BB962C8B-B14F-4D97-AF65-F5344CB8AC3E}">
        <p14:creationId xmlns:p14="http://schemas.microsoft.com/office/powerpoint/2010/main" val="2428358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76F2132-6EF0-DDC3-DD8F-A5AC86F00AEB}"/>
              </a:ext>
            </a:extLst>
          </p:cNvPr>
          <p:cNvSpPr>
            <a:spLocks noGrp="1"/>
          </p:cNvSpPr>
          <p:nvPr>
            <p:ph type="title"/>
          </p:nvPr>
        </p:nvSpPr>
        <p:spPr/>
        <p:txBody>
          <a:bodyPr/>
          <a:lstStyle/>
          <a:p>
            <a:endParaRPr lang="en-GB"/>
          </a:p>
        </p:txBody>
      </p:sp>
      <p:sp>
        <p:nvSpPr>
          <p:cNvPr id="3" name="İçerik Yer Tutucusu 2">
            <a:extLst>
              <a:ext uri="{FF2B5EF4-FFF2-40B4-BE49-F238E27FC236}">
                <a16:creationId xmlns:a16="http://schemas.microsoft.com/office/drawing/2014/main" id="{2E716ED7-BBFC-C5A1-AE31-AA2FC8433A3B}"/>
              </a:ext>
            </a:extLst>
          </p:cNvPr>
          <p:cNvSpPr>
            <a:spLocks noGrp="1"/>
          </p:cNvSpPr>
          <p:nvPr>
            <p:ph idx="1"/>
          </p:nvPr>
        </p:nvSpPr>
        <p:spPr/>
        <p:txBody>
          <a:bodyPr/>
          <a:lstStyle/>
          <a:p>
            <a:r>
              <a:rPr lang="tr-TR" b="1" dirty="0"/>
              <a:t>Sağlık, Güvenlik, Çevrenin Korunması Klozları</a:t>
            </a:r>
          </a:p>
          <a:p>
            <a:pPr marL="0" indent="0">
              <a:buNone/>
            </a:pPr>
            <a:endParaRPr lang="tr-TR" b="1" dirty="0"/>
          </a:p>
          <a:p>
            <a:pPr marL="0" indent="0">
              <a:buNone/>
            </a:pPr>
            <a:endParaRPr lang="tr-TR" b="1" dirty="0"/>
          </a:p>
          <a:p>
            <a:pPr marL="0" indent="0">
              <a:buNone/>
            </a:pPr>
            <a:r>
              <a:rPr lang="tr-TR" b="1" dirty="0"/>
              <a:t>2023 Türkiye – BAE YKTK Anlaşması m. 8:</a:t>
            </a:r>
          </a:p>
          <a:p>
            <a:pPr marL="0" indent="0">
              <a:buNone/>
            </a:pPr>
            <a:r>
              <a:rPr lang="tr-TR" b="1" dirty="0"/>
              <a:t>Regülasyon hakkı</a:t>
            </a:r>
          </a:p>
          <a:p>
            <a:pPr marL="0" indent="0">
              <a:buNone/>
            </a:pPr>
            <a:r>
              <a:rPr lang="tr-TR" i="1" dirty="0"/>
              <a:t>Âkit taraflar, kamu sağlığı, sosyal hizmetler, kamu eğitimi, güvenlik, çevre veya genel ahlakın korunması, sosyal veya tüketicinin korunması, mahremiyet ve veri koruma gibi meşru politika hedeflerine ulaşmak için kendi topraklarında düzenleme yapma haklarını teyit eder.</a:t>
            </a:r>
          </a:p>
        </p:txBody>
      </p:sp>
    </p:spTree>
    <p:extLst>
      <p:ext uri="{BB962C8B-B14F-4D97-AF65-F5344CB8AC3E}">
        <p14:creationId xmlns:p14="http://schemas.microsoft.com/office/powerpoint/2010/main" val="19520691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5D9741C-9201-EE42-9808-D61F7A5900F5}"/>
              </a:ext>
            </a:extLst>
          </p:cNvPr>
          <p:cNvSpPr>
            <a:spLocks noGrp="1"/>
          </p:cNvSpPr>
          <p:nvPr>
            <p:ph idx="1"/>
          </p:nvPr>
        </p:nvSpPr>
        <p:spPr/>
        <p:txBody>
          <a:bodyPr>
            <a:normAutofit fontScale="92500" lnSpcReduction="10000"/>
          </a:bodyPr>
          <a:lstStyle/>
          <a:p>
            <a:pPr algn="just"/>
            <a:r>
              <a:rPr lang="tr-TR" b="1" dirty="0"/>
              <a:t>Dolaylı Kamulaştırma İstisnaları </a:t>
            </a:r>
          </a:p>
          <a:p>
            <a:pPr marL="0" indent="0" algn="just">
              <a:buNone/>
            </a:pPr>
            <a:r>
              <a:rPr lang="tr-TR" dirty="0"/>
              <a:t>Ev sahibi ülkenin yapmış olduğu regülasyonlar, lisans veya ruhsat iptalleri vb. uygulamalar, bazen dolaylı kamulaştırma teşkil edebilir. Devletler, sürdürülebilir kalkınmanın tesis edilmesi bakımından «kamulaştırma ve tazminat» hükümlerine istisna getirmektedirler. </a:t>
            </a:r>
          </a:p>
          <a:p>
            <a:pPr marL="0" indent="0" algn="just">
              <a:buNone/>
            </a:pPr>
            <a:endParaRPr lang="tr-TR" b="1" dirty="0"/>
          </a:p>
          <a:p>
            <a:pPr marL="0" indent="0" algn="just">
              <a:buNone/>
            </a:pPr>
            <a:r>
              <a:rPr lang="tr-TR" b="1" dirty="0"/>
              <a:t>2023 Türkiye- BAE YKTK Anlaşması m.7:</a:t>
            </a:r>
          </a:p>
          <a:p>
            <a:pPr marL="0" indent="0" algn="just">
              <a:buNone/>
            </a:pPr>
            <a:r>
              <a:rPr lang="tr-TR" b="1" i="1" dirty="0"/>
              <a:t>Kamulaştırma ve Tazminat</a:t>
            </a:r>
          </a:p>
          <a:p>
            <a:pPr marL="0" indent="0" algn="just">
              <a:buNone/>
            </a:pPr>
            <a:r>
              <a:rPr lang="tr-TR" i="1" dirty="0"/>
              <a:t>«Sağlık, güvenlik ve çevre gibi meşru kamu yararı hedeflerini korumak için tasarlanan ve uygulanan </a:t>
            </a:r>
            <a:r>
              <a:rPr lang="tr-TR" b="1" i="1" dirty="0"/>
              <a:t>ayrımcı olmayan yasal tedbirler dolaylı kamulaştırma teşkil etmez.»</a:t>
            </a:r>
          </a:p>
        </p:txBody>
      </p:sp>
    </p:spTree>
    <p:extLst>
      <p:ext uri="{BB962C8B-B14F-4D97-AF65-F5344CB8AC3E}">
        <p14:creationId xmlns:p14="http://schemas.microsoft.com/office/powerpoint/2010/main" val="14996972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003D68A-54CD-C134-98BB-0500D58CD9D1}"/>
              </a:ext>
            </a:extLst>
          </p:cNvPr>
          <p:cNvSpPr>
            <a:spLocks noGrp="1"/>
          </p:cNvSpPr>
          <p:nvPr>
            <p:ph idx="1"/>
          </p:nvPr>
        </p:nvSpPr>
        <p:spPr/>
        <p:txBody>
          <a:bodyPr>
            <a:normAutofit fontScale="77500" lnSpcReduction="20000"/>
          </a:bodyPr>
          <a:lstStyle/>
          <a:p>
            <a:r>
              <a:rPr lang="tr-TR" b="1" dirty="0"/>
              <a:t>Genel İstisnalar Klozunda Sürdürülebilir Kalkınmaya İlişkin Politikaların YKTK Anlaşmalarından İstisna Tutulması</a:t>
            </a:r>
          </a:p>
          <a:p>
            <a:pPr marL="0" indent="0">
              <a:buNone/>
            </a:pPr>
            <a:r>
              <a:rPr lang="tr-TR" dirty="0"/>
              <a:t>Ev sahibi devlet, sürdürülebilir kalkınma politikalarına ilişkin yapacağı regülasyonların veya idari işlemlerin, YKTK anlaşması kapsamındaki korumaya istisna getirebileceğini düzenleyebilir. </a:t>
            </a:r>
          </a:p>
          <a:p>
            <a:pPr marL="0" indent="0">
              <a:buNone/>
            </a:pPr>
            <a:r>
              <a:rPr lang="tr-TR" dirty="0"/>
              <a:t>2019 Singapur – Myanmar YKTK Anlaşması m.29:</a:t>
            </a:r>
          </a:p>
          <a:p>
            <a:pPr marL="0" indent="0">
              <a:buNone/>
            </a:pPr>
            <a:r>
              <a:rPr lang="tr-TR" dirty="0"/>
              <a:t>Genel İstisnalar:</a:t>
            </a:r>
          </a:p>
          <a:p>
            <a:pPr marL="0" indent="0">
              <a:buNone/>
            </a:pPr>
            <a:r>
              <a:rPr lang="tr-TR" dirty="0"/>
              <a:t>Genel ahlak ve kamu düzeninin korunması gerekliliğinde</a:t>
            </a:r>
          </a:p>
          <a:p>
            <a:pPr marL="0" indent="0">
              <a:buNone/>
            </a:pPr>
            <a:r>
              <a:rPr lang="tr-TR" dirty="0"/>
              <a:t>İnsan, hayvan ve bitki yaşamının ve kamu sağlığının korunması gerekliliğinde</a:t>
            </a:r>
          </a:p>
          <a:p>
            <a:pPr marL="0" indent="0">
              <a:buNone/>
            </a:pPr>
            <a:r>
              <a:rPr lang="tr-TR" dirty="0"/>
              <a:t>Özel hayatın korunması ile kişisel verilerin ve gizliliğin korunmasına ilişkin düzenlemelerde</a:t>
            </a:r>
          </a:p>
          <a:p>
            <a:pPr marL="0" indent="0">
              <a:buNone/>
            </a:pPr>
            <a:r>
              <a:rPr lang="tr-TR" dirty="0"/>
              <a:t>Sanatsal, tarihi veya arkeolojik ulusal hazinelerin korunmasında, </a:t>
            </a:r>
          </a:p>
          <a:p>
            <a:pPr marL="0" indent="0">
              <a:buNone/>
            </a:pPr>
            <a:r>
              <a:rPr lang="tr-TR" dirty="0"/>
              <a:t>Tükenebilir doğal kaynakların korunmasına ilişkin tedbirler.</a:t>
            </a:r>
          </a:p>
          <a:p>
            <a:pPr marL="0" indent="0">
              <a:buNone/>
            </a:pPr>
            <a:endParaRPr lang="tr-TR" dirty="0"/>
          </a:p>
        </p:txBody>
      </p:sp>
    </p:spTree>
    <p:extLst>
      <p:ext uri="{BB962C8B-B14F-4D97-AF65-F5344CB8AC3E}">
        <p14:creationId xmlns:p14="http://schemas.microsoft.com/office/powerpoint/2010/main" val="26177204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345DE25-819F-3A18-6F0F-C5D78D4EE864}"/>
              </a:ext>
            </a:extLst>
          </p:cNvPr>
          <p:cNvSpPr>
            <a:spLocks noGrp="1"/>
          </p:cNvSpPr>
          <p:nvPr>
            <p:ph type="title"/>
          </p:nvPr>
        </p:nvSpPr>
        <p:spPr>
          <a:xfrm>
            <a:off x="838200" y="500062"/>
            <a:ext cx="10515600" cy="1325563"/>
          </a:xfrm>
        </p:spPr>
        <p:txBody>
          <a:bodyPr>
            <a:normAutofit fontScale="90000"/>
          </a:bodyPr>
          <a:lstStyle/>
          <a:p>
            <a:r>
              <a:rPr lang="en-GB" sz="3600" dirty="0"/>
              <a:t>3. </a:t>
            </a:r>
            <a:r>
              <a:rPr lang="en-GB" sz="3600" dirty="0" err="1"/>
              <a:t>Tahkim</a:t>
            </a:r>
            <a:r>
              <a:rPr lang="en-GB" sz="3600" dirty="0"/>
              <a:t> </a:t>
            </a:r>
            <a:r>
              <a:rPr lang="en-GB" sz="3600" dirty="0" err="1"/>
              <a:t>Yargılamasında</a:t>
            </a:r>
            <a:r>
              <a:rPr lang="en-GB" sz="3600" dirty="0"/>
              <a:t> </a:t>
            </a:r>
            <a:r>
              <a:rPr lang="en-GB" sz="3600" dirty="0" err="1"/>
              <a:t>Sürdürülebilirlik</a:t>
            </a:r>
            <a:r>
              <a:rPr lang="en-GB" sz="3600" dirty="0"/>
              <a:t> </a:t>
            </a:r>
            <a:r>
              <a:rPr lang="en-GB" sz="3600" dirty="0" err="1"/>
              <a:t>Kriterlerinin</a:t>
            </a:r>
            <a:r>
              <a:rPr lang="en-GB" sz="3600" dirty="0"/>
              <a:t> </a:t>
            </a:r>
            <a:r>
              <a:rPr lang="en-GB" sz="3600" dirty="0" err="1"/>
              <a:t>Gözetilmesi</a:t>
            </a:r>
            <a:br>
              <a:rPr lang="en-GB" dirty="0"/>
            </a:br>
            <a:endParaRPr lang="en-GB" dirty="0"/>
          </a:p>
        </p:txBody>
      </p:sp>
      <p:sp>
        <p:nvSpPr>
          <p:cNvPr id="3" name="İçerik Yer Tutucusu 2">
            <a:extLst>
              <a:ext uri="{FF2B5EF4-FFF2-40B4-BE49-F238E27FC236}">
                <a16:creationId xmlns:a16="http://schemas.microsoft.com/office/drawing/2014/main" id="{06C91E73-50FC-F89C-556F-310F3358B78C}"/>
              </a:ext>
            </a:extLst>
          </p:cNvPr>
          <p:cNvSpPr>
            <a:spLocks noGrp="1"/>
          </p:cNvSpPr>
          <p:nvPr>
            <p:ph idx="1"/>
          </p:nvPr>
        </p:nvSpPr>
        <p:spPr/>
        <p:txBody>
          <a:bodyPr/>
          <a:lstStyle/>
          <a:p>
            <a:r>
              <a:rPr lang="tr-TR" sz="2000" kern="0" dirty="0">
                <a:solidFill>
                  <a:srgbClr val="000000"/>
                </a:solidFill>
                <a:effectLst/>
                <a:latin typeface="Arial" panose="020B0604020202020204" pitchFamily="34" charset="0"/>
                <a:ea typeface="Times New Roman" panose="02020603050405020304" pitchFamily="18" charset="0"/>
              </a:rPr>
              <a:t>Paris İklim Anlaşması uyarınca devletler 1,5 santigrat derece hedefi doğrultusunda küresel işbirliği yaparak yatırım anlaşmalarını revize etmelidirler. </a:t>
            </a:r>
          </a:p>
          <a:p>
            <a:endParaRPr lang="tr-TR" sz="2000" kern="0" dirty="0">
              <a:solidFill>
                <a:srgbClr val="000000"/>
              </a:solidFill>
              <a:latin typeface="Arial" panose="020B0604020202020204" pitchFamily="34" charset="0"/>
            </a:endParaRPr>
          </a:p>
          <a:p>
            <a:r>
              <a:rPr lang="tr-TR" sz="2000" kern="0" dirty="0">
                <a:solidFill>
                  <a:srgbClr val="000000"/>
                </a:solidFill>
                <a:effectLst/>
                <a:latin typeface="Arial" panose="020B0604020202020204" pitchFamily="34" charset="0"/>
                <a:ea typeface="Times New Roman" panose="02020603050405020304" pitchFamily="18" charset="0"/>
              </a:rPr>
              <a:t>OECD raporlarına göre, yabancı yatırımlar ve ikili yatırım anlaşmaları kömür üretimine yönelik yatırımların korunmasına dair hükümleri terk ederek karbon emisyonunun azaltılması sürecine adapte olması gereklidir</a:t>
            </a:r>
            <a:r>
              <a:rPr lang="tr-TR" sz="2000" kern="0" dirty="0">
                <a:solidFill>
                  <a:srgbClr val="000000"/>
                </a:solidFill>
                <a:latin typeface="Arial" panose="020B0604020202020204" pitchFamily="34" charset="0"/>
                <a:ea typeface="Times New Roman" panose="02020603050405020304" pitchFamily="18" charset="0"/>
              </a:rPr>
              <a:t>.</a:t>
            </a:r>
          </a:p>
          <a:p>
            <a:endParaRPr lang="tr-TR" sz="2000" kern="0" dirty="0">
              <a:solidFill>
                <a:srgbClr val="000000"/>
              </a:solidFill>
              <a:latin typeface="Arial" panose="020B0604020202020204" pitchFamily="34" charset="0"/>
              <a:ea typeface="Times New Roman" panose="02020603050405020304" pitchFamily="18" charset="0"/>
            </a:endParaRPr>
          </a:p>
          <a:p>
            <a:r>
              <a:rPr lang="tr-TR" sz="2000" kern="0" dirty="0">
                <a:solidFill>
                  <a:srgbClr val="000000"/>
                </a:solidFill>
                <a:effectLst/>
                <a:latin typeface="Arial" panose="020B0604020202020204" pitchFamily="34" charset="0"/>
                <a:ea typeface="Times New Roman" panose="02020603050405020304" pitchFamily="18" charset="0"/>
              </a:rPr>
              <a:t>İklim Değişikliği Çerçeve Sözleşmesi’ne ekli Kyoto Protokolü ve Paris Anlaşması’nda âkit devletler karbon dioksit salınımının sınırlandırılması yükümlülüğü üstlenmişlerdir.</a:t>
            </a:r>
            <a:endParaRPr lang="tr-TR" sz="2000" kern="0" dirty="0">
              <a:solidFill>
                <a:srgbClr val="000000"/>
              </a:solidFill>
              <a:latin typeface="Arial" panose="020B0604020202020204" pitchFamily="34" charset="0"/>
              <a:ea typeface="Times New Roman" panose="02020603050405020304" pitchFamily="18" charset="0"/>
            </a:endParaRPr>
          </a:p>
          <a:p>
            <a:endParaRPr lang="tr-TR" sz="1800" kern="0" dirty="0">
              <a:solidFill>
                <a:srgbClr val="000000"/>
              </a:solidFill>
              <a:latin typeface="Arial" panose="020B0604020202020204" pitchFamily="34" charset="0"/>
            </a:endParaRPr>
          </a:p>
          <a:p>
            <a:endParaRPr lang="en-GB" dirty="0"/>
          </a:p>
        </p:txBody>
      </p:sp>
    </p:spTree>
    <p:extLst>
      <p:ext uri="{BB962C8B-B14F-4D97-AF65-F5344CB8AC3E}">
        <p14:creationId xmlns:p14="http://schemas.microsoft.com/office/powerpoint/2010/main" val="1078877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re 3"/>
          <p:cNvSpPr>
            <a:spLocks noGrp="1"/>
          </p:cNvSpPr>
          <p:nvPr>
            <p:ph type="title"/>
          </p:nvPr>
        </p:nvSpPr>
        <p:spPr>
          <a:xfrm>
            <a:off x="609098" y="0"/>
            <a:ext cx="3321634" cy="2339439"/>
          </a:xfrm>
        </p:spPr>
        <p:txBody>
          <a:bodyPr>
            <a:normAutofit/>
          </a:bodyPr>
          <a:lstStyle/>
          <a:p>
            <a:r>
              <a:rPr lang="tr-TR" sz="3200" b="1" dirty="0">
                <a:latin typeface="Arial" panose="020B0604020202020204" pitchFamily="34" charset="0"/>
                <a:cs typeface="Arial" panose="020B0604020202020204" pitchFamily="34" charset="0"/>
              </a:rPr>
              <a:t>İçindekiler</a:t>
            </a:r>
            <a:endParaRPr lang="fr-FR" sz="3200" b="1" dirty="0">
              <a:latin typeface="Arial" panose="020B0604020202020204" pitchFamily="34" charset="0"/>
              <a:cs typeface="Arial" panose="020B0604020202020204" pitchFamily="34" charset="0"/>
            </a:endParaRPr>
          </a:p>
        </p:txBody>
      </p:sp>
      <p:sp>
        <p:nvSpPr>
          <p:cNvPr id="5" name="Dikdörtgen 4"/>
          <p:cNvSpPr/>
          <p:nvPr/>
        </p:nvSpPr>
        <p:spPr>
          <a:xfrm>
            <a:off x="525970" y="1346662"/>
            <a:ext cx="8692845" cy="707886"/>
          </a:xfrm>
          <a:prstGeom prst="rect">
            <a:avLst/>
          </a:prstGeom>
        </p:spPr>
        <p:txBody>
          <a:bodyPr wrap="square">
            <a:spAutoFit/>
          </a:bodyPr>
          <a:lstStyle/>
          <a:p>
            <a:pPr marL="457200" indent="-457200">
              <a:buFont typeface="+mj-lt"/>
              <a:buAutoNum type="arabicPeriod"/>
            </a:pPr>
            <a:endParaRPr lang="tr-TR" sz="2000" dirty="0">
              <a:latin typeface="Arial" panose="020B0604020202020204" pitchFamily="34" charset="0"/>
              <a:cs typeface="Arial" panose="020B0604020202020204" pitchFamily="34" charset="0"/>
            </a:endParaRPr>
          </a:p>
          <a:p>
            <a:pPr marL="457200" indent="-457200">
              <a:buFont typeface="+mj-lt"/>
              <a:buAutoNum type="arabicPeriod"/>
            </a:pPr>
            <a:endParaRPr lang="fr-FR" sz="2000" dirty="0">
              <a:latin typeface="Arial" panose="020B0604020202020204" pitchFamily="34" charset="0"/>
              <a:cs typeface="Arial" panose="020B0604020202020204" pitchFamily="34" charset="0"/>
            </a:endParaRPr>
          </a:p>
        </p:txBody>
      </p:sp>
      <p:sp>
        <p:nvSpPr>
          <p:cNvPr id="6" name="Metin kutusu 5">
            <a:extLst>
              <a:ext uri="{FF2B5EF4-FFF2-40B4-BE49-F238E27FC236}">
                <a16:creationId xmlns:a16="http://schemas.microsoft.com/office/drawing/2014/main" id="{1A3FDC64-B55A-4EC5-5215-6215EF2552BE}"/>
              </a:ext>
            </a:extLst>
          </p:cNvPr>
          <p:cNvSpPr txBox="1"/>
          <p:nvPr/>
        </p:nvSpPr>
        <p:spPr>
          <a:xfrm>
            <a:off x="609098" y="1805049"/>
            <a:ext cx="6112336" cy="3970318"/>
          </a:xfrm>
          <a:prstGeom prst="rect">
            <a:avLst/>
          </a:prstGeom>
          <a:noFill/>
        </p:spPr>
        <p:txBody>
          <a:bodyPr wrap="square" rtlCol="0">
            <a:spAutoFit/>
          </a:bodyPr>
          <a:lstStyle/>
          <a:p>
            <a:pPr marL="342900" indent="-342900">
              <a:buAutoNum type="arabicPeriod"/>
            </a:pPr>
            <a:r>
              <a:rPr lang="en-GB" dirty="0" err="1">
                <a:latin typeface="Arial" panose="020B0604020202020204" pitchFamily="34" charset="0"/>
                <a:cs typeface="Arial" panose="020B0604020202020204" pitchFamily="34" charset="0"/>
              </a:rPr>
              <a:t>Tarihsel</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Gelişim</a:t>
            </a:r>
            <a:endParaRPr lang="en-GB" dirty="0">
              <a:latin typeface="Arial" panose="020B0604020202020204" pitchFamily="34" charset="0"/>
              <a:cs typeface="Arial" panose="020B0604020202020204" pitchFamily="34" charset="0"/>
            </a:endParaRPr>
          </a:p>
          <a:p>
            <a:pPr marL="342900" indent="-342900">
              <a:buAutoNum type="arabicPeriod"/>
            </a:pPr>
            <a:endParaRPr lang="en-GB" dirty="0">
              <a:latin typeface="Arial" panose="020B0604020202020204" pitchFamily="34" charset="0"/>
              <a:cs typeface="Arial" panose="020B0604020202020204" pitchFamily="34" charset="0"/>
            </a:endParaRPr>
          </a:p>
          <a:p>
            <a:r>
              <a:rPr lang="tr-TR" dirty="0">
                <a:latin typeface="Arial" panose="020B0604020202020204" pitchFamily="34" charset="0"/>
                <a:cs typeface="Arial" panose="020B0604020202020204" pitchFamily="34" charset="0"/>
              </a:rPr>
              <a:t>2. Yeni Nesil Yatırım Anlaşmaları</a:t>
            </a:r>
          </a:p>
          <a:p>
            <a:endParaRPr lang="tr-TR" dirty="0">
              <a:latin typeface="Arial" panose="020B0604020202020204" pitchFamily="34" charset="0"/>
              <a:cs typeface="Arial" panose="020B0604020202020204" pitchFamily="34" charset="0"/>
            </a:endParaRPr>
          </a:p>
          <a:p>
            <a:r>
              <a:rPr lang="tr-TR" dirty="0">
                <a:latin typeface="Arial" panose="020B0604020202020204" pitchFamily="34" charset="0"/>
                <a:cs typeface="Arial" panose="020B0604020202020204" pitchFamily="34" charset="0"/>
              </a:rPr>
              <a:t>3. Sürdürülebilir Kalkınma ve Yatırım Hukuku ile İlişkisi</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4.</a:t>
            </a:r>
            <a:r>
              <a:rPr lang="tr-TR" dirty="0">
                <a:latin typeface="Arial" panose="020B0604020202020204" pitchFamily="34" charset="0"/>
                <a:cs typeface="Arial" panose="020B0604020202020204" pitchFamily="34" charset="0"/>
              </a:rPr>
              <a:t>Yatırımların Karşılıklı Teşvik ve Korunması Anlaşması (YKTK) Hükümlerinin «Sürdürülebilirlik» Kavramı Çerçevesinde İncelenmesi</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5. </a:t>
            </a:r>
            <a:r>
              <a:rPr lang="tr-TR" dirty="0">
                <a:latin typeface="Arial" panose="020B0604020202020204" pitchFamily="34" charset="0"/>
                <a:cs typeface="Arial" panose="020B0604020202020204" pitchFamily="34" charset="0"/>
              </a:rPr>
              <a:t>Tahkim Yargılamasında Sürdürülebilirlik Kriterlerinin Gözetilmesi</a:t>
            </a:r>
          </a:p>
          <a:p>
            <a:endParaRPr lang="tr-TR" dirty="0">
              <a:latin typeface="Arial" panose="020B0604020202020204" pitchFamily="34" charset="0"/>
              <a:cs typeface="Arial" panose="020B0604020202020204" pitchFamily="34" charset="0"/>
            </a:endParaRPr>
          </a:p>
          <a:p>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45525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9D11A5F-F4FA-2B79-9E49-1CA86C564FCB}"/>
              </a:ext>
            </a:extLst>
          </p:cNvPr>
          <p:cNvSpPr>
            <a:spLocks noGrp="1"/>
          </p:cNvSpPr>
          <p:nvPr>
            <p:ph type="title"/>
          </p:nvPr>
        </p:nvSpPr>
        <p:spPr/>
        <p:txBody>
          <a:bodyPr/>
          <a:lstStyle/>
          <a:p>
            <a:endParaRPr lang="en-GB"/>
          </a:p>
        </p:txBody>
      </p:sp>
      <p:sp>
        <p:nvSpPr>
          <p:cNvPr id="3" name="İçerik Yer Tutucusu 2">
            <a:extLst>
              <a:ext uri="{FF2B5EF4-FFF2-40B4-BE49-F238E27FC236}">
                <a16:creationId xmlns:a16="http://schemas.microsoft.com/office/drawing/2014/main" id="{21236AEF-E95E-9DD3-37A7-468C05BE246C}"/>
              </a:ext>
            </a:extLst>
          </p:cNvPr>
          <p:cNvSpPr>
            <a:spLocks noGrp="1"/>
          </p:cNvSpPr>
          <p:nvPr>
            <p:ph idx="1"/>
          </p:nvPr>
        </p:nvSpPr>
        <p:spPr/>
        <p:txBody>
          <a:bodyPr/>
          <a:lstStyle/>
          <a:p>
            <a:r>
              <a:rPr lang="tr-TR" dirty="0">
                <a:latin typeface="Times New Roman" panose="02020603050405020304" pitchFamily="18" charset="0"/>
                <a:cs typeface="Times New Roman" panose="02020603050405020304" pitchFamily="18" charset="0"/>
              </a:rPr>
              <a:t>Enerji Şartı Anlaşması Modernizasyon Hareketleri</a:t>
            </a:r>
          </a:p>
          <a:p>
            <a:pPr algn="just"/>
            <a:endParaRPr lang="tr-TR" dirty="0"/>
          </a:p>
          <a:p>
            <a:pPr marL="0" indent="0" algn="just">
              <a:buNone/>
            </a:pPr>
            <a:r>
              <a:rPr lang="tr-TR" sz="1800" kern="100" dirty="0">
                <a:effectLst/>
                <a:latin typeface="Times New Roman" panose="02020603050405020304" pitchFamily="18" charset="0"/>
                <a:ea typeface="Aptos" panose="020B0004020202020204" pitchFamily="34" charset="0"/>
                <a:cs typeface="Times New Roman" panose="02020603050405020304" pitchFamily="18" charset="0"/>
              </a:rPr>
              <a:t>Değişiklik sonrasında EŞA m.1/1: “ </a:t>
            </a:r>
            <a:r>
              <a:rPr lang="tr-TR" sz="1800" i="1"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"Şart (Charter)", 17 Aralık 1991 tarihinde Lahey'de imzalanan Avrupa Enerji Şartı'na ilişkin Lahey Konferansı'nın Sonuç Bildirgesinde kabul edilen Avrupa Enerji Şartını ifade etmektedir; Söz konusu Sonuç Bildirgesinin ve 20 Mayıs 2015 tarihinde Lahey'de imzalanan Uluslararası Enerji Şartına ilişkin Lahey II Konferansı Sonuç Belgesinde kabul edilen Uluslararası Enerji Şartı; Sonuç Belgesinin imzası Şartın imzası olarak kabul edilir</a:t>
            </a:r>
            <a:r>
              <a:rPr lang="tr-TR" sz="18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şeklinde kaleme alınmıştır.</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gn="just">
              <a:buNone/>
            </a:pPr>
            <a:endParaRPr lang="tr-TR" dirty="0"/>
          </a:p>
          <a:p>
            <a:pPr marL="0" indent="0" algn="just">
              <a:buNone/>
            </a:pPr>
            <a:r>
              <a:rPr lang="tr-TR" sz="1800" kern="100" dirty="0">
                <a:effectLst/>
                <a:latin typeface="Times New Roman" panose="02020603050405020304" pitchFamily="18" charset="0"/>
                <a:ea typeface="Aptos" panose="020B0004020202020204" pitchFamily="34" charset="0"/>
                <a:cs typeface="Times New Roman" panose="02020603050405020304" pitchFamily="18" charset="0"/>
              </a:rPr>
              <a:t>Değişiklik sonrasında EŞA m.1/5: “ </a:t>
            </a:r>
            <a:r>
              <a:rPr lang="tr-TR" sz="1800" i="1"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"Enerji Sektöründe Ekonomik Aktivite (</a:t>
            </a:r>
            <a:r>
              <a:rPr lang="tr-TR" sz="1800" i="1" kern="100" dirty="0" err="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Economic</a:t>
            </a:r>
            <a:r>
              <a:rPr lang="tr-TR" sz="1800" i="1"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Activity in </a:t>
            </a:r>
            <a:r>
              <a:rPr lang="tr-TR" sz="1800" i="1" kern="100" dirty="0" err="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the</a:t>
            </a:r>
            <a:r>
              <a:rPr lang="tr-TR" sz="1800" i="1"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tr-TR" sz="1800" i="1" kern="100" dirty="0" err="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Energy</a:t>
            </a:r>
            <a:r>
              <a:rPr lang="tr-TR" sz="1800" i="1"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tr-TR" sz="1800" i="1" kern="100" dirty="0" err="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Sector</a:t>
            </a:r>
            <a:r>
              <a:rPr lang="tr-TR" sz="1800" i="1"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tr-TR" sz="1800" i="1" kern="100" dirty="0" err="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Annex</a:t>
            </a:r>
            <a:r>
              <a:rPr lang="tr-TR" sz="1800" i="1"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tr-TR" sz="1800" i="1" kern="100" dirty="0" err="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Nl'da</a:t>
            </a:r>
            <a:r>
              <a:rPr lang="tr-TR" sz="1800" i="1"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yer alanlar dışındaki Enerji Maddeleri ve Ürünlerinin arama, çıkarma, rafinaj, üretim, depolama, kara taşımacılığı, iletim, dağıtım, ticaret, pazarlama, veya satışına ya da enerji sistemini karbondan arındırmak amacıyla karbondioksitin yakalanması, kullanılması ve depolanmasına ya da çok katlı konut alanlarına ısı dağıtımına ilişkin ekonomik aktiviteleri ifade etmektedir</a:t>
            </a:r>
            <a:r>
              <a:rPr lang="tr-TR" sz="18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şeklinde kaleme alınmıştır.</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GB" dirty="0"/>
          </a:p>
        </p:txBody>
      </p:sp>
    </p:spTree>
    <p:extLst>
      <p:ext uri="{BB962C8B-B14F-4D97-AF65-F5344CB8AC3E}">
        <p14:creationId xmlns:p14="http://schemas.microsoft.com/office/powerpoint/2010/main" val="42907608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E2A7225-0320-38C7-B7F8-C0DBDE55E84A}"/>
              </a:ext>
            </a:extLst>
          </p:cNvPr>
          <p:cNvSpPr>
            <a:spLocks noGrp="1"/>
          </p:cNvSpPr>
          <p:nvPr>
            <p:ph type="title"/>
          </p:nvPr>
        </p:nvSpPr>
        <p:spPr/>
        <p:txBody>
          <a:bodyPr/>
          <a:lstStyle/>
          <a:p>
            <a:endParaRPr lang="en-GB"/>
          </a:p>
        </p:txBody>
      </p:sp>
      <p:sp>
        <p:nvSpPr>
          <p:cNvPr id="3" name="İçerik Yer Tutucusu 2">
            <a:extLst>
              <a:ext uri="{FF2B5EF4-FFF2-40B4-BE49-F238E27FC236}">
                <a16:creationId xmlns:a16="http://schemas.microsoft.com/office/drawing/2014/main" id="{E0DEC275-7801-4B59-D76B-DBD6075FC43D}"/>
              </a:ext>
            </a:extLst>
          </p:cNvPr>
          <p:cNvSpPr>
            <a:spLocks noGrp="1"/>
          </p:cNvSpPr>
          <p:nvPr>
            <p:ph idx="1"/>
          </p:nvPr>
        </p:nvSpPr>
        <p:spPr/>
        <p:txBody>
          <a:bodyPr/>
          <a:lstStyle/>
          <a:p>
            <a:r>
              <a:rPr lang="en-GB" dirty="0"/>
              <a:t>Beni </a:t>
            </a:r>
            <a:r>
              <a:rPr lang="en-GB" dirty="0" err="1"/>
              <a:t>dinlediğiniz</a:t>
            </a:r>
            <a:r>
              <a:rPr lang="en-GB" dirty="0"/>
              <a:t> </a:t>
            </a:r>
            <a:r>
              <a:rPr lang="en-GB" dirty="0" err="1"/>
              <a:t>için</a:t>
            </a:r>
            <a:r>
              <a:rPr lang="en-GB" dirty="0"/>
              <a:t> </a:t>
            </a:r>
            <a:r>
              <a:rPr lang="en-GB" dirty="0" err="1"/>
              <a:t>teşekkür</a:t>
            </a:r>
            <a:r>
              <a:rPr lang="en-GB" dirty="0"/>
              <a:t> </a:t>
            </a:r>
            <a:r>
              <a:rPr lang="en-GB" dirty="0" err="1"/>
              <a:t>ederim</a:t>
            </a:r>
            <a:r>
              <a:rPr lang="en-GB" dirty="0"/>
              <a:t>.</a:t>
            </a:r>
          </a:p>
          <a:p>
            <a:endParaRPr lang="en-GB" dirty="0"/>
          </a:p>
          <a:p>
            <a:pPr marL="0" indent="0">
              <a:buNone/>
            </a:pPr>
            <a:r>
              <a:rPr lang="en-GB" dirty="0">
                <a:hlinkClick r:id="rId2"/>
              </a:rPr>
              <a:t>ekin.ilhan@ozyegin.edu.tr</a:t>
            </a:r>
            <a:r>
              <a:rPr lang="en-GB" dirty="0"/>
              <a:t> </a:t>
            </a:r>
          </a:p>
        </p:txBody>
      </p:sp>
    </p:spTree>
    <p:extLst>
      <p:ext uri="{BB962C8B-B14F-4D97-AF65-F5344CB8AC3E}">
        <p14:creationId xmlns:p14="http://schemas.microsoft.com/office/powerpoint/2010/main" val="2180302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E6C5A31-06AB-D90E-F22E-EE3D0A2AB1ED}"/>
              </a:ext>
            </a:extLst>
          </p:cNvPr>
          <p:cNvSpPr>
            <a:spLocks noGrp="1"/>
          </p:cNvSpPr>
          <p:nvPr>
            <p:ph type="title"/>
          </p:nvPr>
        </p:nvSpPr>
        <p:spPr/>
        <p:txBody>
          <a:bodyPr>
            <a:normAutofit/>
          </a:bodyPr>
          <a:lstStyle/>
          <a:p>
            <a:r>
              <a:rPr lang="tr-TR" sz="3600" dirty="0"/>
              <a:t>Uluslararası Yatırım Hukuku Tarihsel Gelişim</a:t>
            </a:r>
          </a:p>
        </p:txBody>
      </p:sp>
      <p:sp>
        <p:nvSpPr>
          <p:cNvPr id="3" name="İçerik Yer Tutucusu 2">
            <a:extLst>
              <a:ext uri="{FF2B5EF4-FFF2-40B4-BE49-F238E27FC236}">
                <a16:creationId xmlns:a16="http://schemas.microsoft.com/office/drawing/2014/main" id="{25332269-67C6-2431-D90D-61581ACEA188}"/>
              </a:ext>
            </a:extLst>
          </p:cNvPr>
          <p:cNvSpPr>
            <a:spLocks noGrp="1"/>
          </p:cNvSpPr>
          <p:nvPr>
            <p:ph idx="1"/>
          </p:nvPr>
        </p:nvSpPr>
        <p:spPr>
          <a:xfrm>
            <a:off x="731321" y="1849376"/>
            <a:ext cx="10752117" cy="4351338"/>
          </a:xfrm>
        </p:spPr>
        <p:txBody>
          <a:bodyPr>
            <a:normAutofit lnSpcReduction="10000"/>
          </a:bodyPr>
          <a:lstStyle/>
          <a:p>
            <a:r>
              <a:rPr lang="tr-TR" dirty="0"/>
              <a:t>«Sömürgecilik» </a:t>
            </a:r>
          </a:p>
          <a:p>
            <a:endParaRPr lang="tr-TR" dirty="0"/>
          </a:p>
          <a:p>
            <a:r>
              <a:rPr lang="tr-TR" dirty="0"/>
              <a:t>Rekabet – Uluslararası Hukuk – Sömürge olmayan devletin pazara dahil edilmesi</a:t>
            </a:r>
          </a:p>
          <a:p>
            <a:endParaRPr lang="tr-TR" dirty="0"/>
          </a:p>
          <a:p>
            <a:r>
              <a:rPr lang="tr-TR" dirty="0"/>
              <a:t>Osmanlı Dönemi – 19yy </a:t>
            </a:r>
          </a:p>
          <a:p>
            <a:pPr lvl="1"/>
            <a:r>
              <a:rPr lang="tr-TR" dirty="0"/>
              <a:t>Osmanlı Birleşik Krallık Serbest Ticaret Anlaşması (Balta Limanı Anlaşması 1838)</a:t>
            </a:r>
          </a:p>
          <a:p>
            <a:pPr lvl="1"/>
            <a:r>
              <a:rPr lang="tr-TR" dirty="0"/>
              <a:t>1959 Batı Almanya – Pakistan ikili yatırım anlaşması (ilk BIT) </a:t>
            </a:r>
          </a:p>
          <a:p>
            <a:pPr lvl="1"/>
            <a:r>
              <a:rPr lang="tr-TR" dirty="0"/>
              <a:t>Avrupa Konseyine üyelik</a:t>
            </a:r>
          </a:p>
          <a:p>
            <a:pPr lvl="1"/>
            <a:r>
              <a:rPr lang="tr-TR" dirty="0"/>
              <a:t>1980 yıllarından sonraki «liberal ekonomi» </a:t>
            </a:r>
            <a:r>
              <a:rPr lang="tr-TR" i="1" dirty="0" err="1"/>
              <a:t>pro</a:t>
            </a:r>
            <a:r>
              <a:rPr lang="tr-TR" i="1" dirty="0"/>
              <a:t>- </a:t>
            </a:r>
            <a:r>
              <a:rPr lang="tr-TR" i="1" dirty="0" err="1"/>
              <a:t>investor</a:t>
            </a:r>
            <a:r>
              <a:rPr lang="tr-TR" i="1" dirty="0"/>
              <a:t> </a:t>
            </a:r>
            <a:r>
              <a:rPr lang="tr-TR" dirty="0"/>
              <a:t>politikalar</a:t>
            </a:r>
          </a:p>
        </p:txBody>
      </p:sp>
    </p:spTree>
    <p:extLst>
      <p:ext uri="{BB962C8B-B14F-4D97-AF65-F5344CB8AC3E}">
        <p14:creationId xmlns:p14="http://schemas.microsoft.com/office/powerpoint/2010/main" val="3760655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1"/>
          <p:cNvSpPr txBox="1"/>
          <p:nvPr/>
        </p:nvSpPr>
        <p:spPr>
          <a:xfrm>
            <a:off x="4641442" y="1801171"/>
            <a:ext cx="4048039" cy="1077218"/>
          </a:xfrm>
          <a:prstGeom prst="rect">
            <a:avLst/>
          </a:prstGeom>
          <a:noFill/>
        </p:spPr>
        <p:txBody>
          <a:bodyPr wrap="square" rtlCol="0">
            <a:spAutoFit/>
          </a:bodyPr>
          <a:lstStyle/>
          <a:p>
            <a:r>
              <a:rPr lang="tr-TR" sz="1600" dirty="0">
                <a:solidFill>
                  <a:prstClr val="white"/>
                </a:solidFill>
                <a:latin typeface="Arial" panose="020B0604020202020204" pitchFamily="34" charset="0"/>
                <a:cs typeface="Arial" panose="020B0604020202020204" pitchFamily="34" charset="0"/>
              </a:rPr>
              <a:t>Beyaz logo koyu renk görsel üzerinde kullanmanız için.</a:t>
            </a:r>
            <a:endParaRPr lang="fr-FR" sz="1600" dirty="0">
              <a:solidFill>
                <a:prstClr val="white"/>
              </a:solidFill>
              <a:latin typeface="Arial" panose="020B0604020202020204" pitchFamily="34" charset="0"/>
              <a:cs typeface="Arial" panose="020B0604020202020204" pitchFamily="34" charset="0"/>
            </a:endParaRPr>
          </a:p>
          <a:p>
            <a:r>
              <a:rPr lang="fr-FR" sz="1600" dirty="0">
                <a:solidFill>
                  <a:prstClr val="white"/>
                </a:solidFill>
                <a:latin typeface="Arial" panose="020B0604020202020204" pitchFamily="34" charset="0"/>
                <a:cs typeface="Arial" panose="020B0604020202020204" pitchFamily="34" charset="0"/>
              </a:rPr>
              <a:t>PNG </a:t>
            </a:r>
            <a:r>
              <a:rPr lang="tr-TR" sz="1600" dirty="0">
                <a:solidFill>
                  <a:prstClr val="white"/>
                </a:solidFill>
                <a:latin typeface="Arial" panose="020B0604020202020204" pitchFamily="34" charset="0"/>
                <a:cs typeface="Arial" panose="020B0604020202020204" pitchFamily="34" charset="0"/>
              </a:rPr>
              <a:t>formatını kopyala-yapıştır yapabilirsiniz</a:t>
            </a:r>
            <a:r>
              <a:rPr lang="fr-FR" sz="1600" dirty="0">
                <a:solidFill>
                  <a:prstClr val="white"/>
                </a:solidFill>
                <a:latin typeface="Arial" panose="020B0604020202020204" pitchFamily="34" charset="0"/>
                <a:cs typeface="Arial" panose="020B0604020202020204" pitchFamily="34" charset="0"/>
              </a:rPr>
              <a:t>.</a:t>
            </a:r>
          </a:p>
        </p:txBody>
      </p:sp>
      <p:cxnSp>
        <p:nvCxnSpPr>
          <p:cNvPr id="8" name="Connecteur droit avec flèche 11"/>
          <p:cNvCxnSpPr/>
          <p:nvPr/>
        </p:nvCxnSpPr>
        <p:spPr>
          <a:xfrm>
            <a:off x="8860362" y="2595878"/>
            <a:ext cx="623230" cy="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2" name="Metin kutusu 11">
            <a:extLst>
              <a:ext uri="{FF2B5EF4-FFF2-40B4-BE49-F238E27FC236}">
                <a16:creationId xmlns:a16="http://schemas.microsoft.com/office/drawing/2014/main" id="{B6CDF728-9E62-2FFD-43D5-11FF7E5CB08B}"/>
              </a:ext>
            </a:extLst>
          </p:cNvPr>
          <p:cNvSpPr txBox="1"/>
          <p:nvPr/>
        </p:nvSpPr>
        <p:spPr>
          <a:xfrm>
            <a:off x="838200" y="1381177"/>
            <a:ext cx="8134597" cy="5355312"/>
          </a:xfrm>
          <a:prstGeom prst="rect">
            <a:avLst/>
          </a:prstGeom>
          <a:noFill/>
        </p:spPr>
        <p:txBody>
          <a:bodyPr wrap="square" rtlCol="0">
            <a:spAutoFit/>
          </a:bodyPr>
          <a:lstStyle/>
          <a:p>
            <a:r>
              <a:rPr lang="tr-TR" b="1" dirty="0"/>
              <a:t>Doğmasına Etkili Olan Hususlar</a:t>
            </a:r>
          </a:p>
          <a:p>
            <a:pPr marL="285750" indent="-285750">
              <a:buFontTx/>
              <a:buChar char="-"/>
            </a:pPr>
            <a:r>
              <a:rPr lang="tr-TR" dirty="0"/>
              <a:t>En çok gözetilen ulus kaydı (MFN) hükümlerine bazı istisnalar öngörülmesi</a:t>
            </a:r>
          </a:p>
          <a:p>
            <a:pPr marL="285750" indent="-285750">
              <a:buFontTx/>
              <a:buChar char="-"/>
            </a:pPr>
            <a:r>
              <a:rPr lang="tr-TR" dirty="0"/>
              <a:t>»Sürdürülebilir kalkınma» </a:t>
            </a:r>
          </a:p>
          <a:p>
            <a:pPr marL="285750" indent="-285750">
              <a:buFontTx/>
              <a:buChar char="-"/>
            </a:pPr>
            <a:r>
              <a:rPr lang="tr-TR" dirty="0"/>
              <a:t>Çevre hassasiyetleri, doğal kaynakların tüketilmemesi hassasiyetleri</a:t>
            </a:r>
          </a:p>
          <a:p>
            <a:pPr marL="285750" indent="-285750">
              <a:buFontTx/>
              <a:buChar char="-"/>
            </a:pPr>
            <a:endParaRPr lang="tr-TR" dirty="0"/>
          </a:p>
          <a:p>
            <a:endParaRPr lang="tr-TR" b="1" dirty="0"/>
          </a:p>
          <a:p>
            <a:pPr marL="342900" indent="-342900">
              <a:buAutoNum type="alphaUcPeriod"/>
            </a:pPr>
            <a:r>
              <a:rPr lang="tr-TR" b="1" dirty="0"/>
              <a:t>İkili Yatırım Anlaşmaları</a:t>
            </a:r>
          </a:p>
          <a:p>
            <a:pPr marL="342900" indent="-342900">
              <a:buAutoNum type="alphaUcPeriod"/>
            </a:pPr>
            <a:endParaRPr lang="tr-TR" b="1" dirty="0"/>
          </a:p>
          <a:p>
            <a:pPr marL="342900" indent="-342900">
              <a:buAutoNum type="alphaUcPeriod"/>
            </a:pPr>
            <a:endParaRPr lang="tr-TR" b="1" dirty="0"/>
          </a:p>
          <a:p>
            <a:r>
              <a:rPr lang="tr-TR" sz="1800" dirty="0">
                <a:effectLst/>
                <a:latin typeface="Times New Roman" panose="02020603050405020304" pitchFamily="18" charset="0"/>
                <a:ea typeface="Calibri" panose="020F0502020204030204" pitchFamily="34" charset="0"/>
              </a:rPr>
              <a:t>Türkiye ve Zambiya arasında akdedilen ikili yatırım anlaşmasının 6. maddesi «Çevre ve iklim» hususuna vurgu</a:t>
            </a:r>
          </a:p>
          <a:p>
            <a:endParaRPr lang="tr-TR" b="1" dirty="0"/>
          </a:p>
          <a:p>
            <a:endParaRPr lang="tr-TR" b="1" dirty="0"/>
          </a:p>
          <a:p>
            <a:r>
              <a:rPr lang="tr-TR" b="1" dirty="0"/>
              <a:t>B. Çok Taraflı Yatırım Anlaşmaları</a:t>
            </a:r>
          </a:p>
          <a:p>
            <a:endParaRPr lang="tr-TR" b="1" dirty="0"/>
          </a:p>
          <a:p>
            <a:r>
              <a:rPr lang="tr-TR" dirty="0">
                <a:latin typeface="Times New Roman" panose="02020603050405020304" pitchFamily="18" charset="0"/>
              </a:rPr>
              <a:t>Enerji Şartı Anlaşması</a:t>
            </a:r>
          </a:p>
          <a:p>
            <a:endParaRPr lang="tr-TR" dirty="0">
              <a:latin typeface="Times New Roman" panose="02020603050405020304" pitchFamily="18" charset="0"/>
            </a:endParaRPr>
          </a:p>
          <a:p>
            <a:endParaRPr lang="tr-TR" dirty="0">
              <a:latin typeface="Times New Roman" panose="02020603050405020304" pitchFamily="18" charset="0"/>
            </a:endParaRPr>
          </a:p>
          <a:p>
            <a:endParaRPr lang="en-GB" dirty="0"/>
          </a:p>
        </p:txBody>
      </p:sp>
      <p:sp>
        <p:nvSpPr>
          <p:cNvPr id="2" name="Başlık 1">
            <a:extLst>
              <a:ext uri="{FF2B5EF4-FFF2-40B4-BE49-F238E27FC236}">
                <a16:creationId xmlns:a16="http://schemas.microsoft.com/office/drawing/2014/main" id="{32AA6A21-F453-7320-2E06-9B332A404D44}"/>
              </a:ext>
            </a:extLst>
          </p:cNvPr>
          <p:cNvSpPr>
            <a:spLocks noGrp="1"/>
          </p:cNvSpPr>
          <p:nvPr>
            <p:ph type="title"/>
          </p:nvPr>
        </p:nvSpPr>
        <p:spPr>
          <a:xfrm>
            <a:off x="708561" y="365450"/>
            <a:ext cx="10645239" cy="1448192"/>
          </a:xfrm>
        </p:spPr>
        <p:txBody>
          <a:bodyPr>
            <a:normAutofit/>
          </a:bodyPr>
          <a:lstStyle/>
          <a:p>
            <a:r>
              <a:rPr lang="tr-TR" sz="3600" b="1" dirty="0"/>
              <a:t>Yeni Nesil YKTK Anlaşmaları</a:t>
            </a:r>
            <a:br>
              <a:rPr lang="tr-TR" dirty="0"/>
            </a:br>
            <a:endParaRPr lang="tr-TR" dirty="0"/>
          </a:p>
        </p:txBody>
      </p:sp>
    </p:spTree>
    <p:extLst>
      <p:ext uri="{BB962C8B-B14F-4D97-AF65-F5344CB8AC3E}">
        <p14:creationId xmlns:p14="http://schemas.microsoft.com/office/powerpoint/2010/main" val="34618648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7AB64342-76D0-FBE1-4ABB-C4DE721F7CF6}"/>
              </a:ext>
            </a:extLst>
          </p:cNvPr>
          <p:cNvSpPr>
            <a:spLocks noGrp="1"/>
          </p:cNvSpPr>
          <p:nvPr>
            <p:ph idx="1"/>
          </p:nvPr>
        </p:nvSpPr>
        <p:spPr/>
        <p:txBody>
          <a:bodyPr/>
          <a:lstStyle/>
          <a:p>
            <a:pPr marL="0" indent="0">
              <a:buNone/>
            </a:pPr>
            <a:r>
              <a:rPr lang="tr-TR" dirty="0"/>
              <a:t>”Sürdürülebilir kalkınma” nedir?</a:t>
            </a:r>
          </a:p>
          <a:p>
            <a:pPr marL="0" indent="0">
              <a:buNone/>
            </a:pPr>
            <a:endParaRPr lang="tr-TR" dirty="0"/>
          </a:p>
          <a:p>
            <a:pPr marL="0" indent="0">
              <a:buNone/>
            </a:pPr>
            <a:endParaRPr lang="tr-TR" dirty="0"/>
          </a:p>
          <a:p>
            <a:pPr marL="0" indent="0">
              <a:buNone/>
            </a:pPr>
            <a:r>
              <a:rPr lang="tr-TR" dirty="0"/>
              <a:t>1987 BM Ortak Geleceğimiz Raporu</a:t>
            </a:r>
          </a:p>
          <a:p>
            <a:pPr marL="0" indent="0">
              <a:buNone/>
            </a:pPr>
            <a:r>
              <a:rPr lang="tr-TR" i="1" dirty="0"/>
              <a:t>“Bugünün ihtiyaçlarını, gelecek kuşakların ihtiyaçlarını karşılayabilme imkanından taviz vermeksizin karşılamaktır.”</a:t>
            </a:r>
          </a:p>
          <a:p>
            <a:pPr marL="0" indent="0">
              <a:buNone/>
            </a:pPr>
            <a:endParaRPr lang="en-GB" dirty="0"/>
          </a:p>
        </p:txBody>
      </p:sp>
    </p:spTree>
    <p:extLst>
      <p:ext uri="{BB962C8B-B14F-4D97-AF65-F5344CB8AC3E}">
        <p14:creationId xmlns:p14="http://schemas.microsoft.com/office/powerpoint/2010/main" val="393664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6645AA3-67BF-6DD6-91BD-D1FBC7CD83E9}"/>
              </a:ext>
            </a:extLst>
          </p:cNvPr>
          <p:cNvSpPr>
            <a:spLocks noGrp="1"/>
          </p:cNvSpPr>
          <p:nvPr>
            <p:ph idx="1"/>
          </p:nvPr>
        </p:nvSpPr>
        <p:spPr/>
        <p:txBody>
          <a:bodyPr>
            <a:normAutofit fontScale="85000" lnSpcReduction="10000"/>
          </a:bodyPr>
          <a:lstStyle/>
          <a:p>
            <a:r>
              <a:rPr lang="tr-TR" dirty="0"/>
              <a:t>Sürdürülebilir Kalkınma İlkeleri</a:t>
            </a:r>
          </a:p>
          <a:p>
            <a:endParaRPr lang="tr-TR" dirty="0"/>
          </a:p>
          <a:p>
            <a:r>
              <a:rPr lang="tr-TR" b="1" dirty="0"/>
              <a:t>Birleşmiş Milletler, </a:t>
            </a:r>
            <a:r>
              <a:rPr lang="tr-TR" dirty="0"/>
              <a:t>sürdürülebilir kalkınmanın başarıya ulaşması için alt başlıklardaki amaçların her birinin yerine getirilmesi gerektiğini ifade etmektedir. Bu alt başlıkların yatırım hukuku bakımından önemli olanları aşağıdaki gibidir;</a:t>
            </a:r>
          </a:p>
          <a:p>
            <a:pPr marL="0" indent="0">
              <a:buNone/>
            </a:pPr>
            <a:r>
              <a:rPr lang="tr-TR" dirty="0"/>
              <a:t>Yoksulluk ve açlıkla mücadele </a:t>
            </a:r>
          </a:p>
          <a:p>
            <a:pPr marL="0" indent="0">
              <a:buNone/>
            </a:pPr>
            <a:r>
              <a:rPr lang="tr-TR" dirty="0"/>
              <a:t>Temiz su ve sanitasyon</a:t>
            </a:r>
          </a:p>
          <a:p>
            <a:pPr marL="0" indent="0">
              <a:buNone/>
            </a:pPr>
            <a:r>
              <a:rPr lang="tr-TR" dirty="0"/>
              <a:t>Nitelikli eğitim ve cinsiyet eşitliği</a:t>
            </a:r>
          </a:p>
          <a:p>
            <a:pPr marL="0" indent="0">
              <a:buNone/>
            </a:pPr>
            <a:r>
              <a:rPr lang="tr-TR" dirty="0"/>
              <a:t>İklim eylemi, kara ve su yaşamının korunması</a:t>
            </a:r>
          </a:p>
          <a:p>
            <a:pPr marL="0" indent="0">
              <a:buNone/>
            </a:pPr>
            <a:r>
              <a:rPr lang="tr-TR" dirty="0"/>
              <a:t>Sorumlu üretim ve tüketim </a:t>
            </a:r>
          </a:p>
          <a:p>
            <a:pPr marL="0" indent="0">
              <a:buNone/>
            </a:pPr>
            <a:r>
              <a:rPr lang="tr-TR" dirty="0"/>
              <a:t>Sağlıklı ve kaliteli yaşam</a:t>
            </a:r>
          </a:p>
        </p:txBody>
      </p:sp>
    </p:spTree>
    <p:extLst>
      <p:ext uri="{BB962C8B-B14F-4D97-AF65-F5344CB8AC3E}">
        <p14:creationId xmlns:p14="http://schemas.microsoft.com/office/powerpoint/2010/main" val="2187352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C095D2B-90CB-0BA7-5158-FE19D87E23E4}"/>
              </a:ext>
            </a:extLst>
          </p:cNvPr>
          <p:cNvSpPr>
            <a:spLocks noGrp="1"/>
          </p:cNvSpPr>
          <p:nvPr>
            <p:ph type="title"/>
          </p:nvPr>
        </p:nvSpPr>
        <p:spPr/>
        <p:txBody>
          <a:bodyPr/>
          <a:lstStyle/>
          <a:p>
            <a:r>
              <a:rPr lang="tr-TR"/>
              <a:t>Paris İklim Anlaşması </a:t>
            </a:r>
            <a:br>
              <a:rPr lang="en-GB"/>
            </a:br>
            <a:endParaRPr lang="en-GB" dirty="0"/>
          </a:p>
        </p:txBody>
      </p:sp>
      <p:sp>
        <p:nvSpPr>
          <p:cNvPr id="3" name="İçerik Yer Tutucusu 2">
            <a:extLst>
              <a:ext uri="{FF2B5EF4-FFF2-40B4-BE49-F238E27FC236}">
                <a16:creationId xmlns:a16="http://schemas.microsoft.com/office/drawing/2014/main" id="{F8CF1BE9-E314-E67A-DDEF-519BD5DB55B6}"/>
              </a:ext>
            </a:extLst>
          </p:cNvPr>
          <p:cNvSpPr>
            <a:spLocks noGrp="1"/>
          </p:cNvSpPr>
          <p:nvPr>
            <p:ph idx="1"/>
          </p:nvPr>
        </p:nvSpPr>
        <p:spPr/>
        <p:txBody>
          <a:bodyPr>
            <a:normAutofit fontScale="92500" lnSpcReduction="10000"/>
          </a:bodyPr>
          <a:lstStyle/>
          <a:p>
            <a:pPr marL="0" indent="0">
              <a:buNone/>
            </a:pPr>
            <a:r>
              <a:rPr lang="tr-TR" dirty="0"/>
              <a:t>Paris İklim Anlaşması uyarınca devletler 1,5 santigrat derece hedefi doğrultusunda küresel işbirliği yaparak yatırım anlaşmalarını revize etmelidirler. </a:t>
            </a:r>
          </a:p>
          <a:p>
            <a:pPr marL="0" indent="0">
              <a:buNone/>
            </a:pPr>
            <a:endParaRPr lang="tr-TR" dirty="0"/>
          </a:p>
          <a:p>
            <a:pPr marL="0" indent="0">
              <a:buNone/>
            </a:pPr>
            <a:r>
              <a:rPr lang="tr-TR" dirty="0"/>
              <a:t>OECD raporlarına göre, yabancı yatırımlar ve ikili yatırım anlaşmaları kömür üretimine yönelik yatırımların korunmasına dair hükümleri terk ederek karbon emisyonunun azaltılması sürecine adapte olması gereklidir.</a:t>
            </a:r>
          </a:p>
          <a:p>
            <a:pPr marL="0" indent="0">
              <a:buNone/>
            </a:pPr>
            <a:endParaRPr lang="tr-TR" dirty="0"/>
          </a:p>
          <a:p>
            <a:pPr marL="0" indent="0">
              <a:buNone/>
            </a:pPr>
            <a:r>
              <a:rPr lang="tr-TR" dirty="0"/>
              <a:t>İklim Değişikliği Çerçeve Sözleşmesi’ne ekli Kyoto Protokolü ve Paris Anlaşması’nda âkit devletler karbon dioksit salınımının sınırlandırılması yükümlülüğü üstlenmişlerdir.</a:t>
            </a:r>
          </a:p>
          <a:p>
            <a:pPr marL="0" indent="0">
              <a:buNone/>
            </a:pPr>
            <a:endParaRPr lang="en-GB" dirty="0"/>
          </a:p>
          <a:p>
            <a:pPr marL="0" indent="0">
              <a:buNone/>
            </a:pPr>
            <a:endParaRPr lang="en-GB" dirty="0"/>
          </a:p>
        </p:txBody>
      </p:sp>
      <p:pic>
        <p:nvPicPr>
          <p:cNvPr id="5" name="Resim 4" descr="metin, yazı tipi, daire, grafik içeren bir resim&#10;&#10;Açıklama otomatik olarak oluşturuldu">
            <a:extLst>
              <a:ext uri="{FF2B5EF4-FFF2-40B4-BE49-F238E27FC236}">
                <a16:creationId xmlns:a16="http://schemas.microsoft.com/office/drawing/2014/main" id="{E34FDFBB-DC09-E6A2-D1D4-602ED91D87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365125"/>
            <a:ext cx="2276104" cy="1202418"/>
          </a:xfrm>
          <a:prstGeom prst="rect">
            <a:avLst/>
          </a:prstGeom>
        </p:spPr>
      </p:pic>
    </p:spTree>
    <p:extLst>
      <p:ext uri="{BB962C8B-B14F-4D97-AF65-F5344CB8AC3E}">
        <p14:creationId xmlns:p14="http://schemas.microsoft.com/office/powerpoint/2010/main" val="1727492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1D299F3-9E38-103C-8CBD-472A999F5CDF}"/>
              </a:ext>
            </a:extLst>
          </p:cNvPr>
          <p:cNvSpPr>
            <a:spLocks noGrp="1"/>
          </p:cNvSpPr>
          <p:nvPr>
            <p:ph type="title"/>
          </p:nvPr>
        </p:nvSpPr>
        <p:spPr/>
        <p:txBody>
          <a:bodyPr>
            <a:normAutofit/>
          </a:bodyPr>
          <a:lstStyle/>
          <a:p>
            <a:r>
              <a:rPr lang="tr-TR" sz="3200" b="1" dirty="0"/>
              <a:t>Sürdürülebilirlik ve Uluslararası Yatırım Hukuku İlişkisi </a:t>
            </a:r>
          </a:p>
        </p:txBody>
      </p:sp>
      <p:sp>
        <p:nvSpPr>
          <p:cNvPr id="3" name="İçerik Yer Tutucusu 2">
            <a:extLst>
              <a:ext uri="{FF2B5EF4-FFF2-40B4-BE49-F238E27FC236}">
                <a16:creationId xmlns:a16="http://schemas.microsoft.com/office/drawing/2014/main" id="{02FD4C38-7399-6F32-2B68-57E1415C1E3F}"/>
              </a:ext>
            </a:extLst>
          </p:cNvPr>
          <p:cNvSpPr>
            <a:spLocks noGrp="1"/>
          </p:cNvSpPr>
          <p:nvPr>
            <p:ph idx="1"/>
          </p:nvPr>
        </p:nvSpPr>
        <p:spPr/>
        <p:txBody>
          <a:bodyPr/>
          <a:lstStyle/>
          <a:p>
            <a:r>
              <a:rPr lang="tr-TR" dirty="0"/>
              <a:t>UNCTAD Raporlarına göre Dünya genelinde sürdürülebilir kalkınmanın tesis edilebilmesi için her yıl 5 trilyon dolarlık yatırım ihtiyacı</a:t>
            </a:r>
          </a:p>
          <a:p>
            <a:r>
              <a:rPr lang="tr-TR" dirty="0"/>
              <a:t>2023 yılı itibarıyla sürdürülebilir yatırımların toplamı 1,5 trilyon dolar civarındadır.</a:t>
            </a:r>
          </a:p>
          <a:p>
            <a:r>
              <a:rPr lang="tr-TR" dirty="0"/>
              <a:t>Aradaki farkın fonlanması, bugün ancak </a:t>
            </a:r>
            <a:r>
              <a:rPr lang="tr-TR" b="1" dirty="0"/>
              <a:t>doğrudan yabancı yatırımlar </a:t>
            </a:r>
            <a:r>
              <a:rPr lang="tr-TR" dirty="0"/>
              <a:t>yolu ile mümkündür. </a:t>
            </a:r>
          </a:p>
          <a:p>
            <a:endParaRPr lang="tr-TR" dirty="0"/>
          </a:p>
        </p:txBody>
      </p:sp>
    </p:spTree>
    <p:extLst>
      <p:ext uri="{BB962C8B-B14F-4D97-AF65-F5344CB8AC3E}">
        <p14:creationId xmlns:p14="http://schemas.microsoft.com/office/powerpoint/2010/main" val="76563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E0347AE-45CE-7631-EA63-A476A30A773F}"/>
              </a:ext>
            </a:extLst>
          </p:cNvPr>
          <p:cNvSpPr>
            <a:spLocks noGrp="1"/>
          </p:cNvSpPr>
          <p:nvPr>
            <p:ph type="title"/>
          </p:nvPr>
        </p:nvSpPr>
        <p:spPr/>
        <p:txBody>
          <a:bodyPr>
            <a:normAutofit/>
          </a:bodyPr>
          <a:lstStyle/>
          <a:p>
            <a:r>
              <a:rPr lang="tr-TR" sz="3600" b="1" dirty="0"/>
              <a:t>YKTK Anlaşmalarının İncelenmesi </a:t>
            </a:r>
          </a:p>
        </p:txBody>
      </p:sp>
      <p:sp>
        <p:nvSpPr>
          <p:cNvPr id="3" name="İçerik Yer Tutucusu 2">
            <a:extLst>
              <a:ext uri="{FF2B5EF4-FFF2-40B4-BE49-F238E27FC236}">
                <a16:creationId xmlns:a16="http://schemas.microsoft.com/office/drawing/2014/main" id="{0A9FAB65-5182-D502-1E3E-A9467CF91449}"/>
              </a:ext>
            </a:extLst>
          </p:cNvPr>
          <p:cNvSpPr>
            <a:spLocks noGrp="1"/>
          </p:cNvSpPr>
          <p:nvPr>
            <p:ph idx="1"/>
          </p:nvPr>
        </p:nvSpPr>
        <p:spPr/>
        <p:txBody>
          <a:bodyPr>
            <a:normAutofit fontScale="92500"/>
          </a:bodyPr>
          <a:lstStyle/>
          <a:p>
            <a:pPr marL="0" indent="0" algn="just">
              <a:buNone/>
            </a:pPr>
            <a:r>
              <a:rPr lang="en-GB" b="1" dirty="0"/>
              <a:t>1</a:t>
            </a:r>
            <a:r>
              <a:rPr lang="en-GB" dirty="0"/>
              <a:t>- </a:t>
            </a:r>
            <a:r>
              <a:rPr lang="tr-TR" b="1" dirty="0"/>
              <a:t>Amaç maddelerinde ”Sürdürülebilir Kalkınma”</a:t>
            </a:r>
          </a:p>
          <a:p>
            <a:pPr marL="0" indent="0" algn="just">
              <a:buNone/>
            </a:pPr>
            <a:endParaRPr lang="tr-TR" dirty="0"/>
          </a:p>
          <a:p>
            <a:pPr marL="0" indent="0" algn="just">
              <a:buNone/>
            </a:pPr>
            <a:r>
              <a:rPr lang="tr-TR" dirty="0"/>
              <a:t>Eski YKTK anlaşmalarının amacı, yalnızca kalkınmanın tesis edilmesi (</a:t>
            </a:r>
            <a:r>
              <a:rPr lang="tr-TR" dirty="0" err="1"/>
              <a:t>Örn</a:t>
            </a:r>
            <a:r>
              <a:rPr lang="tr-TR" dirty="0"/>
              <a:t>: 1999 Türkiye Sırbistan YKTK Anlaşması)</a:t>
            </a:r>
          </a:p>
          <a:p>
            <a:pPr marL="0" indent="0" algn="just">
              <a:buNone/>
            </a:pPr>
            <a:endParaRPr lang="tr-TR" dirty="0"/>
          </a:p>
          <a:p>
            <a:pPr marL="0" indent="0" algn="just">
              <a:buNone/>
            </a:pPr>
            <a:r>
              <a:rPr lang="tr-TR" dirty="0"/>
              <a:t>Günümüzde bu yaklaşım terk edilmekte ve yerini sürdürülebilir kalkınmaya bırakmaktadır. (2023 Türkiye Venezuela YKTK Anlaşması m.1)</a:t>
            </a:r>
          </a:p>
          <a:p>
            <a:pPr marL="0" indent="0" algn="just">
              <a:buNone/>
            </a:pPr>
            <a:r>
              <a:rPr lang="tr-TR" dirty="0"/>
              <a:t>Yeni nesil yatırım anlaşmalarında, yatırımcı ülkenin sürdürülebilir kalkınmasına katkı sağlamıyorsa yatırım, YKTK anlaşması kapsamında korunmayacaktır.</a:t>
            </a:r>
          </a:p>
        </p:txBody>
      </p:sp>
    </p:spTree>
    <p:extLst>
      <p:ext uri="{BB962C8B-B14F-4D97-AF65-F5344CB8AC3E}">
        <p14:creationId xmlns:p14="http://schemas.microsoft.com/office/powerpoint/2010/main" val="448931175"/>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4061</TotalTime>
  <Words>1401</Words>
  <Application>Microsoft Macintosh PowerPoint</Application>
  <PresentationFormat>Geniş ekran</PresentationFormat>
  <Paragraphs>147</Paragraphs>
  <Slides>21</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21</vt:i4>
      </vt:variant>
    </vt:vector>
  </HeadingPairs>
  <TitlesOfParts>
    <vt:vector size="27" baseType="lpstr">
      <vt:lpstr>Aptos</vt:lpstr>
      <vt:lpstr>Arial</vt:lpstr>
      <vt:lpstr>Calibri</vt:lpstr>
      <vt:lpstr>Calibri Light</vt:lpstr>
      <vt:lpstr>Times New Roman</vt:lpstr>
      <vt:lpstr>Office Teması</vt:lpstr>
      <vt:lpstr>Tahkim Yargılaması ve  Çevresel Sürdürülebilirlik  </vt:lpstr>
      <vt:lpstr>İçindekiler</vt:lpstr>
      <vt:lpstr>Uluslararası Yatırım Hukuku Tarihsel Gelişim</vt:lpstr>
      <vt:lpstr>Yeni Nesil YKTK Anlaşmaları </vt:lpstr>
      <vt:lpstr>PowerPoint Sunusu</vt:lpstr>
      <vt:lpstr>PowerPoint Sunusu</vt:lpstr>
      <vt:lpstr>Paris İklim Anlaşması  </vt:lpstr>
      <vt:lpstr>Sürdürülebilirlik ve Uluslararası Yatırım Hukuku İlişkisi </vt:lpstr>
      <vt:lpstr>YKTK Anlaşmalarının İncelenmesi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3. Tahkim Yargılamasında Sürdürülebilirlik Kriterlerinin Gözetilmesi </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Ayten SÜMER</dc:creator>
  <cp:lastModifiedBy>Ekin Deniz Ilhan</cp:lastModifiedBy>
  <cp:revision>44</cp:revision>
  <dcterms:created xsi:type="dcterms:W3CDTF">2024-08-08T07:03:42Z</dcterms:created>
  <dcterms:modified xsi:type="dcterms:W3CDTF">2024-09-30T19:05:20Z</dcterms:modified>
</cp:coreProperties>
</file>