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1" r:id="rId4"/>
    <p:sldId id="268" r:id="rId5"/>
    <p:sldId id="271" r:id="rId6"/>
    <p:sldId id="272" r:id="rId7"/>
    <p:sldId id="260" r:id="rId8"/>
    <p:sldId id="262" r:id="rId9"/>
    <p:sldId id="263" r:id="rId10"/>
    <p:sldId id="264" r:id="rId11"/>
    <p:sldId id="265" r:id="rId12"/>
    <p:sldId id="266" r:id="rId13"/>
    <p:sldId id="267" r:id="rId14"/>
    <p:sldId id="270" r:id="rId15"/>
    <p:sldId id="273" r:id="rId16"/>
    <p:sldId id="26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10" autoAdjust="0"/>
  </p:normalViewPr>
  <p:slideViewPr>
    <p:cSldViewPr snapToGrid="0">
      <p:cViewPr varScale="1">
        <p:scale>
          <a:sx n="83" d="100"/>
          <a:sy n="83" d="100"/>
        </p:scale>
        <p:origin x="161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3830D-05C3-419B-A682-F42B4746E780}" type="datetimeFigureOut">
              <a:rPr lang="tr-TR" smtClean="0"/>
              <a:t>25.09.2024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AD26B-14C8-4889-A214-C87F2DFD8BDD}" type="slidenum">
              <a:rPr lang="tr-TR" smtClean="0"/>
              <a:t>‹#›</a:t>
            </a:fld>
            <a:endParaRPr lang="tr-TR"/>
          </a:p>
        </p:txBody>
      </p:sp>
    </p:spTree>
    <p:extLst>
      <p:ext uri="{BB962C8B-B14F-4D97-AF65-F5344CB8AC3E}">
        <p14:creationId xmlns:p14="http://schemas.microsoft.com/office/powerpoint/2010/main" val="267976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Yalıtım yağı ve yalıtım kağıdı, transformatörler için en bilinen yalıtım malzemeleridir. Transformatör yağı, yalıtım kağıdındaki boşlukları emprenye eder ve transformatör tankındaki bileşenler arasındaki boşlukları doldurarak yalıtımın </a:t>
            </a:r>
            <a:r>
              <a:rPr lang="tr-TR" dirty="0" err="1"/>
              <a:t>dielektrik</a:t>
            </a:r>
            <a:r>
              <a:rPr lang="tr-TR" dirty="0"/>
              <a:t> dayanımını arttırır. Transformatör yağı yalnızca bir yalıtım sıvısı görevi görmekle kalmaz, aynı zamanda transformatör sargılarında ve çekirdeklerinde üretilen ısıyı da iletir. Transformatörlerde yaygın olarak mineral bazlı yağlar kullanılır. Bu tür yağlar arzu edilen birçok elektriksel ve termal-fiziksel özelliğe sahiptir. Düşük maliyeti ve yaygın bulunabilirliği ile transformatör sektörünün başlangıcından bu yana tüm gerilim değerlerindeki yağlı transformatörlerde kullanılmaktadır. Ancak biyolojik olarak çok zayıf bir şekilde parçalanabilir ve bir dökülme meydana geldiğinde çevrenin ciddi şekilde kirlenmesine neden olabilir. Giderek daha sıkı hale gelen çevre kuralları ve düzenlemeleri ile transformatör endüstrisi, yeterli teknik performansın yanı sıra transformatörün çevresel yönüne daha fazla önem vermektedir. Önümüzdeki yıllarda madeni yağ kaynaklarının giderek tükenmesi nedeniyle bu sektör madeni yağa alternatif arayışına girmiştir. Sonuç olarak, biyolojik olarak parçalanabilirliği yüksek yeni yalıtım sıvılarının kullanımı son derece önemli hale gelmektedir.</a:t>
            </a:r>
          </a:p>
        </p:txBody>
      </p:sp>
      <p:sp>
        <p:nvSpPr>
          <p:cNvPr id="4" name="Slayt Numarası Yer Tutucusu 3"/>
          <p:cNvSpPr>
            <a:spLocks noGrp="1"/>
          </p:cNvSpPr>
          <p:nvPr>
            <p:ph type="sldNum" sz="quarter" idx="5"/>
          </p:nvPr>
        </p:nvSpPr>
        <p:spPr/>
        <p:txBody>
          <a:bodyPr/>
          <a:lstStyle/>
          <a:p>
            <a:fld id="{D26AD26B-14C8-4889-A214-C87F2DFD8BDD}" type="slidenum">
              <a:rPr lang="tr-TR" smtClean="0"/>
              <a:t>3</a:t>
            </a:fld>
            <a:endParaRPr lang="tr-TR"/>
          </a:p>
        </p:txBody>
      </p:sp>
    </p:spTree>
    <p:extLst>
      <p:ext uri="{BB962C8B-B14F-4D97-AF65-F5344CB8AC3E}">
        <p14:creationId xmlns:p14="http://schemas.microsoft.com/office/powerpoint/2010/main" val="22991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Yalıtım yağı ve yalıtım kağıdı, transformatörler için en bilinen yalıtım malzemeleridir. Transformatör yağı, yalıtım kağıdındaki boşlukları emprenye eder ve transformatör tankındaki bileşenler arasındaki boşlukları doldurarak yalıtımın </a:t>
            </a:r>
            <a:r>
              <a:rPr lang="tr-TR" dirty="0" err="1"/>
              <a:t>dielektrik</a:t>
            </a:r>
            <a:r>
              <a:rPr lang="tr-TR" dirty="0"/>
              <a:t> dayanımını arttırır. Transformatör yağı yalnızca bir yalıtım sıvısı görevi görmekle kalmaz, aynı zamanda transformatör sargılarında ve çekirdeklerinde üretilen ısıyı da iletir. Transformatörlerde yaygın olarak mineral bazlı yağlar kullanılır. Bu tür yağlar arzu edilen birçok elektriksel ve termal-fiziksel özelliğe sahiptir. Düşük maliyeti ve yaygın bulunabilirliği ile transformatör sektörünün başlangıcından bu yana tüm gerilim değerlerindeki yağlı transformatörlerde kullanılmaktadır. Ancak biyolojik olarak çok zayıf bir şekilde parçalanabilir ve bir dökülme meydana geldiğinde çevrenin ciddi şekilde kirlenmesine neden olabilir. Giderek daha sıkı hale gelen çevre kuralları ve düzenlemeleri ile transformatör endüstrisi, yeterli teknik performansın yanı sıra transformatörün çevresel yönüne daha fazla önem vermektedir. Önümüzdeki yıllarda madeni yağ kaynaklarının giderek tükenmesi nedeniyle bu sektör madeni yağa alternatif arayışına girmiştir. Sonuç olarak, biyolojik olarak parçalanabilirliği yüksek yeni yalıtım sıvılarının kullanımı son derece önemli hale gelmektedir.</a:t>
            </a:r>
          </a:p>
        </p:txBody>
      </p:sp>
      <p:sp>
        <p:nvSpPr>
          <p:cNvPr id="4" name="Slayt Numarası Yer Tutucusu 3"/>
          <p:cNvSpPr>
            <a:spLocks noGrp="1"/>
          </p:cNvSpPr>
          <p:nvPr>
            <p:ph type="sldNum" sz="quarter" idx="5"/>
          </p:nvPr>
        </p:nvSpPr>
        <p:spPr/>
        <p:txBody>
          <a:bodyPr/>
          <a:lstStyle/>
          <a:p>
            <a:fld id="{D26AD26B-14C8-4889-A214-C87F2DFD8BDD}" type="slidenum">
              <a:rPr lang="tr-TR" smtClean="0"/>
              <a:t>4</a:t>
            </a:fld>
            <a:endParaRPr lang="tr-TR"/>
          </a:p>
        </p:txBody>
      </p:sp>
    </p:spTree>
    <p:extLst>
      <p:ext uri="{BB962C8B-B14F-4D97-AF65-F5344CB8AC3E}">
        <p14:creationId xmlns:p14="http://schemas.microsoft.com/office/powerpoint/2010/main" val="162124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26AD26B-14C8-4889-A214-C87F2DFD8BDD}" type="slidenum">
              <a:rPr lang="tr-TR" smtClean="0"/>
              <a:t>5</a:t>
            </a:fld>
            <a:endParaRPr lang="tr-TR"/>
          </a:p>
        </p:txBody>
      </p:sp>
    </p:spTree>
    <p:extLst>
      <p:ext uri="{BB962C8B-B14F-4D97-AF65-F5344CB8AC3E}">
        <p14:creationId xmlns:p14="http://schemas.microsoft.com/office/powerpoint/2010/main" val="348192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26AD26B-14C8-4889-A214-C87F2DFD8BDD}" type="slidenum">
              <a:rPr lang="tr-TR" smtClean="0"/>
              <a:t>6</a:t>
            </a:fld>
            <a:endParaRPr lang="tr-TR"/>
          </a:p>
        </p:txBody>
      </p:sp>
    </p:spTree>
    <p:extLst>
      <p:ext uri="{BB962C8B-B14F-4D97-AF65-F5344CB8AC3E}">
        <p14:creationId xmlns:p14="http://schemas.microsoft.com/office/powerpoint/2010/main" val="367514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Adyabatik</a:t>
            </a:r>
            <a:r>
              <a:rPr lang="tr-TR" dirty="0"/>
              <a:t> yan duvarlar. Kompakt yapı. Simülasyon</a:t>
            </a:r>
          </a:p>
          <a:p>
            <a:r>
              <a:rPr lang="tr-TR" dirty="0" err="1"/>
              <a:t>Udf</a:t>
            </a:r>
            <a:endParaRPr lang="tr-TR" dirty="0"/>
          </a:p>
          <a:p>
            <a:r>
              <a:rPr lang="tr-TR" dirty="0"/>
              <a:t>Deneysel veriler</a:t>
            </a:r>
          </a:p>
          <a:p>
            <a:r>
              <a:rPr lang="tr-TR" dirty="0"/>
              <a:t>Hız değeri sabit alındığında analiz </a:t>
            </a:r>
            <a:r>
              <a:rPr lang="tr-TR" dirty="0" err="1"/>
              <a:t>convergence</a:t>
            </a:r>
            <a:r>
              <a:rPr lang="tr-TR" dirty="0"/>
              <a:t> edilebiliyor.</a:t>
            </a:r>
          </a:p>
        </p:txBody>
      </p:sp>
      <p:sp>
        <p:nvSpPr>
          <p:cNvPr id="4" name="Slayt Numarası Yer Tutucusu 3"/>
          <p:cNvSpPr>
            <a:spLocks noGrp="1"/>
          </p:cNvSpPr>
          <p:nvPr>
            <p:ph type="sldNum" sz="quarter" idx="5"/>
          </p:nvPr>
        </p:nvSpPr>
        <p:spPr/>
        <p:txBody>
          <a:bodyPr/>
          <a:lstStyle/>
          <a:p>
            <a:fld id="{D26AD26B-14C8-4889-A214-C87F2DFD8BDD}" type="slidenum">
              <a:rPr lang="tr-TR" smtClean="0"/>
              <a:t>9</a:t>
            </a:fld>
            <a:endParaRPr lang="tr-TR"/>
          </a:p>
        </p:txBody>
      </p:sp>
    </p:spTree>
    <p:extLst>
      <p:ext uri="{BB962C8B-B14F-4D97-AF65-F5344CB8AC3E}">
        <p14:creationId xmlns:p14="http://schemas.microsoft.com/office/powerpoint/2010/main" val="311586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25.09.2024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25.09.2024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25.09.2024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25.09.2024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25.09.2024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25.09.2024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25.09.2024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787414"/>
            <a:ext cx="11189110" cy="1792153"/>
          </a:xfrm>
        </p:spPr>
        <p:txBody>
          <a:bodyPr>
            <a:normAutofit/>
          </a:bodyPr>
          <a:lstStyle/>
          <a:p>
            <a:pPr algn="l"/>
            <a:br>
              <a:rPr lang="tr-TR" sz="1800" b="0" i="0" u="none" strike="noStrike" baseline="0" dirty="0">
                <a:solidFill>
                  <a:srgbClr val="000000"/>
                </a:solidFill>
                <a:latin typeface="Times New Roman" panose="02020603050405020304" pitchFamily="18" charset="0"/>
              </a:rPr>
            </a:br>
            <a:r>
              <a:rPr lang="tr-TR" sz="1800" b="0" i="0" u="none" strike="noStrike" baseline="0" dirty="0">
                <a:solidFill>
                  <a:srgbClr val="000000"/>
                </a:solidFill>
                <a:latin typeface="Times New Roman" panose="02020603050405020304" pitchFamily="18" charset="0"/>
              </a:rPr>
              <a:t> </a:t>
            </a:r>
            <a:r>
              <a:rPr lang="tr-TR" sz="2700" b="1" i="0" u="none" strike="noStrike" baseline="0" dirty="0">
                <a:solidFill>
                  <a:srgbClr val="000000"/>
                </a:solidFill>
                <a:latin typeface="Times New Roman" panose="02020603050405020304" pitchFamily="18" charset="0"/>
              </a:rPr>
              <a:t>ÇEVREYE DUYARLI BİR TEKNOLOJİ OLARAK DOĞAL ESTERE DAYALI DÜŞÜK HACİMLİ TRANSFORMATÖR GELİŞTİRİLMESİ </a:t>
            </a:r>
            <a:endParaRPr lang="en-GB" sz="2700"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4371894"/>
            <a:ext cx="4003969"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800" b="0" i="0" u="none" strike="noStrike" baseline="0" dirty="0">
                <a:solidFill>
                  <a:srgbClr val="000000"/>
                </a:solidFill>
                <a:latin typeface="Cambria Math" panose="02040503050406030204" pitchFamily="18" charset="0"/>
              </a:rPr>
              <a:t>Caner Adışen, Ramazan Altay</a:t>
            </a:r>
            <a:endParaRPr lang="tr-TR" sz="10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5284440"/>
            <a:ext cx="11189414" cy="5518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marası:100</a:t>
            </a:r>
            <a:endParaRPr lang="en-GB" sz="2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F596E80-240D-5322-7EDE-F4424EB93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9198" y="2486106"/>
            <a:ext cx="1701380" cy="169681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yazı tipi, beyaz, tasarım içeren bir resim&#10;&#10;Açıklama otomatik olarak oluşturuldu">
            <a:extLst>
              <a:ext uri="{FF2B5EF4-FFF2-40B4-BE49-F238E27FC236}">
                <a16:creationId xmlns:a16="http://schemas.microsoft.com/office/drawing/2014/main" id="{A05F9B7A-8326-0191-EDE2-534CBF5106B3}"/>
              </a:ext>
            </a:extLst>
          </p:cNvPr>
          <p:cNvPicPr>
            <a:picLocks noChangeAspect="1"/>
          </p:cNvPicPr>
          <p:nvPr/>
        </p:nvPicPr>
        <p:blipFill>
          <a:blip r:embed="rId4">
            <a:extLst>
              <a:ext uri="{28A0092B-C50C-407E-A947-70E740481C1C}">
                <a14:useLocalDpi xmlns:a14="http://schemas.microsoft.com/office/drawing/2010/main" val="0"/>
              </a:ext>
            </a:extLst>
          </a:blip>
          <a:srcRect l="17235" t="18540" r="13095" b="19546"/>
          <a:stretch/>
        </p:blipFill>
        <p:spPr>
          <a:xfrm>
            <a:off x="2796095" y="2486106"/>
            <a:ext cx="1909388" cy="1696818"/>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3.2. Simülasyonun Çıktıları</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28073" y="1219200"/>
            <a:ext cx="10972800" cy="369332"/>
          </a:xfrm>
          <a:prstGeom prst="rect">
            <a:avLst/>
          </a:prstGeom>
          <a:noFill/>
        </p:spPr>
        <p:txBody>
          <a:bodyPr wrap="square" rtlCol="0">
            <a:spAutoFit/>
          </a:bodyPr>
          <a:lstStyle/>
          <a:p>
            <a:endParaRPr lang="tr-TR" dirty="0">
              <a:solidFill>
                <a:srgbClr val="000000"/>
              </a:solidFill>
              <a:latin typeface="Times New Roman" panose="02020603050405020304" pitchFamily="18" charset="0"/>
            </a:endParaRPr>
          </a:p>
        </p:txBody>
      </p:sp>
      <p:pic>
        <p:nvPicPr>
          <p:cNvPr id="7" name="Resim 6">
            <a:extLst>
              <a:ext uri="{FF2B5EF4-FFF2-40B4-BE49-F238E27FC236}">
                <a16:creationId xmlns:a16="http://schemas.microsoft.com/office/drawing/2014/main" id="{D73830EB-79A6-BFC3-1CA0-C04B2BB20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6981" y="5232992"/>
            <a:ext cx="1625008" cy="1625008"/>
          </a:xfrm>
          <a:prstGeom prst="rect">
            <a:avLst/>
          </a:prstGeom>
        </p:spPr>
      </p:pic>
      <p:graphicFrame>
        <p:nvGraphicFramePr>
          <p:cNvPr id="4" name="Tablo 3">
            <a:extLst>
              <a:ext uri="{FF2B5EF4-FFF2-40B4-BE49-F238E27FC236}">
                <a16:creationId xmlns:a16="http://schemas.microsoft.com/office/drawing/2014/main" id="{5FEF419F-3608-65F0-B36E-859CF8B9C630}"/>
              </a:ext>
            </a:extLst>
          </p:cNvPr>
          <p:cNvGraphicFramePr>
            <a:graphicFrameLocks noGrp="1"/>
          </p:cNvGraphicFramePr>
          <p:nvPr>
            <p:extLst>
              <p:ext uri="{D42A27DB-BD31-4B8C-83A1-F6EECF244321}">
                <p14:modId xmlns:p14="http://schemas.microsoft.com/office/powerpoint/2010/main" val="3008130512"/>
              </p:ext>
            </p:extLst>
          </p:nvPr>
        </p:nvGraphicFramePr>
        <p:xfrm>
          <a:off x="1265382" y="1551667"/>
          <a:ext cx="9513455" cy="1854200"/>
        </p:xfrm>
        <a:graphic>
          <a:graphicData uri="http://schemas.openxmlformats.org/drawingml/2006/table">
            <a:tbl>
              <a:tblPr firstRow="1" bandRow="1">
                <a:tableStyleId>{8799B23B-EC83-4686-B30A-512413B5E67A}</a:tableStyleId>
              </a:tblPr>
              <a:tblGrid>
                <a:gridCol w="2378364">
                  <a:extLst>
                    <a:ext uri="{9D8B030D-6E8A-4147-A177-3AD203B41FA5}">
                      <a16:colId xmlns:a16="http://schemas.microsoft.com/office/drawing/2014/main" val="2832634902"/>
                    </a:ext>
                  </a:extLst>
                </a:gridCol>
                <a:gridCol w="2378364">
                  <a:extLst>
                    <a:ext uri="{9D8B030D-6E8A-4147-A177-3AD203B41FA5}">
                      <a16:colId xmlns:a16="http://schemas.microsoft.com/office/drawing/2014/main" val="2552512912"/>
                    </a:ext>
                  </a:extLst>
                </a:gridCol>
                <a:gridCol w="2558472">
                  <a:extLst>
                    <a:ext uri="{9D8B030D-6E8A-4147-A177-3AD203B41FA5}">
                      <a16:colId xmlns:a16="http://schemas.microsoft.com/office/drawing/2014/main" val="845595599"/>
                    </a:ext>
                  </a:extLst>
                </a:gridCol>
                <a:gridCol w="2198255">
                  <a:extLst>
                    <a:ext uri="{9D8B030D-6E8A-4147-A177-3AD203B41FA5}">
                      <a16:colId xmlns:a16="http://schemas.microsoft.com/office/drawing/2014/main" val="2176846968"/>
                    </a:ext>
                  </a:extLst>
                </a:gridCol>
              </a:tblGrid>
              <a:tr h="370840">
                <a:tc>
                  <a:txBody>
                    <a:bodyPr/>
                    <a:lstStyle/>
                    <a:p>
                      <a:r>
                        <a:rPr lang="tr-TR" dirty="0"/>
                        <a:t>Bölge</a:t>
                      </a:r>
                    </a:p>
                  </a:txBody>
                  <a:tcPr/>
                </a:tc>
                <a:tc>
                  <a:txBody>
                    <a:bodyPr/>
                    <a:lstStyle/>
                    <a:p>
                      <a:r>
                        <a:rPr lang="tr-TR" dirty="0"/>
                        <a:t>Ortama Sıcaklık (K)</a:t>
                      </a:r>
                    </a:p>
                  </a:txBody>
                  <a:tcPr/>
                </a:tc>
                <a:tc>
                  <a:txBody>
                    <a:bodyPr/>
                    <a:lstStyle/>
                    <a:p>
                      <a:r>
                        <a:rPr lang="tr-TR" dirty="0"/>
                        <a:t>Ortalama Basınç  (</a:t>
                      </a:r>
                      <a:r>
                        <a:rPr lang="tr-TR" dirty="0" err="1"/>
                        <a:t>Pa</a:t>
                      </a:r>
                      <a:r>
                        <a:rPr lang="tr-TR" dirty="0"/>
                        <a:t>)</a:t>
                      </a:r>
                    </a:p>
                  </a:txBody>
                  <a:tcPr/>
                </a:tc>
                <a:tc>
                  <a:txBody>
                    <a:bodyPr/>
                    <a:lstStyle/>
                    <a:p>
                      <a:r>
                        <a:rPr lang="tr-TR" dirty="0"/>
                        <a:t>Ortalama Hız (m/s)</a:t>
                      </a:r>
                    </a:p>
                  </a:txBody>
                  <a:tcPr/>
                </a:tc>
                <a:extLst>
                  <a:ext uri="{0D108BD9-81ED-4DB2-BD59-A6C34878D82A}">
                    <a16:rowId xmlns:a16="http://schemas.microsoft.com/office/drawing/2014/main" val="2262937917"/>
                  </a:ext>
                </a:extLst>
              </a:tr>
              <a:tr h="370840">
                <a:tc>
                  <a:txBody>
                    <a:bodyPr/>
                    <a:lstStyle/>
                    <a:p>
                      <a:r>
                        <a:rPr lang="tr-TR" dirty="0"/>
                        <a:t>Giriş </a:t>
                      </a:r>
                    </a:p>
                  </a:txBody>
                  <a:tcPr/>
                </a:tc>
                <a:tc>
                  <a:txBody>
                    <a:bodyPr/>
                    <a:lstStyle/>
                    <a:p>
                      <a:r>
                        <a:rPr lang="tr-TR" dirty="0"/>
                        <a:t>295.0</a:t>
                      </a:r>
                    </a:p>
                  </a:txBody>
                  <a:tcPr/>
                </a:tc>
                <a:tc>
                  <a:txBody>
                    <a:bodyPr/>
                    <a:lstStyle/>
                    <a:p>
                      <a:r>
                        <a:rPr lang="tr-TR" dirty="0"/>
                        <a:t>0.01884</a:t>
                      </a:r>
                    </a:p>
                  </a:txBody>
                  <a:tcPr/>
                </a:tc>
                <a:tc>
                  <a:txBody>
                    <a:bodyPr/>
                    <a:lstStyle/>
                    <a:p>
                      <a:r>
                        <a:rPr lang="tr-TR" dirty="0"/>
                        <a:t>0.05</a:t>
                      </a:r>
                    </a:p>
                  </a:txBody>
                  <a:tcPr/>
                </a:tc>
                <a:extLst>
                  <a:ext uri="{0D108BD9-81ED-4DB2-BD59-A6C34878D82A}">
                    <a16:rowId xmlns:a16="http://schemas.microsoft.com/office/drawing/2014/main" val="2254531618"/>
                  </a:ext>
                </a:extLst>
              </a:tr>
              <a:tr h="370840">
                <a:tc>
                  <a:txBody>
                    <a:bodyPr/>
                    <a:lstStyle/>
                    <a:p>
                      <a:r>
                        <a:rPr lang="tr-TR" dirty="0"/>
                        <a:t>Çıkış (*)</a:t>
                      </a:r>
                    </a:p>
                  </a:txBody>
                  <a:tcPr/>
                </a:tc>
                <a:tc>
                  <a:txBody>
                    <a:bodyPr/>
                    <a:lstStyle/>
                    <a:p>
                      <a:r>
                        <a:rPr lang="tr-TR" dirty="0"/>
                        <a:t>301.7</a:t>
                      </a:r>
                    </a:p>
                  </a:txBody>
                  <a:tcPr/>
                </a:tc>
                <a:tc>
                  <a:txBody>
                    <a:bodyPr/>
                    <a:lstStyle/>
                    <a:p>
                      <a:r>
                        <a:rPr lang="tr-TR" dirty="0"/>
                        <a:t>0.00000</a:t>
                      </a:r>
                    </a:p>
                  </a:txBody>
                  <a:tcPr/>
                </a:tc>
                <a:tc>
                  <a:txBody>
                    <a:bodyPr/>
                    <a:lstStyle/>
                    <a:p>
                      <a:r>
                        <a:rPr lang="tr-TR" dirty="0"/>
                        <a:t>0.08283</a:t>
                      </a:r>
                    </a:p>
                  </a:txBody>
                  <a:tcPr/>
                </a:tc>
                <a:extLst>
                  <a:ext uri="{0D108BD9-81ED-4DB2-BD59-A6C34878D82A}">
                    <a16:rowId xmlns:a16="http://schemas.microsoft.com/office/drawing/2014/main" val="4127338970"/>
                  </a:ext>
                </a:extLst>
              </a:tr>
              <a:tr h="370840">
                <a:tc>
                  <a:txBody>
                    <a:bodyPr/>
                    <a:lstStyle/>
                    <a:p>
                      <a:r>
                        <a:rPr lang="tr-TR" dirty="0"/>
                        <a:t>Dalga Duvar Alt</a:t>
                      </a:r>
                    </a:p>
                  </a:txBody>
                  <a:tcPr/>
                </a:tc>
                <a:tc>
                  <a:txBody>
                    <a:bodyPr/>
                    <a:lstStyle/>
                    <a:p>
                      <a:r>
                        <a:rPr lang="tr-TR" dirty="0"/>
                        <a:t>297.9</a:t>
                      </a:r>
                    </a:p>
                  </a:txBody>
                  <a:tcPr/>
                </a:tc>
                <a:tc>
                  <a:txBody>
                    <a:bodyPr/>
                    <a:lstStyle/>
                    <a:p>
                      <a:r>
                        <a:rPr lang="tr-TR" dirty="0"/>
                        <a:t>-0.01561</a:t>
                      </a:r>
                    </a:p>
                  </a:txBody>
                  <a:tcPr/>
                </a:tc>
                <a:tc>
                  <a:txBody>
                    <a:bodyPr/>
                    <a:lstStyle/>
                    <a:p>
                      <a:r>
                        <a:rPr lang="tr-TR" dirty="0"/>
                        <a:t>0.06747</a:t>
                      </a:r>
                    </a:p>
                  </a:txBody>
                  <a:tcPr/>
                </a:tc>
                <a:extLst>
                  <a:ext uri="{0D108BD9-81ED-4DB2-BD59-A6C34878D82A}">
                    <a16:rowId xmlns:a16="http://schemas.microsoft.com/office/drawing/2014/main" val="2356587791"/>
                  </a:ext>
                </a:extLst>
              </a:tr>
              <a:tr h="370840">
                <a:tc>
                  <a:txBody>
                    <a:bodyPr/>
                    <a:lstStyle/>
                    <a:p>
                      <a:r>
                        <a:rPr lang="tr-TR" dirty="0"/>
                        <a:t>Dalga Duvar Üst</a:t>
                      </a:r>
                    </a:p>
                  </a:txBody>
                  <a:tcPr/>
                </a:tc>
                <a:tc>
                  <a:txBody>
                    <a:bodyPr/>
                    <a:lstStyle/>
                    <a:p>
                      <a:r>
                        <a:rPr lang="tr-TR" dirty="0"/>
                        <a:t>332.5</a:t>
                      </a:r>
                    </a:p>
                  </a:txBody>
                  <a:tcPr/>
                </a:tc>
                <a:tc>
                  <a:txBody>
                    <a:bodyPr/>
                    <a:lstStyle/>
                    <a:p>
                      <a:r>
                        <a:rPr lang="tr-TR" dirty="0"/>
                        <a:t>-0.006478</a:t>
                      </a:r>
                    </a:p>
                  </a:txBody>
                  <a:tcPr/>
                </a:tc>
                <a:tc>
                  <a:txBody>
                    <a:bodyPr/>
                    <a:lstStyle/>
                    <a:p>
                      <a:r>
                        <a:rPr lang="tr-TR" dirty="0"/>
                        <a:t>0.04158</a:t>
                      </a:r>
                    </a:p>
                  </a:txBody>
                  <a:tcPr/>
                </a:tc>
                <a:extLst>
                  <a:ext uri="{0D108BD9-81ED-4DB2-BD59-A6C34878D82A}">
                    <a16:rowId xmlns:a16="http://schemas.microsoft.com/office/drawing/2014/main" val="3401101260"/>
                  </a:ext>
                </a:extLst>
              </a:tr>
            </a:tbl>
          </a:graphicData>
        </a:graphic>
      </p:graphicFrame>
      <p:sp>
        <p:nvSpPr>
          <p:cNvPr id="9" name="Metin kutusu 8">
            <a:extLst>
              <a:ext uri="{FF2B5EF4-FFF2-40B4-BE49-F238E27FC236}">
                <a16:creationId xmlns:a16="http://schemas.microsoft.com/office/drawing/2014/main" id="{7504BC3B-1656-7778-C66D-0B48F175A0AA}"/>
              </a:ext>
            </a:extLst>
          </p:cNvPr>
          <p:cNvSpPr txBox="1"/>
          <p:nvPr/>
        </p:nvSpPr>
        <p:spPr>
          <a:xfrm>
            <a:off x="895927" y="3731491"/>
            <a:ext cx="10215418" cy="646331"/>
          </a:xfrm>
          <a:prstGeom prst="rect">
            <a:avLst/>
          </a:prstGeom>
          <a:noFill/>
        </p:spPr>
        <p:txBody>
          <a:bodyPr wrap="square" rtlCol="0">
            <a:spAutoFit/>
          </a:bodyPr>
          <a:lstStyle/>
          <a:p>
            <a:r>
              <a:rPr lang="tr-TR" sz="1800" b="0" i="0" u="none" strike="noStrike" baseline="0" dirty="0">
                <a:solidFill>
                  <a:srgbClr val="000000"/>
                </a:solidFill>
                <a:latin typeface="Times New Roman" panose="02020603050405020304" pitchFamily="18" charset="0"/>
              </a:rPr>
              <a:t>Çıkış basıncı 0 </a:t>
            </a:r>
            <a:r>
              <a:rPr lang="tr-TR" sz="1800" b="0" i="0" u="none" strike="noStrike" baseline="0" dirty="0" err="1">
                <a:solidFill>
                  <a:srgbClr val="000000"/>
                </a:solidFill>
                <a:latin typeface="Times New Roman" panose="02020603050405020304" pitchFamily="18" charset="0"/>
              </a:rPr>
              <a:t>Pa</a:t>
            </a:r>
            <a:r>
              <a:rPr lang="tr-TR" sz="1800" b="0" i="0" u="none" strike="noStrike" baseline="0" dirty="0">
                <a:solidFill>
                  <a:srgbClr val="000000"/>
                </a:solidFill>
                <a:latin typeface="Times New Roman" panose="02020603050405020304" pitchFamily="18" charset="0"/>
              </a:rPr>
              <a:t> olarak tanımlandığı için sistemin baca etkisiyle havayı dışarı çektiğini ve düşük hava çıkışını desteklediğini göstermektedir.</a:t>
            </a:r>
            <a:endParaRPr lang="tr-TR" dirty="0"/>
          </a:p>
        </p:txBody>
      </p:sp>
    </p:spTree>
    <p:extLst>
      <p:ext uri="{BB962C8B-B14F-4D97-AF65-F5344CB8AC3E}">
        <p14:creationId xmlns:p14="http://schemas.microsoft.com/office/powerpoint/2010/main" val="122967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Sıcaklık Dağılımı</a:t>
            </a:r>
          </a:p>
        </p:txBody>
      </p:sp>
      <p:pic>
        <p:nvPicPr>
          <p:cNvPr id="9" name="Resim 8">
            <a:extLst>
              <a:ext uri="{FF2B5EF4-FFF2-40B4-BE49-F238E27FC236}">
                <a16:creationId xmlns:a16="http://schemas.microsoft.com/office/drawing/2014/main" id="{5D44E5C3-2F83-E631-944C-5549831319F0}"/>
              </a:ext>
            </a:extLst>
          </p:cNvPr>
          <p:cNvPicPr>
            <a:picLocks noChangeAspect="1"/>
          </p:cNvPicPr>
          <p:nvPr/>
        </p:nvPicPr>
        <p:blipFill>
          <a:blip r:embed="rId2"/>
          <a:stretch>
            <a:fillRect/>
          </a:stretch>
        </p:blipFill>
        <p:spPr>
          <a:xfrm>
            <a:off x="960450" y="1426826"/>
            <a:ext cx="4997003" cy="5016321"/>
          </a:xfrm>
          <a:prstGeom prst="rect">
            <a:avLst/>
          </a:prstGeom>
        </p:spPr>
      </p:pic>
      <p:pic>
        <p:nvPicPr>
          <p:cNvPr id="4" name="Resim 3">
            <a:extLst>
              <a:ext uri="{FF2B5EF4-FFF2-40B4-BE49-F238E27FC236}">
                <a16:creationId xmlns:a16="http://schemas.microsoft.com/office/drawing/2014/main" id="{FF96C43D-3EBF-AB24-25F4-8F153ED1543C}"/>
              </a:ext>
            </a:extLst>
          </p:cNvPr>
          <p:cNvPicPr>
            <a:picLocks noChangeAspect="1"/>
          </p:cNvPicPr>
          <p:nvPr/>
        </p:nvPicPr>
        <p:blipFill>
          <a:blip r:embed="rId3"/>
          <a:stretch>
            <a:fillRect/>
          </a:stretch>
        </p:blipFill>
        <p:spPr>
          <a:xfrm>
            <a:off x="6841419" y="969757"/>
            <a:ext cx="4037885" cy="4074498"/>
          </a:xfrm>
          <a:prstGeom prst="rect">
            <a:avLst/>
          </a:prstGeom>
        </p:spPr>
      </p:pic>
      <p:sp>
        <p:nvSpPr>
          <p:cNvPr id="6" name="Metin kutusu 5">
            <a:extLst>
              <a:ext uri="{FF2B5EF4-FFF2-40B4-BE49-F238E27FC236}">
                <a16:creationId xmlns:a16="http://schemas.microsoft.com/office/drawing/2014/main" id="{775FE10D-C9D9-F158-BFE1-F5589E9C16AD}"/>
              </a:ext>
            </a:extLst>
          </p:cNvPr>
          <p:cNvSpPr txBox="1"/>
          <p:nvPr/>
        </p:nvSpPr>
        <p:spPr>
          <a:xfrm>
            <a:off x="7167686" y="5191776"/>
            <a:ext cx="4008582" cy="369332"/>
          </a:xfrm>
          <a:prstGeom prst="rect">
            <a:avLst/>
          </a:prstGeom>
          <a:noFill/>
        </p:spPr>
        <p:txBody>
          <a:bodyPr wrap="square" rtlCol="0">
            <a:spAutoFit/>
          </a:bodyPr>
          <a:lstStyle/>
          <a:p>
            <a:r>
              <a:rPr lang="tr-TR" b="1" dirty="0"/>
              <a:t>Hız Vektörleri Dağılımı</a:t>
            </a:r>
          </a:p>
        </p:txBody>
      </p:sp>
      <p:sp>
        <p:nvSpPr>
          <p:cNvPr id="3" name="Metin kutusu 2">
            <a:extLst>
              <a:ext uri="{FF2B5EF4-FFF2-40B4-BE49-F238E27FC236}">
                <a16:creationId xmlns:a16="http://schemas.microsoft.com/office/drawing/2014/main" id="{763DFA1C-721C-BD59-8949-334DE7162CF3}"/>
              </a:ext>
            </a:extLst>
          </p:cNvPr>
          <p:cNvSpPr txBox="1"/>
          <p:nvPr/>
        </p:nvSpPr>
        <p:spPr>
          <a:xfrm>
            <a:off x="1112108" y="308919"/>
            <a:ext cx="4460789" cy="369332"/>
          </a:xfrm>
          <a:prstGeom prst="rect">
            <a:avLst/>
          </a:prstGeom>
          <a:noFill/>
        </p:spPr>
        <p:txBody>
          <a:bodyPr wrap="square" rtlCol="0">
            <a:spAutoFit/>
          </a:bodyPr>
          <a:lstStyle/>
          <a:p>
            <a:r>
              <a:rPr lang="tr-TR" b="1" dirty="0"/>
              <a:t>4.ANALİZ SONUÇLARINN YORUMLANMASI</a:t>
            </a:r>
          </a:p>
        </p:txBody>
      </p:sp>
    </p:spTree>
    <p:extLst>
      <p:ext uri="{BB962C8B-B14F-4D97-AF65-F5344CB8AC3E}">
        <p14:creationId xmlns:p14="http://schemas.microsoft.com/office/powerpoint/2010/main" val="362393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1159737" y="794141"/>
            <a:ext cx="2550013" cy="369332"/>
          </a:xfrm>
          <a:prstGeom prst="rect">
            <a:avLst/>
          </a:prstGeom>
          <a:noFill/>
        </p:spPr>
        <p:txBody>
          <a:bodyPr wrap="square" rtlCol="0">
            <a:spAutoFit/>
          </a:bodyPr>
          <a:lstStyle/>
          <a:p>
            <a:r>
              <a:rPr lang="tr-TR" b="1" dirty="0"/>
              <a:t>Hız Vektörleri Üst Ayrıntı</a:t>
            </a:r>
          </a:p>
        </p:txBody>
      </p:sp>
      <p:sp>
        <p:nvSpPr>
          <p:cNvPr id="6" name="Metin kutusu 5">
            <a:extLst>
              <a:ext uri="{FF2B5EF4-FFF2-40B4-BE49-F238E27FC236}">
                <a16:creationId xmlns:a16="http://schemas.microsoft.com/office/drawing/2014/main" id="{775FE10D-C9D9-F158-BFE1-F5589E9C16AD}"/>
              </a:ext>
            </a:extLst>
          </p:cNvPr>
          <p:cNvSpPr txBox="1"/>
          <p:nvPr/>
        </p:nvSpPr>
        <p:spPr>
          <a:xfrm>
            <a:off x="7551737" y="5191776"/>
            <a:ext cx="2617249" cy="369332"/>
          </a:xfrm>
          <a:prstGeom prst="rect">
            <a:avLst/>
          </a:prstGeom>
          <a:noFill/>
        </p:spPr>
        <p:txBody>
          <a:bodyPr wrap="square" rtlCol="0">
            <a:spAutoFit/>
          </a:bodyPr>
          <a:lstStyle/>
          <a:p>
            <a:r>
              <a:rPr lang="tr-TR" b="1" dirty="0"/>
              <a:t>Hız Vektörleri Alt Ayrıntı</a:t>
            </a:r>
          </a:p>
        </p:txBody>
      </p:sp>
      <p:pic>
        <p:nvPicPr>
          <p:cNvPr id="7" name="Resim 6">
            <a:extLst>
              <a:ext uri="{FF2B5EF4-FFF2-40B4-BE49-F238E27FC236}">
                <a16:creationId xmlns:a16="http://schemas.microsoft.com/office/drawing/2014/main" id="{B53DE1B6-532E-F6B3-ECC9-2BEED5A54027}"/>
              </a:ext>
            </a:extLst>
          </p:cNvPr>
          <p:cNvPicPr>
            <a:picLocks noChangeAspect="1"/>
          </p:cNvPicPr>
          <p:nvPr/>
        </p:nvPicPr>
        <p:blipFill>
          <a:blip r:embed="rId2"/>
          <a:stretch>
            <a:fillRect/>
          </a:stretch>
        </p:blipFill>
        <p:spPr>
          <a:xfrm>
            <a:off x="878389" y="1510033"/>
            <a:ext cx="4145926" cy="4184494"/>
          </a:xfrm>
          <a:prstGeom prst="rect">
            <a:avLst/>
          </a:prstGeom>
        </p:spPr>
      </p:pic>
      <p:pic>
        <p:nvPicPr>
          <p:cNvPr id="14" name="Resim 13">
            <a:extLst>
              <a:ext uri="{FF2B5EF4-FFF2-40B4-BE49-F238E27FC236}">
                <a16:creationId xmlns:a16="http://schemas.microsoft.com/office/drawing/2014/main" id="{4503CB51-179B-2B92-00EF-B5EC105EFDA3}"/>
              </a:ext>
            </a:extLst>
          </p:cNvPr>
          <p:cNvPicPr>
            <a:picLocks noChangeAspect="1"/>
          </p:cNvPicPr>
          <p:nvPr/>
        </p:nvPicPr>
        <p:blipFill>
          <a:blip r:embed="rId3"/>
          <a:stretch>
            <a:fillRect/>
          </a:stretch>
        </p:blipFill>
        <p:spPr>
          <a:xfrm>
            <a:off x="6606511" y="885010"/>
            <a:ext cx="4145926" cy="4170031"/>
          </a:xfrm>
          <a:prstGeom prst="rect">
            <a:avLst/>
          </a:prstGeom>
        </p:spPr>
      </p:pic>
    </p:spTree>
    <p:extLst>
      <p:ext uri="{BB962C8B-B14F-4D97-AF65-F5344CB8AC3E}">
        <p14:creationId xmlns:p14="http://schemas.microsoft.com/office/powerpoint/2010/main" val="429252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1159737" y="794141"/>
            <a:ext cx="4722079" cy="369332"/>
          </a:xfrm>
          <a:prstGeom prst="rect">
            <a:avLst/>
          </a:prstGeom>
          <a:noFill/>
        </p:spPr>
        <p:txBody>
          <a:bodyPr wrap="square" rtlCol="0">
            <a:spAutoFit/>
          </a:bodyPr>
          <a:lstStyle/>
          <a:p>
            <a:r>
              <a:rPr lang="tr-TR" b="1" dirty="0"/>
              <a:t>5. SONUÇ</a:t>
            </a:r>
          </a:p>
        </p:txBody>
      </p:sp>
      <p:sp>
        <p:nvSpPr>
          <p:cNvPr id="4" name="Metin kutusu 3">
            <a:extLst>
              <a:ext uri="{FF2B5EF4-FFF2-40B4-BE49-F238E27FC236}">
                <a16:creationId xmlns:a16="http://schemas.microsoft.com/office/drawing/2014/main" id="{1F016307-A02B-03D8-1F13-FCDFB0CB3B98}"/>
              </a:ext>
            </a:extLst>
          </p:cNvPr>
          <p:cNvSpPr txBox="1"/>
          <p:nvPr/>
        </p:nvSpPr>
        <p:spPr>
          <a:xfrm>
            <a:off x="743484" y="1247686"/>
            <a:ext cx="10519873" cy="1477328"/>
          </a:xfrm>
          <a:prstGeom prst="rect">
            <a:avLst/>
          </a:prstGeom>
          <a:noFill/>
        </p:spPr>
        <p:txBody>
          <a:bodyPr wrap="square" rtlCol="0">
            <a:spAutoFit/>
          </a:bodyPr>
          <a:lstStyle/>
          <a:p>
            <a:pPr algn="just"/>
            <a:r>
              <a:rPr lang="tr-TR" dirty="0">
                <a:solidFill>
                  <a:srgbClr val="000000"/>
                </a:solidFill>
                <a:latin typeface="Times New Roman" panose="02020603050405020304" pitchFamily="18" charset="0"/>
              </a:rPr>
              <a:t>     </a:t>
            </a:r>
            <a:r>
              <a:rPr lang="tr-TR" sz="1800" b="0" i="0" u="none" strike="noStrike" baseline="0" dirty="0">
                <a:solidFill>
                  <a:srgbClr val="000000"/>
                </a:solidFill>
                <a:latin typeface="Times New Roman" panose="02020603050405020304" pitchFamily="18" charset="0"/>
              </a:rPr>
              <a:t>Simülasyonlar sonucunda, transformatörün giriş ve çıkış noktalarındaki sıcaklık, ortalama hız ve ortalama basınç değerleri incelenmiş ve sistemin soğutma performansının yeterli olduğu görülmüştür.</a:t>
            </a:r>
          </a:p>
          <a:p>
            <a:pPr algn="just"/>
            <a:r>
              <a:rPr lang="tr-TR" dirty="0">
                <a:solidFill>
                  <a:srgbClr val="000000"/>
                </a:solidFill>
                <a:latin typeface="Times New Roman" panose="02020603050405020304" pitchFamily="18" charset="0"/>
              </a:rPr>
              <a:t>     </a:t>
            </a:r>
            <a:r>
              <a:rPr lang="tr-TR" sz="1800" b="0" i="0" u="none" strike="noStrike" baseline="0" dirty="0">
                <a:solidFill>
                  <a:srgbClr val="000000"/>
                </a:solidFill>
                <a:latin typeface="Times New Roman" panose="02020603050405020304" pitchFamily="18" charset="0"/>
              </a:rPr>
              <a:t>Bu optimizasyonlar sayesinde, sahadaki merkezlerde kullanılan </a:t>
            </a:r>
            <a:r>
              <a:rPr lang="tr-TR" sz="1800" b="0" i="0" u="sng" strike="noStrike" baseline="0" dirty="0">
                <a:solidFill>
                  <a:srgbClr val="000000"/>
                </a:solidFill>
                <a:latin typeface="Times New Roman" panose="02020603050405020304" pitchFamily="18" charset="0"/>
              </a:rPr>
              <a:t>en küçük trafo köşküne kıyasla</a:t>
            </a:r>
            <a:r>
              <a:rPr lang="tr-TR" sz="1800" b="0" i="0" u="none" strike="noStrike" baseline="0" dirty="0">
                <a:solidFill>
                  <a:srgbClr val="000000"/>
                </a:solidFill>
                <a:latin typeface="Times New Roman" panose="02020603050405020304" pitchFamily="18" charset="0"/>
              </a:rPr>
              <a:t>, </a:t>
            </a:r>
            <a:r>
              <a:rPr lang="tr-TR" sz="1800" b="0" i="0" u="none" strike="noStrike" baseline="0" dirty="0" err="1">
                <a:solidFill>
                  <a:srgbClr val="000000"/>
                </a:solidFill>
                <a:latin typeface="Times New Roman" panose="02020603050405020304" pitchFamily="18" charset="0"/>
              </a:rPr>
              <a:t>pad-mounted</a:t>
            </a:r>
            <a:r>
              <a:rPr lang="tr-TR" sz="1800" b="0" i="0" u="none" strike="noStrike" baseline="0" dirty="0">
                <a:solidFill>
                  <a:srgbClr val="000000"/>
                </a:solidFill>
                <a:latin typeface="Times New Roman" panose="02020603050405020304" pitchFamily="18" charset="0"/>
              </a:rPr>
              <a:t> ester yağlı transformatörün boyutları </a:t>
            </a:r>
            <a:r>
              <a:rPr lang="tr-TR" sz="1800" b="1" i="1" u="none" strike="noStrike" baseline="0" dirty="0">
                <a:solidFill>
                  <a:srgbClr val="000000"/>
                </a:solidFill>
                <a:latin typeface="Times New Roman" panose="02020603050405020304" pitchFamily="18" charset="0"/>
              </a:rPr>
              <a:t>%29 </a:t>
            </a:r>
            <a:r>
              <a:rPr lang="tr-TR" sz="1800" b="0" i="0" u="none" strike="noStrike" baseline="0" dirty="0">
                <a:solidFill>
                  <a:srgbClr val="000000"/>
                </a:solidFill>
                <a:latin typeface="Times New Roman" panose="02020603050405020304" pitchFamily="18" charset="0"/>
              </a:rPr>
              <a:t>küçültülmüştür. Yaygın kullanılan muadillerine göre ise, transformatörün kapladığı alan </a:t>
            </a:r>
            <a:r>
              <a:rPr lang="tr-TR" sz="1800" b="1" i="1" u="none" strike="noStrike" baseline="0" dirty="0">
                <a:solidFill>
                  <a:srgbClr val="000000"/>
                </a:solidFill>
                <a:latin typeface="Times New Roman" panose="02020603050405020304" pitchFamily="18" charset="0"/>
              </a:rPr>
              <a:t>%22</a:t>
            </a:r>
            <a:r>
              <a:rPr lang="tr-TR" sz="1800" b="0" i="0" u="none" strike="noStrike" baseline="0" dirty="0">
                <a:solidFill>
                  <a:srgbClr val="000000"/>
                </a:solidFill>
                <a:latin typeface="Times New Roman" panose="02020603050405020304" pitchFamily="18" charset="0"/>
              </a:rPr>
              <a:t>, hacmi ise </a:t>
            </a:r>
            <a:r>
              <a:rPr lang="tr-TR" sz="1800" b="1" i="1" strike="noStrike" baseline="0" dirty="0">
                <a:solidFill>
                  <a:srgbClr val="000000"/>
                </a:solidFill>
                <a:latin typeface="Times New Roman" panose="02020603050405020304" pitchFamily="18" charset="0"/>
              </a:rPr>
              <a:t>%13 </a:t>
            </a:r>
            <a:r>
              <a:rPr lang="tr-TR" sz="1800" b="0" i="0" u="none" strike="noStrike" baseline="0" dirty="0">
                <a:solidFill>
                  <a:srgbClr val="000000"/>
                </a:solidFill>
                <a:latin typeface="Times New Roman" panose="02020603050405020304" pitchFamily="18" charset="0"/>
              </a:rPr>
              <a:t>oranında daha küçük olacak şekilde tasarlanmıştır. </a:t>
            </a:r>
            <a:endParaRPr lang="tr-TR" dirty="0"/>
          </a:p>
        </p:txBody>
      </p:sp>
    </p:spTree>
    <p:extLst>
      <p:ext uri="{BB962C8B-B14F-4D97-AF65-F5344CB8AC3E}">
        <p14:creationId xmlns:p14="http://schemas.microsoft.com/office/powerpoint/2010/main" val="264764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1159737" y="794141"/>
            <a:ext cx="7069863" cy="369332"/>
          </a:xfrm>
          <a:prstGeom prst="rect">
            <a:avLst/>
          </a:prstGeom>
          <a:noFill/>
        </p:spPr>
        <p:txBody>
          <a:bodyPr wrap="square" rtlCol="0">
            <a:spAutoFit/>
          </a:bodyPr>
          <a:lstStyle/>
          <a:p>
            <a:r>
              <a:rPr lang="tr-TR" b="1" dirty="0"/>
              <a:t>6. PAD-MOUNTED TRANSFORMATÖRÜN FOTOĞRAFLARI</a:t>
            </a:r>
          </a:p>
        </p:txBody>
      </p:sp>
      <p:pic>
        <p:nvPicPr>
          <p:cNvPr id="4" name="Resim 3" descr="dış mekan, ağaç, gereç, buzdolabı içeren bir resim&#10;&#10;Açıklama otomatik olarak oluşturuldu">
            <a:extLst>
              <a:ext uri="{FF2B5EF4-FFF2-40B4-BE49-F238E27FC236}">
                <a16:creationId xmlns:a16="http://schemas.microsoft.com/office/drawing/2014/main" id="{6764AEF9-9CAC-BEC3-0905-74E00CAF0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57" y="1405561"/>
            <a:ext cx="4995949" cy="3329247"/>
          </a:xfrm>
          <a:prstGeom prst="rect">
            <a:avLst/>
          </a:prstGeom>
        </p:spPr>
      </p:pic>
      <p:pic>
        <p:nvPicPr>
          <p:cNvPr id="7" name="Resim 6" descr="makine, iç mekan, çelik, Alüminyum içeren bir resim&#10;&#10;Açıklama otomatik olarak oluşturuldu">
            <a:extLst>
              <a:ext uri="{FF2B5EF4-FFF2-40B4-BE49-F238E27FC236}">
                <a16:creationId xmlns:a16="http://schemas.microsoft.com/office/drawing/2014/main" id="{73726091-6AD8-25B1-2D57-8B5506F6A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644" y="1405561"/>
            <a:ext cx="3582356" cy="4562383"/>
          </a:xfrm>
          <a:prstGeom prst="rect">
            <a:avLst/>
          </a:prstGeom>
        </p:spPr>
      </p:pic>
      <p:pic>
        <p:nvPicPr>
          <p:cNvPr id="12" name="Resim 11" descr="iç mekan, mühendislik, fabrika, takımhane içeren bir resim&#10;&#10;Açıklama otomatik olarak oluşturuldu">
            <a:extLst>
              <a:ext uri="{FF2B5EF4-FFF2-40B4-BE49-F238E27FC236}">
                <a16:creationId xmlns:a16="http://schemas.microsoft.com/office/drawing/2014/main" id="{A54D7387-638D-B695-7997-261F138BA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594" y="1480098"/>
            <a:ext cx="5887480" cy="4413307"/>
          </a:xfrm>
          <a:prstGeom prst="rect">
            <a:avLst/>
          </a:prstGeom>
        </p:spPr>
      </p:pic>
      <p:pic>
        <p:nvPicPr>
          <p:cNvPr id="15" name="Resim 14" descr="dış mekan, ağaç, gereç, buzdolabı içeren bir resim&#10;&#10;Açıklama otomatik olarak oluşturuldu">
            <a:extLst>
              <a:ext uri="{FF2B5EF4-FFF2-40B4-BE49-F238E27FC236}">
                <a16:creationId xmlns:a16="http://schemas.microsoft.com/office/drawing/2014/main" id="{062BCA20-6A82-DE54-2218-6C2553208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879" y="1464425"/>
            <a:ext cx="5104015" cy="3395749"/>
          </a:xfrm>
          <a:prstGeom prst="rect">
            <a:avLst/>
          </a:prstGeom>
        </p:spPr>
      </p:pic>
    </p:spTree>
    <p:extLst>
      <p:ext uri="{BB962C8B-B14F-4D97-AF65-F5344CB8AC3E}">
        <p14:creationId xmlns:p14="http://schemas.microsoft.com/office/powerpoint/2010/main" val="33724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1159737" y="794141"/>
            <a:ext cx="7069863" cy="369332"/>
          </a:xfrm>
          <a:prstGeom prst="rect">
            <a:avLst/>
          </a:prstGeom>
          <a:noFill/>
        </p:spPr>
        <p:txBody>
          <a:bodyPr wrap="square" rtlCol="0">
            <a:spAutoFit/>
          </a:bodyPr>
          <a:lstStyle/>
          <a:p>
            <a:r>
              <a:rPr lang="tr-TR" b="1" dirty="0"/>
              <a:t>6. TEŞEKKÜR</a:t>
            </a:r>
          </a:p>
        </p:txBody>
      </p:sp>
      <p:pic>
        <p:nvPicPr>
          <p:cNvPr id="7" name="Resim 6">
            <a:extLst>
              <a:ext uri="{FF2B5EF4-FFF2-40B4-BE49-F238E27FC236}">
                <a16:creationId xmlns:a16="http://schemas.microsoft.com/office/drawing/2014/main" id="{ED2013B7-5138-40F3-6CD0-4B3D32C0D826}"/>
              </a:ext>
            </a:extLst>
          </p:cNvPr>
          <p:cNvPicPr>
            <a:picLocks noChangeAspect="1"/>
          </p:cNvPicPr>
          <p:nvPr/>
        </p:nvPicPr>
        <p:blipFill>
          <a:blip r:embed="rId2"/>
          <a:stretch>
            <a:fillRect/>
          </a:stretch>
        </p:blipFill>
        <p:spPr>
          <a:xfrm>
            <a:off x="758279" y="1487789"/>
            <a:ext cx="4964221" cy="1544843"/>
          </a:xfrm>
          <a:prstGeom prst="rect">
            <a:avLst/>
          </a:prstGeom>
        </p:spPr>
      </p:pic>
      <p:pic>
        <p:nvPicPr>
          <p:cNvPr id="4" name="Resim 3" descr="metin, yazı tipi, grafik, logo içeren bir resim&#10;&#10;Açıklama otomatik olarak oluşturuldu">
            <a:extLst>
              <a:ext uri="{FF2B5EF4-FFF2-40B4-BE49-F238E27FC236}">
                <a16:creationId xmlns:a16="http://schemas.microsoft.com/office/drawing/2014/main" id="{73595750-DBCA-15AB-DD11-9F59D80F3B3D}"/>
              </a:ext>
            </a:extLst>
          </p:cNvPr>
          <p:cNvPicPr>
            <a:picLocks noChangeAspect="1"/>
          </p:cNvPicPr>
          <p:nvPr/>
        </p:nvPicPr>
        <p:blipFill>
          <a:blip r:embed="rId3">
            <a:extLst>
              <a:ext uri="{28A0092B-C50C-407E-A947-70E740481C1C}">
                <a14:useLocalDpi xmlns:a14="http://schemas.microsoft.com/office/drawing/2010/main" val="0"/>
              </a:ext>
            </a:extLst>
          </a:blip>
          <a:srcRect l="11612" t="17880" r="11996" b="24011"/>
          <a:stretch/>
        </p:blipFill>
        <p:spPr>
          <a:xfrm>
            <a:off x="3258191" y="4271647"/>
            <a:ext cx="5275042" cy="2222340"/>
          </a:xfrm>
          <a:prstGeom prst="rect">
            <a:avLst/>
          </a:prstGeom>
        </p:spPr>
      </p:pic>
      <p:pic>
        <p:nvPicPr>
          <p:cNvPr id="12" name="Resim 11" descr="giyim, kişi, şahıs, grup, iş giysisi içeren bir resim&#10;&#10;Açıklama otomatik olarak oluşturuldu">
            <a:extLst>
              <a:ext uri="{FF2B5EF4-FFF2-40B4-BE49-F238E27FC236}">
                <a16:creationId xmlns:a16="http://schemas.microsoft.com/office/drawing/2014/main" id="{E9DBCB04-4032-C14C-5831-6F87C221D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712" y="794141"/>
            <a:ext cx="4202668" cy="3152001"/>
          </a:xfrm>
          <a:prstGeom prst="rect">
            <a:avLst/>
          </a:prstGeom>
        </p:spPr>
      </p:pic>
      <p:pic>
        <p:nvPicPr>
          <p:cNvPr id="14" name="Picture 2">
            <a:extLst>
              <a:ext uri="{FF2B5EF4-FFF2-40B4-BE49-F238E27FC236}">
                <a16:creationId xmlns:a16="http://schemas.microsoft.com/office/drawing/2014/main" id="{E6074F1D-DC62-5C05-E176-EAB4B4011F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855" y="3055535"/>
            <a:ext cx="890946" cy="888557"/>
          </a:xfrm>
          <a:prstGeom prst="rect">
            <a:avLst/>
          </a:prstGeom>
          <a:noFill/>
          <a:extLst>
            <a:ext uri="{909E8E84-426E-40DD-AFC4-6F175D3DCCD1}">
              <a14:hiddenFill xmlns:a14="http://schemas.microsoft.com/office/drawing/2010/main">
                <a:solidFill>
                  <a:srgbClr val="FFFFFF"/>
                </a:solidFill>
              </a14:hiddenFill>
            </a:ext>
          </a:extLst>
        </p:spPr>
      </p:pic>
      <p:pic>
        <p:nvPicPr>
          <p:cNvPr id="15" name="Resim 14" descr="metin, yazı tipi, beyaz, tasarım içeren bir resim&#10;&#10;Açıklama otomatik olarak oluşturuldu">
            <a:extLst>
              <a:ext uri="{FF2B5EF4-FFF2-40B4-BE49-F238E27FC236}">
                <a16:creationId xmlns:a16="http://schemas.microsoft.com/office/drawing/2014/main" id="{0DD89692-A2D9-050A-72B1-D139055B4BB9}"/>
              </a:ext>
            </a:extLst>
          </p:cNvPr>
          <p:cNvPicPr>
            <a:picLocks noChangeAspect="1"/>
          </p:cNvPicPr>
          <p:nvPr/>
        </p:nvPicPr>
        <p:blipFill>
          <a:blip r:embed="rId6">
            <a:extLst>
              <a:ext uri="{28A0092B-C50C-407E-A947-70E740481C1C}">
                <a14:useLocalDpi xmlns:a14="http://schemas.microsoft.com/office/drawing/2010/main" val="0"/>
              </a:ext>
            </a:extLst>
          </a:blip>
          <a:srcRect l="17235" t="18540" r="13095" b="19546"/>
          <a:stretch/>
        </p:blipFill>
        <p:spPr>
          <a:xfrm>
            <a:off x="311167" y="3032633"/>
            <a:ext cx="1025643" cy="911459"/>
          </a:xfrm>
          <a:prstGeom prst="rect">
            <a:avLst/>
          </a:prstGeom>
        </p:spPr>
      </p:pic>
      <p:pic>
        <p:nvPicPr>
          <p:cNvPr id="17" name="Resim 16" descr="yazı tipi, grafik, metin, logo içeren bir resim&#10;&#10;Açıklama otomatik olarak oluşturuldu">
            <a:extLst>
              <a:ext uri="{FF2B5EF4-FFF2-40B4-BE49-F238E27FC236}">
                <a16:creationId xmlns:a16="http://schemas.microsoft.com/office/drawing/2014/main" id="{BBCC72B7-1A42-1856-DD9B-FF9980AD8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5602" y="3032631"/>
            <a:ext cx="1181376" cy="852140"/>
          </a:xfrm>
          <a:prstGeom prst="rect">
            <a:avLst/>
          </a:prstGeom>
        </p:spPr>
      </p:pic>
      <p:pic>
        <p:nvPicPr>
          <p:cNvPr id="19" name="Resim 18" descr="beyaz, logo, yazı tipi, tasarım içeren bir resim&#10;&#10;Açıklama otomatik olarak oluşturuldu">
            <a:extLst>
              <a:ext uri="{FF2B5EF4-FFF2-40B4-BE49-F238E27FC236}">
                <a16:creationId xmlns:a16="http://schemas.microsoft.com/office/drawing/2014/main" id="{4B97A1C3-16C0-B0A8-748B-FFFAB0643D1F}"/>
              </a:ext>
            </a:extLst>
          </p:cNvPr>
          <p:cNvPicPr>
            <a:picLocks noChangeAspect="1"/>
          </p:cNvPicPr>
          <p:nvPr/>
        </p:nvPicPr>
        <p:blipFill>
          <a:blip r:embed="rId8">
            <a:extLst>
              <a:ext uri="{28A0092B-C50C-407E-A947-70E740481C1C}">
                <a14:useLocalDpi xmlns:a14="http://schemas.microsoft.com/office/drawing/2010/main" val="0"/>
              </a:ext>
            </a:extLst>
          </a:blip>
          <a:srcRect t="26641" b="33597"/>
          <a:stretch/>
        </p:blipFill>
        <p:spPr>
          <a:xfrm>
            <a:off x="3853933" y="3044083"/>
            <a:ext cx="1936124" cy="769834"/>
          </a:xfrm>
          <a:prstGeom prst="rect">
            <a:avLst/>
          </a:prstGeom>
        </p:spPr>
      </p:pic>
    </p:spTree>
    <p:extLst>
      <p:ext uri="{BB962C8B-B14F-4D97-AF65-F5344CB8AC3E}">
        <p14:creationId xmlns:p14="http://schemas.microsoft.com/office/powerpoint/2010/main" val="18637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4485504" y="2967335"/>
            <a:ext cx="5375188" cy="461665"/>
          </a:xfrm>
          <a:prstGeom prst="rect">
            <a:avLst/>
          </a:prstGeom>
          <a:noFill/>
        </p:spPr>
        <p:txBody>
          <a:bodyPr wrap="square" rtlCol="0">
            <a:spAutoFit/>
          </a:bodyPr>
          <a:lstStyle/>
          <a:p>
            <a:r>
              <a:rPr lang="tr-TR" sz="2400" b="1" dirty="0"/>
              <a:t>Dinlediğiniz için Teşekkürler…</a:t>
            </a:r>
          </a:p>
        </p:txBody>
      </p:sp>
    </p:spTree>
    <p:extLst>
      <p:ext uri="{BB962C8B-B14F-4D97-AF65-F5344CB8AC3E}">
        <p14:creationId xmlns:p14="http://schemas.microsoft.com/office/powerpoint/2010/main" val="253834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346662"/>
            <a:ext cx="8692845" cy="2554545"/>
          </a:xfrm>
          <a:prstGeom prst="rect">
            <a:avLst/>
          </a:prstGeom>
        </p:spPr>
        <p:txBody>
          <a:bodyPr wrap="square">
            <a:spAutoFit/>
          </a:bodyPr>
          <a:lstStyle/>
          <a:p>
            <a:pPr marL="457200" indent="-457200">
              <a:buFont typeface="+mj-lt"/>
              <a:buAutoNum type="arabicPeriod"/>
            </a:pPr>
            <a:r>
              <a:rPr lang="tr-TR" sz="2000" dirty="0">
                <a:latin typeface="Arial" panose="020B0604020202020204" pitchFamily="34" charset="0"/>
                <a:cs typeface="Arial" panose="020B0604020202020204" pitchFamily="34" charset="0"/>
              </a:rPr>
              <a:t>Transformatörler İçin Yağlar</a:t>
            </a:r>
          </a:p>
          <a:p>
            <a:pPr marL="457200" indent="-457200">
              <a:buFont typeface="+mj-lt"/>
              <a:buAutoNum type="arabicPeriod"/>
            </a:pPr>
            <a:r>
              <a:rPr lang="tr-TR" sz="2000" dirty="0" err="1">
                <a:latin typeface="Arial" panose="020B0604020202020204" pitchFamily="34" charset="0"/>
                <a:cs typeface="Arial" panose="020B0604020202020204" pitchFamily="34" charset="0"/>
              </a:rPr>
              <a:t>Pad-Mounted</a:t>
            </a:r>
            <a:r>
              <a:rPr lang="tr-TR" sz="2000" dirty="0">
                <a:latin typeface="Arial" panose="020B0604020202020204" pitchFamily="34" charset="0"/>
                <a:cs typeface="Arial" panose="020B0604020202020204" pitchFamily="34" charset="0"/>
              </a:rPr>
              <a:t> Transformatör</a:t>
            </a:r>
          </a:p>
          <a:p>
            <a:pPr marL="457200" indent="-457200">
              <a:buFont typeface="+mj-lt"/>
              <a:buAutoNum type="arabicPeriod"/>
            </a:pPr>
            <a:r>
              <a:rPr lang="tr-TR" sz="2000" dirty="0">
                <a:latin typeface="Arial" panose="020B0604020202020204" pitchFamily="34" charset="0"/>
                <a:cs typeface="Arial" panose="020B0604020202020204" pitchFamily="34" charset="0"/>
              </a:rPr>
              <a:t>CFD Analiz Modeli</a:t>
            </a:r>
          </a:p>
          <a:p>
            <a:pPr marL="457200" indent="-457200">
              <a:buFont typeface="+mj-lt"/>
              <a:buAutoNum type="arabicPeriod"/>
            </a:pPr>
            <a:r>
              <a:rPr lang="tr-TR" sz="2000" dirty="0">
                <a:latin typeface="Arial" panose="020B0604020202020204" pitchFamily="34" charset="0"/>
                <a:cs typeface="Arial" panose="020B0604020202020204" pitchFamily="34" charset="0"/>
              </a:rPr>
              <a:t>Analiz Sonuçlarının Yorumlanması</a:t>
            </a:r>
          </a:p>
          <a:p>
            <a:pPr marL="457200" indent="-457200">
              <a:buFont typeface="+mj-lt"/>
              <a:buAutoNum type="arabicPeriod"/>
            </a:pPr>
            <a:r>
              <a:rPr lang="tr-TR" sz="2000" dirty="0">
                <a:latin typeface="Arial" panose="020B0604020202020204" pitchFamily="34" charset="0"/>
                <a:cs typeface="Arial" panose="020B0604020202020204" pitchFamily="34" charset="0"/>
              </a:rPr>
              <a:t>Sonuç</a:t>
            </a:r>
          </a:p>
          <a:p>
            <a:pPr marL="457200" indent="-457200">
              <a:buFont typeface="+mj-lt"/>
              <a:buAutoNum type="arabicPeriod"/>
            </a:pPr>
            <a:r>
              <a:rPr lang="tr-TR" sz="2000" dirty="0" err="1">
                <a:latin typeface="Arial" panose="020B0604020202020204" pitchFamily="34" charset="0"/>
                <a:cs typeface="Arial" panose="020B0604020202020204" pitchFamily="34" charset="0"/>
              </a:rPr>
              <a:t>Pad-Mounted</a:t>
            </a:r>
            <a:r>
              <a:rPr lang="tr-TR" sz="2000" dirty="0">
                <a:latin typeface="Arial" panose="020B0604020202020204" pitchFamily="34" charset="0"/>
                <a:cs typeface="Arial" panose="020B0604020202020204" pitchFamily="34" charset="0"/>
              </a:rPr>
              <a:t> Transformatörün Fotoğrafları</a:t>
            </a:r>
          </a:p>
          <a:p>
            <a:pPr marL="457200" indent="-457200">
              <a:buFont typeface="+mj-lt"/>
              <a:buAutoNum type="arabicPeriod"/>
            </a:pPr>
            <a:endParaRPr lang="tr-TR" sz="2000" dirty="0">
              <a:latin typeface="Arial" panose="020B0604020202020204" pitchFamily="34" charset="0"/>
              <a:cs typeface="Arial" panose="020B0604020202020204" pitchFamily="34" charset="0"/>
            </a:endParaRPr>
          </a:p>
          <a:p>
            <a:pPr marL="457200" indent="-457200">
              <a:buFont typeface="+mj-lt"/>
              <a:buAutoNum type="arabicPeriod"/>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1. Transformatörler için Yağlar</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28073" y="1219200"/>
            <a:ext cx="10972800" cy="3970318"/>
          </a:xfrm>
          <a:prstGeom prst="rect">
            <a:avLst/>
          </a:prstGeom>
          <a:noFill/>
        </p:spPr>
        <p:txBody>
          <a:bodyPr wrap="square" rtlCol="0">
            <a:spAutoFit/>
          </a:bodyPr>
          <a:lstStyle/>
          <a:p>
            <a:r>
              <a:rPr lang="tr-TR" dirty="0"/>
              <a:t>Yağın transformatördeki görevi izolasyon sağlamak ve aynı zamanda trafoda oluşan kayıplardan kaynaklı ısının transformatörden uzaklaştırılmasını sağlamaktır. Genellikle mineral bazlı yağlar tercih edilmektedir. Düşük maliyet ve bulunabilirlik onları tercih edilir kılmaktadır. </a:t>
            </a:r>
          </a:p>
          <a:p>
            <a:endParaRPr lang="tr-TR" dirty="0"/>
          </a:p>
          <a:p>
            <a:r>
              <a:rPr lang="tr-TR" dirty="0"/>
              <a:t>Ester yağlar, günümüzde özellikle AB üyesi ülkelerde yeşil mutabakat çerçevesinde büyük önem kazanmıştır. Mineral yağların doğada geri çözünmesi 300’lü yılları geçirmesi ile mümkün iken ester yağlarda bu süre 2-3 yıl gibi rakamlara düşmektedir.</a:t>
            </a:r>
          </a:p>
          <a:p>
            <a:r>
              <a:rPr lang="tr-TR" dirty="0"/>
              <a:t> </a:t>
            </a:r>
          </a:p>
          <a:p>
            <a:r>
              <a:rPr lang="tr-TR" dirty="0"/>
              <a:t>Ester yağlar, mineral yağlara göre viskozitesinin yüksek olmasından dolayı transformatörde oluşan sıcak nokta sıcaklıklarından etkilenmesini daha aza indirilmesi ile transformatörün yaşlanmasını geciktirir ve böylece uzun ömürlü olur.</a:t>
            </a:r>
          </a:p>
          <a:p>
            <a:endParaRPr lang="tr-TR" dirty="0"/>
          </a:p>
          <a:p>
            <a:r>
              <a:rPr lang="tr-TR" dirty="0"/>
              <a:t>Burada ilgilendiğimiz konu ester yağ kullanılan </a:t>
            </a:r>
            <a:r>
              <a:rPr lang="tr-TR" dirty="0" err="1"/>
              <a:t>pad-mounted</a:t>
            </a:r>
            <a:r>
              <a:rPr lang="tr-TR" dirty="0"/>
              <a:t> transformatörlerin soğutma performansının optimize edilmesi için CFD simülasyonlarından faydalanılmasıdır.</a:t>
            </a:r>
          </a:p>
        </p:txBody>
      </p:sp>
    </p:spTree>
    <p:extLst>
      <p:ext uri="{BB962C8B-B14F-4D97-AF65-F5344CB8AC3E}">
        <p14:creationId xmlns:p14="http://schemas.microsoft.com/office/powerpoint/2010/main" val="267355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2" y="785091"/>
            <a:ext cx="10409257" cy="369332"/>
          </a:xfrm>
          <a:prstGeom prst="rect">
            <a:avLst/>
          </a:prstGeom>
          <a:noFill/>
        </p:spPr>
        <p:txBody>
          <a:bodyPr wrap="square" rtlCol="0">
            <a:spAutoFit/>
          </a:bodyPr>
          <a:lstStyle/>
          <a:p>
            <a:r>
              <a:rPr lang="tr-TR" b="1" dirty="0"/>
              <a:t>1.1. Transformatör Yağ Çeşitleri ve Bazı Özellikleri</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09600" y="1534558"/>
            <a:ext cx="10972800" cy="646331"/>
          </a:xfrm>
          <a:prstGeom prst="rect">
            <a:avLst/>
          </a:prstGeom>
          <a:noFill/>
        </p:spPr>
        <p:txBody>
          <a:bodyPr wrap="square" rtlCol="0">
            <a:spAutoFit/>
          </a:bodyPr>
          <a:lstStyle/>
          <a:p>
            <a:r>
              <a:rPr lang="tr-TR" dirty="0"/>
              <a:t>Transformatör yağlarının  çeşitleri aşağıdaki tablodaki gibi üç gruba ayrılabilir.</a:t>
            </a:r>
          </a:p>
          <a:p>
            <a:endParaRPr lang="tr-TR" dirty="0"/>
          </a:p>
        </p:txBody>
      </p:sp>
      <mc:AlternateContent xmlns:mc="http://schemas.openxmlformats.org/markup-compatibility/2006" xmlns:a14="http://schemas.microsoft.com/office/drawing/2010/main">
        <mc:Choice Requires="a14">
          <p:graphicFrame>
            <p:nvGraphicFramePr>
              <p:cNvPr id="4" name="Tablo 3">
                <a:extLst>
                  <a:ext uri="{FF2B5EF4-FFF2-40B4-BE49-F238E27FC236}">
                    <a16:creationId xmlns:a16="http://schemas.microsoft.com/office/drawing/2014/main" id="{5B820ABB-4291-04D0-C89F-A57996B220AB}"/>
                  </a:ext>
                </a:extLst>
              </p:cNvPr>
              <p:cNvGraphicFramePr>
                <a:graphicFrameLocks noGrp="1"/>
              </p:cNvGraphicFramePr>
              <p:nvPr>
                <p:extLst>
                  <p:ext uri="{D42A27DB-BD31-4B8C-83A1-F6EECF244321}">
                    <p14:modId xmlns:p14="http://schemas.microsoft.com/office/powerpoint/2010/main" val="3152919322"/>
                  </p:ext>
                </p:extLst>
              </p:nvPr>
            </p:nvGraphicFramePr>
            <p:xfrm>
              <a:off x="1606378" y="2400797"/>
              <a:ext cx="8579912" cy="2922645"/>
            </p:xfrm>
            <a:graphic>
              <a:graphicData uri="http://schemas.openxmlformats.org/drawingml/2006/table">
                <a:tbl>
                  <a:tblPr firstRow="1" bandRow="1">
                    <a:tableStyleId>{F5AB1C69-6EDB-4FF4-983F-18BD219EF322}</a:tableStyleId>
                  </a:tblPr>
                  <a:tblGrid>
                    <a:gridCol w="3163329">
                      <a:extLst>
                        <a:ext uri="{9D8B030D-6E8A-4147-A177-3AD203B41FA5}">
                          <a16:colId xmlns:a16="http://schemas.microsoft.com/office/drawing/2014/main" val="3321460148"/>
                        </a:ext>
                      </a:extLst>
                    </a:gridCol>
                    <a:gridCol w="1597343">
                      <a:extLst>
                        <a:ext uri="{9D8B030D-6E8A-4147-A177-3AD203B41FA5}">
                          <a16:colId xmlns:a16="http://schemas.microsoft.com/office/drawing/2014/main" val="1791328197"/>
                        </a:ext>
                      </a:extLst>
                    </a:gridCol>
                    <a:gridCol w="1538732">
                      <a:extLst>
                        <a:ext uri="{9D8B030D-6E8A-4147-A177-3AD203B41FA5}">
                          <a16:colId xmlns:a16="http://schemas.microsoft.com/office/drawing/2014/main" val="511969478"/>
                        </a:ext>
                      </a:extLst>
                    </a:gridCol>
                    <a:gridCol w="2280508">
                      <a:extLst>
                        <a:ext uri="{9D8B030D-6E8A-4147-A177-3AD203B41FA5}">
                          <a16:colId xmlns:a16="http://schemas.microsoft.com/office/drawing/2014/main" val="2327538800"/>
                        </a:ext>
                      </a:extLst>
                    </a:gridCol>
                  </a:tblGrid>
                  <a:tr h="642702">
                    <a:tc>
                      <a:txBody>
                        <a:bodyPr/>
                        <a:lstStyle/>
                        <a:p>
                          <a:endParaRPr lang="tr-TR" dirty="0"/>
                        </a:p>
                      </a:txBody>
                      <a:tcPr/>
                    </a:tc>
                    <a:tc>
                      <a:txBody>
                        <a:bodyPr/>
                        <a:lstStyle/>
                        <a:p>
                          <a:r>
                            <a:rPr lang="tr-TR" dirty="0"/>
                            <a:t>Mineral Yağlar</a:t>
                          </a:r>
                        </a:p>
                      </a:txBody>
                      <a:tcPr/>
                    </a:tc>
                    <a:tc>
                      <a:txBody>
                        <a:bodyPr/>
                        <a:lstStyle/>
                        <a:p>
                          <a:r>
                            <a:rPr lang="tr-TR" dirty="0"/>
                            <a:t>Silikon Yağları</a:t>
                          </a:r>
                        </a:p>
                      </a:txBody>
                      <a:tcPr/>
                    </a:tc>
                    <a:tc>
                      <a:txBody>
                        <a:bodyPr/>
                        <a:lstStyle/>
                        <a:p>
                          <a:r>
                            <a:rPr lang="tr-TR" dirty="0"/>
                            <a:t>Ester Yağlar (Sentetik)</a:t>
                          </a:r>
                        </a:p>
                      </a:txBody>
                      <a:tcPr/>
                    </a:tc>
                    <a:extLst>
                      <a:ext uri="{0D108BD9-81ED-4DB2-BD59-A6C34878D82A}">
                        <a16:rowId xmlns:a16="http://schemas.microsoft.com/office/drawing/2014/main" val="1242390393"/>
                      </a:ext>
                    </a:extLst>
                  </a:tr>
                  <a:tr h="372359">
                    <a:tc>
                      <a:txBody>
                        <a:bodyPr/>
                        <a:lstStyle/>
                        <a:p>
                          <a:r>
                            <a:rPr lang="tr-TR" dirty="0"/>
                            <a:t>Alevlenme Noktası (°C)</a:t>
                          </a:r>
                        </a:p>
                      </a:txBody>
                      <a:tcPr/>
                    </a:tc>
                    <a:tc>
                      <a:txBody>
                        <a:bodyPr/>
                        <a:lstStyle/>
                        <a:p>
                          <a:r>
                            <a:rPr lang="tr-TR" dirty="0"/>
                            <a:t>110-175</a:t>
                          </a:r>
                        </a:p>
                      </a:txBody>
                      <a:tcPr/>
                    </a:tc>
                    <a:tc>
                      <a:txBody>
                        <a:bodyPr/>
                        <a:lstStyle/>
                        <a:p>
                          <a:r>
                            <a:rPr lang="tr-TR" dirty="0"/>
                            <a:t>300-310</a:t>
                          </a:r>
                        </a:p>
                      </a:txBody>
                      <a:tcPr/>
                    </a:tc>
                    <a:tc>
                      <a:txBody>
                        <a:bodyPr/>
                        <a:lstStyle/>
                        <a:p>
                          <a:r>
                            <a:rPr lang="tr-TR" dirty="0"/>
                            <a:t>250-310</a:t>
                          </a:r>
                        </a:p>
                      </a:txBody>
                      <a:tcPr/>
                    </a:tc>
                    <a:extLst>
                      <a:ext uri="{0D108BD9-81ED-4DB2-BD59-A6C34878D82A}">
                        <a16:rowId xmlns:a16="http://schemas.microsoft.com/office/drawing/2014/main" val="192910571"/>
                      </a:ext>
                    </a:extLst>
                  </a:tr>
                  <a:tr h="372359">
                    <a:tc>
                      <a:txBody>
                        <a:bodyPr/>
                        <a:lstStyle/>
                        <a:p>
                          <a:r>
                            <a:rPr lang="tr-TR" dirty="0"/>
                            <a:t>Yanma Noktası (°C)</a:t>
                          </a:r>
                        </a:p>
                      </a:txBody>
                      <a:tcPr/>
                    </a:tc>
                    <a:tc>
                      <a:txBody>
                        <a:bodyPr/>
                        <a:lstStyle/>
                        <a:p>
                          <a:r>
                            <a:rPr lang="tr-TR" dirty="0"/>
                            <a:t>110-185</a:t>
                          </a:r>
                        </a:p>
                      </a:txBody>
                      <a:tcPr/>
                    </a:tc>
                    <a:tc>
                      <a:txBody>
                        <a:bodyPr/>
                        <a:lstStyle/>
                        <a:p>
                          <a:r>
                            <a:rPr lang="tr-TR" dirty="0"/>
                            <a:t>330-350</a:t>
                          </a:r>
                        </a:p>
                      </a:txBody>
                      <a:tcPr/>
                    </a:tc>
                    <a:tc>
                      <a:txBody>
                        <a:bodyPr/>
                        <a:lstStyle/>
                        <a:p>
                          <a:r>
                            <a:rPr lang="tr-TR" dirty="0"/>
                            <a:t>300-322</a:t>
                          </a:r>
                        </a:p>
                      </a:txBody>
                      <a:tcPr/>
                    </a:tc>
                    <a:extLst>
                      <a:ext uri="{0D108BD9-81ED-4DB2-BD59-A6C34878D82A}">
                        <a16:rowId xmlns:a16="http://schemas.microsoft.com/office/drawing/2014/main" val="479272254"/>
                      </a:ext>
                    </a:extLst>
                  </a:tr>
                  <a:tr h="372359">
                    <a:tc>
                      <a:txBody>
                        <a:bodyPr/>
                        <a:lstStyle/>
                        <a:p>
                          <a:r>
                            <a:rPr lang="tr-TR" dirty="0"/>
                            <a:t>Kinematik Viskozite (</a:t>
                          </a:r>
                          <a:r>
                            <a:rPr lang="tr-TR" dirty="0" err="1"/>
                            <a:t>cSt</a:t>
                          </a:r>
                          <a:r>
                            <a:rPr lang="tr-TR" dirty="0"/>
                            <a:t>) (90 °C)</a:t>
                          </a:r>
                        </a:p>
                      </a:txBody>
                      <a:tcPr/>
                    </a:tc>
                    <a:tc>
                      <a:txBody>
                        <a:bodyPr/>
                        <a:lstStyle/>
                        <a:p>
                          <a:r>
                            <a:rPr lang="tr-TR" dirty="0"/>
                            <a:t>2,3</a:t>
                          </a:r>
                        </a:p>
                      </a:txBody>
                      <a:tcPr/>
                    </a:tc>
                    <a:tc>
                      <a:txBody>
                        <a:bodyPr/>
                        <a:lstStyle/>
                        <a:p>
                          <a:r>
                            <a:rPr lang="tr-TR" dirty="0"/>
                            <a:t>16</a:t>
                          </a:r>
                        </a:p>
                      </a:txBody>
                      <a:tcPr/>
                    </a:tc>
                    <a:tc>
                      <a:txBody>
                        <a:bodyPr/>
                        <a:lstStyle/>
                        <a:p>
                          <a:r>
                            <a:rPr lang="tr-TR" dirty="0"/>
                            <a:t>7-8</a:t>
                          </a:r>
                        </a:p>
                      </a:txBody>
                      <a:tcPr/>
                    </a:tc>
                    <a:extLst>
                      <a:ext uri="{0D108BD9-81ED-4DB2-BD59-A6C34878D82A}">
                        <a16:rowId xmlns:a16="http://schemas.microsoft.com/office/drawing/2014/main" val="3031249767"/>
                      </a:ext>
                    </a:extLst>
                  </a:tr>
                  <a:tr h="372359">
                    <a:tc>
                      <a:txBody>
                        <a:bodyPr/>
                        <a:lstStyle/>
                        <a:p>
                          <a:r>
                            <a:rPr lang="tr-TR" dirty="0"/>
                            <a:t>Yoğunluk </a:t>
                          </a:r>
                          <a14:m>
                            <m:oMath xmlns:m="http://schemas.openxmlformats.org/officeDocument/2006/math">
                              <m:r>
                                <a:rPr lang="tr-TR" b="0" i="0" baseline="0" smtClean="0">
                                  <a:latin typeface="Cambria Math" panose="02040503050406030204" pitchFamily="18" charset="0"/>
                                </a:rPr>
                                <m:t>(</m:t>
                              </m:r>
                              <m:r>
                                <a:rPr lang="tr-TR" b="0" i="1" baseline="0" smtClean="0">
                                  <a:latin typeface="Cambria Math" panose="02040503050406030204" pitchFamily="18" charset="0"/>
                                </a:rPr>
                                <m:t> </m:t>
                              </m:r>
                              <m:f>
                                <m:fPr>
                                  <m:type m:val="skw"/>
                                  <m:ctrlPr>
                                    <a:rPr lang="tr-TR" b="0" i="1" smtClean="0">
                                      <a:latin typeface="Cambria Math" panose="02040503050406030204" pitchFamily="18" charset="0"/>
                                    </a:rPr>
                                  </m:ctrlPr>
                                </m:fPr>
                                <m:num>
                                  <m:r>
                                    <a:rPr lang="tr-TR" b="0" i="1" smtClean="0">
                                      <a:latin typeface="Cambria Math" panose="02040503050406030204" pitchFamily="18" charset="0"/>
                                    </a:rPr>
                                    <m:t>𝑘𝑔</m:t>
                                  </m:r>
                                </m:num>
                                <m:den>
                                  <m:sSup>
                                    <m:sSupPr>
                                      <m:ctrlPr>
                                        <a:rPr lang="tr-TR" b="0" i="1" smtClean="0">
                                          <a:latin typeface="Cambria Math" panose="02040503050406030204" pitchFamily="18" charset="0"/>
                                        </a:rPr>
                                      </m:ctrlPr>
                                    </m:sSupPr>
                                    <m:e>
                                      <m:r>
                                        <a:rPr lang="tr-TR" b="0" i="1" smtClean="0">
                                          <a:latin typeface="Cambria Math" panose="02040503050406030204" pitchFamily="18" charset="0"/>
                                        </a:rPr>
                                        <m:t>𝑑𝑚</m:t>
                                      </m:r>
                                    </m:e>
                                    <m:sup>
                                      <m:r>
                                        <a:rPr lang="tr-TR" b="0" i="1" smtClean="0">
                                          <a:latin typeface="Cambria Math" panose="02040503050406030204" pitchFamily="18" charset="0"/>
                                        </a:rPr>
                                        <m:t>3</m:t>
                                      </m:r>
                                    </m:sup>
                                  </m:sSup>
                                </m:den>
                              </m:f>
                            </m:oMath>
                          </a14:m>
                          <a:r>
                            <a:rPr lang="tr-TR" dirty="0"/>
                            <a:t> ) (20 °C)</a:t>
                          </a:r>
                        </a:p>
                      </a:txBody>
                      <a:tcPr/>
                    </a:tc>
                    <a:tc>
                      <a:txBody>
                        <a:bodyPr/>
                        <a:lstStyle/>
                        <a:p>
                          <a:r>
                            <a:rPr lang="tr-TR" dirty="0"/>
                            <a:t>0,83-0,89</a:t>
                          </a:r>
                        </a:p>
                      </a:txBody>
                      <a:tcPr/>
                    </a:tc>
                    <a:tc>
                      <a:txBody>
                        <a:bodyPr/>
                        <a:lstStyle/>
                        <a:p>
                          <a:r>
                            <a:rPr lang="tr-TR" dirty="0"/>
                            <a:t>0,96-1,1</a:t>
                          </a:r>
                        </a:p>
                      </a:txBody>
                      <a:tcPr/>
                    </a:tc>
                    <a:tc>
                      <a:txBody>
                        <a:bodyPr/>
                        <a:lstStyle/>
                        <a:p>
                          <a:r>
                            <a:rPr lang="tr-TR" dirty="0"/>
                            <a:t>0,9-1,0</a:t>
                          </a:r>
                        </a:p>
                      </a:txBody>
                      <a:tcPr/>
                    </a:tc>
                    <a:extLst>
                      <a:ext uri="{0D108BD9-81ED-4DB2-BD59-A6C34878D82A}">
                        <a16:rowId xmlns:a16="http://schemas.microsoft.com/office/drawing/2014/main" val="1894103182"/>
                      </a:ext>
                    </a:extLst>
                  </a:tr>
                  <a:tr h="372359">
                    <a:tc>
                      <a:txBody>
                        <a:bodyPr/>
                        <a:lstStyle/>
                        <a:p>
                          <a:r>
                            <a:rPr lang="tr-TR" dirty="0"/>
                            <a:t>Arıza Gerilimi (20 °C)</a:t>
                          </a:r>
                        </a:p>
                      </a:txBody>
                      <a:tcPr/>
                    </a:tc>
                    <a:tc>
                      <a:txBody>
                        <a:bodyPr/>
                        <a:lstStyle/>
                        <a:p>
                          <a:r>
                            <a:rPr lang="tr-TR" dirty="0"/>
                            <a:t>45-85</a:t>
                          </a:r>
                        </a:p>
                      </a:txBody>
                      <a:tcPr/>
                    </a:tc>
                    <a:tc>
                      <a:txBody>
                        <a:bodyPr/>
                        <a:lstStyle/>
                        <a:p>
                          <a:r>
                            <a:rPr lang="tr-TR" dirty="0"/>
                            <a:t>35-60</a:t>
                          </a:r>
                        </a:p>
                      </a:txBody>
                      <a:tcPr/>
                    </a:tc>
                    <a:tc>
                      <a:txBody>
                        <a:bodyPr/>
                        <a:lstStyle/>
                        <a:p>
                          <a:r>
                            <a:rPr lang="tr-TR" dirty="0"/>
                            <a:t>3-70</a:t>
                          </a:r>
                        </a:p>
                      </a:txBody>
                      <a:tcPr/>
                    </a:tc>
                    <a:extLst>
                      <a:ext uri="{0D108BD9-81ED-4DB2-BD59-A6C34878D82A}">
                        <a16:rowId xmlns:a16="http://schemas.microsoft.com/office/drawing/2014/main" val="3133131050"/>
                      </a:ext>
                    </a:extLst>
                  </a:tr>
                  <a:tr h="372359">
                    <a:tc>
                      <a:txBody>
                        <a:bodyPr/>
                        <a:lstStyle/>
                        <a:p>
                          <a:r>
                            <a:rPr lang="tr-TR" dirty="0" err="1"/>
                            <a:t>Dielektrik</a:t>
                          </a:r>
                          <a:r>
                            <a:rPr lang="tr-TR" dirty="0"/>
                            <a:t> sabiti  (20 °C)</a:t>
                          </a:r>
                        </a:p>
                      </a:txBody>
                      <a:tcPr/>
                    </a:tc>
                    <a:tc>
                      <a:txBody>
                        <a:bodyPr/>
                        <a:lstStyle/>
                        <a:p>
                          <a:r>
                            <a:rPr lang="tr-TR" dirty="0"/>
                            <a:t>2,1-2,5</a:t>
                          </a:r>
                        </a:p>
                      </a:txBody>
                      <a:tcPr/>
                    </a:tc>
                    <a:tc>
                      <a:txBody>
                        <a:bodyPr/>
                        <a:lstStyle/>
                        <a:p>
                          <a:r>
                            <a:rPr lang="tr-TR" dirty="0"/>
                            <a:t>2,6-2,9</a:t>
                          </a:r>
                        </a:p>
                      </a:txBody>
                      <a:tcPr/>
                    </a:tc>
                    <a:tc>
                      <a:txBody>
                        <a:bodyPr/>
                        <a:lstStyle/>
                        <a:p>
                          <a:r>
                            <a:rPr lang="tr-TR" dirty="0"/>
                            <a:t>3,0-3,5</a:t>
                          </a:r>
                        </a:p>
                      </a:txBody>
                      <a:tcPr/>
                    </a:tc>
                    <a:extLst>
                      <a:ext uri="{0D108BD9-81ED-4DB2-BD59-A6C34878D82A}">
                        <a16:rowId xmlns:a16="http://schemas.microsoft.com/office/drawing/2014/main" val="698441380"/>
                      </a:ext>
                    </a:extLst>
                  </a:tr>
                </a:tbl>
              </a:graphicData>
            </a:graphic>
          </p:graphicFrame>
        </mc:Choice>
        <mc:Fallback xmlns="">
          <p:graphicFrame>
            <p:nvGraphicFramePr>
              <p:cNvPr id="4" name="Tablo 3">
                <a:extLst>
                  <a:ext uri="{FF2B5EF4-FFF2-40B4-BE49-F238E27FC236}">
                    <a16:creationId xmlns:a16="http://schemas.microsoft.com/office/drawing/2014/main" id="{5B820ABB-4291-04D0-C89F-A57996B220AB}"/>
                  </a:ext>
                </a:extLst>
              </p:cNvPr>
              <p:cNvGraphicFramePr>
                <a:graphicFrameLocks noGrp="1"/>
              </p:cNvGraphicFramePr>
              <p:nvPr>
                <p:extLst>
                  <p:ext uri="{D42A27DB-BD31-4B8C-83A1-F6EECF244321}">
                    <p14:modId xmlns:p14="http://schemas.microsoft.com/office/powerpoint/2010/main" val="3152919322"/>
                  </p:ext>
                </p:extLst>
              </p:nvPr>
            </p:nvGraphicFramePr>
            <p:xfrm>
              <a:off x="1606378" y="2400797"/>
              <a:ext cx="8579912" cy="2922645"/>
            </p:xfrm>
            <a:graphic>
              <a:graphicData uri="http://schemas.openxmlformats.org/drawingml/2006/table">
                <a:tbl>
                  <a:tblPr firstRow="1" bandRow="1">
                    <a:tableStyleId>{F5AB1C69-6EDB-4FF4-983F-18BD219EF322}</a:tableStyleId>
                  </a:tblPr>
                  <a:tblGrid>
                    <a:gridCol w="3163329">
                      <a:extLst>
                        <a:ext uri="{9D8B030D-6E8A-4147-A177-3AD203B41FA5}">
                          <a16:colId xmlns:a16="http://schemas.microsoft.com/office/drawing/2014/main" val="3321460148"/>
                        </a:ext>
                      </a:extLst>
                    </a:gridCol>
                    <a:gridCol w="1597343">
                      <a:extLst>
                        <a:ext uri="{9D8B030D-6E8A-4147-A177-3AD203B41FA5}">
                          <a16:colId xmlns:a16="http://schemas.microsoft.com/office/drawing/2014/main" val="1791328197"/>
                        </a:ext>
                      </a:extLst>
                    </a:gridCol>
                    <a:gridCol w="1538732">
                      <a:extLst>
                        <a:ext uri="{9D8B030D-6E8A-4147-A177-3AD203B41FA5}">
                          <a16:colId xmlns:a16="http://schemas.microsoft.com/office/drawing/2014/main" val="511969478"/>
                        </a:ext>
                      </a:extLst>
                    </a:gridCol>
                    <a:gridCol w="2280508">
                      <a:extLst>
                        <a:ext uri="{9D8B030D-6E8A-4147-A177-3AD203B41FA5}">
                          <a16:colId xmlns:a16="http://schemas.microsoft.com/office/drawing/2014/main" val="2327538800"/>
                        </a:ext>
                      </a:extLst>
                    </a:gridCol>
                  </a:tblGrid>
                  <a:tr h="642702">
                    <a:tc>
                      <a:txBody>
                        <a:bodyPr/>
                        <a:lstStyle/>
                        <a:p>
                          <a:endParaRPr lang="tr-TR" dirty="0"/>
                        </a:p>
                      </a:txBody>
                      <a:tcPr/>
                    </a:tc>
                    <a:tc>
                      <a:txBody>
                        <a:bodyPr/>
                        <a:lstStyle/>
                        <a:p>
                          <a:r>
                            <a:rPr lang="tr-TR" dirty="0"/>
                            <a:t>Mineral Yağlar</a:t>
                          </a:r>
                        </a:p>
                      </a:txBody>
                      <a:tcPr/>
                    </a:tc>
                    <a:tc>
                      <a:txBody>
                        <a:bodyPr/>
                        <a:lstStyle/>
                        <a:p>
                          <a:r>
                            <a:rPr lang="tr-TR" dirty="0"/>
                            <a:t>Silikon Yağları</a:t>
                          </a:r>
                        </a:p>
                      </a:txBody>
                      <a:tcPr/>
                    </a:tc>
                    <a:tc>
                      <a:txBody>
                        <a:bodyPr/>
                        <a:lstStyle/>
                        <a:p>
                          <a:r>
                            <a:rPr lang="tr-TR" dirty="0"/>
                            <a:t>Ester Yağlar (Sentetik)</a:t>
                          </a:r>
                        </a:p>
                      </a:txBody>
                      <a:tcPr/>
                    </a:tc>
                    <a:extLst>
                      <a:ext uri="{0D108BD9-81ED-4DB2-BD59-A6C34878D82A}">
                        <a16:rowId xmlns:a16="http://schemas.microsoft.com/office/drawing/2014/main" val="1242390393"/>
                      </a:ext>
                    </a:extLst>
                  </a:tr>
                  <a:tr h="372359">
                    <a:tc>
                      <a:txBody>
                        <a:bodyPr/>
                        <a:lstStyle/>
                        <a:p>
                          <a:r>
                            <a:rPr lang="tr-TR" dirty="0"/>
                            <a:t>Alevlenme Noktası (°C)</a:t>
                          </a:r>
                        </a:p>
                      </a:txBody>
                      <a:tcPr/>
                    </a:tc>
                    <a:tc>
                      <a:txBody>
                        <a:bodyPr/>
                        <a:lstStyle/>
                        <a:p>
                          <a:r>
                            <a:rPr lang="tr-TR" dirty="0"/>
                            <a:t>110-175</a:t>
                          </a:r>
                        </a:p>
                      </a:txBody>
                      <a:tcPr/>
                    </a:tc>
                    <a:tc>
                      <a:txBody>
                        <a:bodyPr/>
                        <a:lstStyle/>
                        <a:p>
                          <a:r>
                            <a:rPr lang="tr-TR" dirty="0"/>
                            <a:t>300-310</a:t>
                          </a:r>
                        </a:p>
                      </a:txBody>
                      <a:tcPr/>
                    </a:tc>
                    <a:tc>
                      <a:txBody>
                        <a:bodyPr/>
                        <a:lstStyle/>
                        <a:p>
                          <a:r>
                            <a:rPr lang="tr-TR" dirty="0"/>
                            <a:t>250-310</a:t>
                          </a:r>
                        </a:p>
                      </a:txBody>
                      <a:tcPr/>
                    </a:tc>
                    <a:extLst>
                      <a:ext uri="{0D108BD9-81ED-4DB2-BD59-A6C34878D82A}">
                        <a16:rowId xmlns:a16="http://schemas.microsoft.com/office/drawing/2014/main" val="192910571"/>
                      </a:ext>
                    </a:extLst>
                  </a:tr>
                  <a:tr h="372359">
                    <a:tc>
                      <a:txBody>
                        <a:bodyPr/>
                        <a:lstStyle/>
                        <a:p>
                          <a:r>
                            <a:rPr lang="tr-TR" dirty="0"/>
                            <a:t>Yanma Noktası (°C)</a:t>
                          </a:r>
                        </a:p>
                      </a:txBody>
                      <a:tcPr/>
                    </a:tc>
                    <a:tc>
                      <a:txBody>
                        <a:bodyPr/>
                        <a:lstStyle/>
                        <a:p>
                          <a:r>
                            <a:rPr lang="tr-TR" dirty="0"/>
                            <a:t>110-185</a:t>
                          </a:r>
                        </a:p>
                      </a:txBody>
                      <a:tcPr/>
                    </a:tc>
                    <a:tc>
                      <a:txBody>
                        <a:bodyPr/>
                        <a:lstStyle/>
                        <a:p>
                          <a:r>
                            <a:rPr lang="tr-TR" dirty="0"/>
                            <a:t>330-350</a:t>
                          </a:r>
                        </a:p>
                      </a:txBody>
                      <a:tcPr/>
                    </a:tc>
                    <a:tc>
                      <a:txBody>
                        <a:bodyPr/>
                        <a:lstStyle/>
                        <a:p>
                          <a:r>
                            <a:rPr lang="tr-TR" dirty="0"/>
                            <a:t>300-322</a:t>
                          </a:r>
                        </a:p>
                      </a:txBody>
                      <a:tcPr/>
                    </a:tc>
                    <a:extLst>
                      <a:ext uri="{0D108BD9-81ED-4DB2-BD59-A6C34878D82A}">
                        <a16:rowId xmlns:a16="http://schemas.microsoft.com/office/drawing/2014/main" val="479272254"/>
                      </a:ext>
                    </a:extLst>
                  </a:tr>
                  <a:tr h="372359">
                    <a:tc>
                      <a:txBody>
                        <a:bodyPr/>
                        <a:lstStyle/>
                        <a:p>
                          <a:r>
                            <a:rPr lang="tr-TR" dirty="0"/>
                            <a:t>Kinematik Viskozite (</a:t>
                          </a:r>
                          <a:r>
                            <a:rPr lang="tr-TR" dirty="0" err="1"/>
                            <a:t>cSt</a:t>
                          </a:r>
                          <a:r>
                            <a:rPr lang="tr-TR" dirty="0"/>
                            <a:t>) (90 °C)</a:t>
                          </a:r>
                        </a:p>
                      </a:txBody>
                      <a:tcPr/>
                    </a:tc>
                    <a:tc>
                      <a:txBody>
                        <a:bodyPr/>
                        <a:lstStyle/>
                        <a:p>
                          <a:r>
                            <a:rPr lang="tr-TR" dirty="0"/>
                            <a:t>2,3</a:t>
                          </a:r>
                        </a:p>
                      </a:txBody>
                      <a:tcPr/>
                    </a:tc>
                    <a:tc>
                      <a:txBody>
                        <a:bodyPr/>
                        <a:lstStyle/>
                        <a:p>
                          <a:r>
                            <a:rPr lang="tr-TR" dirty="0"/>
                            <a:t>16</a:t>
                          </a:r>
                        </a:p>
                      </a:txBody>
                      <a:tcPr/>
                    </a:tc>
                    <a:tc>
                      <a:txBody>
                        <a:bodyPr/>
                        <a:lstStyle/>
                        <a:p>
                          <a:r>
                            <a:rPr lang="tr-TR" dirty="0"/>
                            <a:t>7-8</a:t>
                          </a:r>
                        </a:p>
                      </a:txBody>
                      <a:tcPr/>
                    </a:tc>
                    <a:extLst>
                      <a:ext uri="{0D108BD9-81ED-4DB2-BD59-A6C34878D82A}">
                        <a16:rowId xmlns:a16="http://schemas.microsoft.com/office/drawing/2014/main" val="3031249767"/>
                      </a:ext>
                    </a:extLst>
                  </a:tr>
                  <a:tr h="418148">
                    <a:tc>
                      <a:txBody>
                        <a:bodyPr/>
                        <a:lstStyle/>
                        <a:p>
                          <a:endParaRPr lang="tr-TR"/>
                        </a:p>
                      </a:txBody>
                      <a:tcPr>
                        <a:blipFill>
                          <a:blip r:embed="rId3"/>
                          <a:stretch>
                            <a:fillRect l="-193" t="-433824" r="-172254" b="-210294"/>
                          </a:stretch>
                        </a:blipFill>
                      </a:tcPr>
                    </a:tc>
                    <a:tc>
                      <a:txBody>
                        <a:bodyPr/>
                        <a:lstStyle/>
                        <a:p>
                          <a:r>
                            <a:rPr lang="tr-TR" dirty="0"/>
                            <a:t>0,83-0,89</a:t>
                          </a:r>
                        </a:p>
                      </a:txBody>
                      <a:tcPr/>
                    </a:tc>
                    <a:tc>
                      <a:txBody>
                        <a:bodyPr/>
                        <a:lstStyle/>
                        <a:p>
                          <a:r>
                            <a:rPr lang="tr-TR" dirty="0"/>
                            <a:t>0,96-1,1</a:t>
                          </a:r>
                        </a:p>
                      </a:txBody>
                      <a:tcPr/>
                    </a:tc>
                    <a:tc>
                      <a:txBody>
                        <a:bodyPr/>
                        <a:lstStyle/>
                        <a:p>
                          <a:r>
                            <a:rPr lang="tr-TR" dirty="0"/>
                            <a:t>0,9-1,0</a:t>
                          </a:r>
                        </a:p>
                      </a:txBody>
                      <a:tcPr/>
                    </a:tc>
                    <a:extLst>
                      <a:ext uri="{0D108BD9-81ED-4DB2-BD59-A6C34878D82A}">
                        <a16:rowId xmlns:a16="http://schemas.microsoft.com/office/drawing/2014/main" val="1894103182"/>
                      </a:ext>
                    </a:extLst>
                  </a:tr>
                  <a:tr h="372359">
                    <a:tc>
                      <a:txBody>
                        <a:bodyPr/>
                        <a:lstStyle/>
                        <a:p>
                          <a:r>
                            <a:rPr lang="tr-TR" dirty="0"/>
                            <a:t>Arıza Gerilimi (20 °C)</a:t>
                          </a:r>
                        </a:p>
                      </a:txBody>
                      <a:tcPr/>
                    </a:tc>
                    <a:tc>
                      <a:txBody>
                        <a:bodyPr/>
                        <a:lstStyle/>
                        <a:p>
                          <a:r>
                            <a:rPr lang="tr-TR" dirty="0"/>
                            <a:t>45-85</a:t>
                          </a:r>
                        </a:p>
                      </a:txBody>
                      <a:tcPr/>
                    </a:tc>
                    <a:tc>
                      <a:txBody>
                        <a:bodyPr/>
                        <a:lstStyle/>
                        <a:p>
                          <a:r>
                            <a:rPr lang="tr-TR" dirty="0"/>
                            <a:t>35-60</a:t>
                          </a:r>
                        </a:p>
                      </a:txBody>
                      <a:tcPr/>
                    </a:tc>
                    <a:tc>
                      <a:txBody>
                        <a:bodyPr/>
                        <a:lstStyle/>
                        <a:p>
                          <a:r>
                            <a:rPr lang="tr-TR" dirty="0"/>
                            <a:t>3-70</a:t>
                          </a:r>
                        </a:p>
                      </a:txBody>
                      <a:tcPr/>
                    </a:tc>
                    <a:extLst>
                      <a:ext uri="{0D108BD9-81ED-4DB2-BD59-A6C34878D82A}">
                        <a16:rowId xmlns:a16="http://schemas.microsoft.com/office/drawing/2014/main" val="3133131050"/>
                      </a:ext>
                    </a:extLst>
                  </a:tr>
                  <a:tr h="372359">
                    <a:tc>
                      <a:txBody>
                        <a:bodyPr/>
                        <a:lstStyle/>
                        <a:p>
                          <a:r>
                            <a:rPr lang="tr-TR" dirty="0" err="1"/>
                            <a:t>Dielektrik</a:t>
                          </a:r>
                          <a:r>
                            <a:rPr lang="tr-TR" dirty="0"/>
                            <a:t> sabiti  (20 °C)</a:t>
                          </a:r>
                        </a:p>
                      </a:txBody>
                      <a:tcPr/>
                    </a:tc>
                    <a:tc>
                      <a:txBody>
                        <a:bodyPr/>
                        <a:lstStyle/>
                        <a:p>
                          <a:r>
                            <a:rPr lang="tr-TR" dirty="0"/>
                            <a:t>2,1-2,5</a:t>
                          </a:r>
                        </a:p>
                      </a:txBody>
                      <a:tcPr/>
                    </a:tc>
                    <a:tc>
                      <a:txBody>
                        <a:bodyPr/>
                        <a:lstStyle/>
                        <a:p>
                          <a:r>
                            <a:rPr lang="tr-TR" dirty="0"/>
                            <a:t>2,6-2,9</a:t>
                          </a:r>
                        </a:p>
                      </a:txBody>
                      <a:tcPr/>
                    </a:tc>
                    <a:tc>
                      <a:txBody>
                        <a:bodyPr/>
                        <a:lstStyle/>
                        <a:p>
                          <a:r>
                            <a:rPr lang="tr-TR" dirty="0"/>
                            <a:t>3,0-3,5</a:t>
                          </a:r>
                        </a:p>
                      </a:txBody>
                      <a:tcPr/>
                    </a:tc>
                    <a:extLst>
                      <a:ext uri="{0D108BD9-81ED-4DB2-BD59-A6C34878D82A}">
                        <a16:rowId xmlns:a16="http://schemas.microsoft.com/office/drawing/2014/main" val="698441380"/>
                      </a:ext>
                    </a:extLst>
                  </a:tr>
                </a:tbl>
              </a:graphicData>
            </a:graphic>
          </p:graphicFrame>
        </mc:Fallback>
      </mc:AlternateContent>
    </p:spTree>
    <p:extLst>
      <p:ext uri="{BB962C8B-B14F-4D97-AF65-F5344CB8AC3E}">
        <p14:creationId xmlns:p14="http://schemas.microsoft.com/office/powerpoint/2010/main" val="13957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2" y="785091"/>
            <a:ext cx="10409257" cy="369332"/>
          </a:xfrm>
          <a:prstGeom prst="rect">
            <a:avLst/>
          </a:prstGeom>
          <a:noFill/>
        </p:spPr>
        <p:txBody>
          <a:bodyPr wrap="square" rtlCol="0">
            <a:spAutoFit/>
          </a:bodyPr>
          <a:lstStyle/>
          <a:p>
            <a:r>
              <a:rPr lang="tr-TR" b="1" dirty="0"/>
              <a:t>1.2. Yağların Çevre Dostluğu</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09600" y="1534558"/>
            <a:ext cx="10972800" cy="369332"/>
          </a:xfrm>
          <a:prstGeom prst="rect">
            <a:avLst/>
          </a:prstGeom>
          <a:noFill/>
        </p:spPr>
        <p:txBody>
          <a:bodyPr wrap="square" rtlCol="0">
            <a:spAutoFit/>
          </a:bodyPr>
          <a:lstStyle/>
          <a:p>
            <a:r>
              <a:rPr lang="tr-TR" dirty="0"/>
              <a:t>28 günde biyolojik olarak parçalanabilirlikleri;</a:t>
            </a:r>
          </a:p>
        </p:txBody>
      </p:sp>
      <p:pic>
        <p:nvPicPr>
          <p:cNvPr id="5" name="Resim 4">
            <a:extLst>
              <a:ext uri="{FF2B5EF4-FFF2-40B4-BE49-F238E27FC236}">
                <a16:creationId xmlns:a16="http://schemas.microsoft.com/office/drawing/2014/main" id="{2527E1EE-E905-E2CE-1E34-E9057F9ACB16}"/>
              </a:ext>
            </a:extLst>
          </p:cNvPr>
          <p:cNvPicPr>
            <a:picLocks noChangeAspect="1"/>
          </p:cNvPicPr>
          <p:nvPr/>
        </p:nvPicPr>
        <p:blipFill>
          <a:blip r:embed="rId3"/>
          <a:stretch>
            <a:fillRect/>
          </a:stretch>
        </p:blipFill>
        <p:spPr>
          <a:xfrm>
            <a:off x="1085686" y="2864026"/>
            <a:ext cx="4311808" cy="2365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a:extLst>
              <a:ext uri="{FF2B5EF4-FFF2-40B4-BE49-F238E27FC236}">
                <a16:creationId xmlns:a16="http://schemas.microsoft.com/office/drawing/2014/main" id="{A332F14E-8A50-1D33-191A-B0946B149BD3}"/>
              </a:ext>
            </a:extLst>
          </p:cNvPr>
          <p:cNvPicPr>
            <a:picLocks noChangeAspect="1"/>
          </p:cNvPicPr>
          <p:nvPr/>
        </p:nvPicPr>
        <p:blipFill>
          <a:blip r:embed="rId4"/>
          <a:stretch>
            <a:fillRect/>
          </a:stretch>
        </p:blipFill>
        <p:spPr>
          <a:xfrm>
            <a:off x="5550904" y="1968081"/>
            <a:ext cx="6142707" cy="3919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17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2" y="785091"/>
            <a:ext cx="10409257" cy="369332"/>
          </a:xfrm>
          <a:prstGeom prst="rect">
            <a:avLst/>
          </a:prstGeom>
          <a:noFill/>
        </p:spPr>
        <p:txBody>
          <a:bodyPr wrap="square" rtlCol="0">
            <a:spAutoFit/>
          </a:bodyPr>
          <a:lstStyle/>
          <a:p>
            <a:r>
              <a:rPr lang="tr-TR" b="1" dirty="0"/>
              <a:t>1.2. Ester Yağlarda Yangın Güvenliği</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09600" y="1534558"/>
            <a:ext cx="10972800" cy="369332"/>
          </a:xfrm>
          <a:prstGeom prst="rect">
            <a:avLst/>
          </a:prstGeom>
          <a:noFill/>
        </p:spPr>
        <p:txBody>
          <a:bodyPr wrap="square" rtlCol="0">
            <a:spAutoFit/>
          </a:bodyPr>
          <a:lstStyle/>
          <a:p>
            <a:endParaRPr lang="tr-TR" dirty="0"/>
          </a:p>
        </p:txBody>
      </p:sp>
      <p:graphicFrame>
        <p:nvGraphicFramePr>
          <p:cNvPr id="4" name="Tablo 3">
            <a:extLst>
              <a:ext uri="{FF2B5EF4-FFF2-40B4-BE49-F238E27FC236}">
                <a16:creationId xmlns:a16="http://schemas.microsoft.com/office/drawing/2014/main" id="{C6510B1B-E4AE-9016-AE6C-FBA33B4CEBA1}"/>
              </a:ext>
            </a:extLst>
          </p:cNvPr>
          <p:cNvGraphicFramePr>
            <a:graphicFrameLocks noGrp="1"/>
          </p:cNvGraphicFramePr>
          <p:nvPr>
            <p:extLst>
              <p:ext uri="{D42A27DB-BD31-4B8C-83A1-F6EECF244321}">
                <p14:modId xmlns:p14="http://schemas.microsoft.com/office/powerpoint/2010/main" val="2749569255"/>
              </p:ext>
            </p:extLst>
          </p:nvPr>
        </p:nvGraphicFramePr>
        <p:xfrm>
          <a:off x="827903" y="1692876"/>
          <a:ext cx="9934832" cy="3583459"/>
        </p:xfrm>
        <a:graphic>
          <a:graphicData uri="http://schemas.openxmlformats.org/drawingml/2006/table">
            <a:tbl>
              <a:tblPr>
                <a:tableStyleId>{2D5ABB26-0587-4C30-8999-92F81FD0307C}</a:tableStyleId>
              </a:tblPr>
              <a:tblGrid>
                <a:gridCol w="9934832">
                  <a:extLst>
                    <a:ext uri="{9D8B030D-6E8A-4147-A177-3AD203B41FA5}">
                      <a16:colId xmlns:a16="http://schemas.microsoft.com/office/drawing/2014/main" val="965383188"/>
                    </a:ext>
                  </a:extLst>
                </a:gridCol>
              </a:tblGrid>
              <a:tr h="3583459">
                <a:tc>
                  <a:txBody>
                    <a:bodyPr/>
                    <a:lstStyle/>
                    <a:p>
                      <a:endParaRPr lang="tr-TR" dirty="0"/>
                    </a:p>
                  </a:txBody>
                  <a:tcPr/>
                </a:tc>
                <a:extLst>
                  <a:ext uri="{0D108BD9-81ED-4DB2-BD59-A6C34878D82A}">
                    <a16:rowId xmlns:a16="http://schemas.microsoft.com/office/drawing/2014/main" val="2408862294"/>
                  </a:ext>
                </a:extLst>
              </a:tr>
            </a:tbl>
          </a:graphicData>
        </a:graphic>
      </p:graphicFrame>
      <p:pic>
        <p:nvPicPr>
          <p:cNvPr id="10" name="Resim 9" descr="gök, açık hava, duman, buhar içeren bir resim&#10;&#10;Açıklama otomatik olarak oluşturuldu">
            <a:extLst>
              <a:ext uri="{FF2B5EF4-FFF2-40B4-BE49-F238E27FC236}">
                <a16:creationId xmlns:a16="http://schemas.microsoft.com/office/drawing/2014/main" id="{FDDD437B-54B0-8718-82B8-23E483810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903" y="1719224"/>
            <a:ext cx="4114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a:extLst>
              <a:ext uri="{FF2B5EF4-FFF2-40B4-BE49-F238E27FC236}">
                <a16:creationId xmlns:a16="http://schemas.microsoft.com/office/drawing/2014/main" id="{67483040-D742-64F7-D4AB-B152F132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101" y="1719224"/>
            <a:ext cx="40894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Metin kutusu 11">
            <a:extLst>
              <a:ext uri="{FF2B5EF4-FFF2-40B4-BE49-F238E27FC236}">
                <a16:creationId xmlns:a16="http://schemas.microsoft.com/office/drawing/2014/main" id="{7EF30C10-4C4C-8DF7-AD52-5A31DFDA4B28}"/>
              </a:ext>
            </a:extLst>
          </p:cNvPr>
          <p:cNvSpPr txBox="1"/>
          <p:nvPr/>
        </p:nvSpPr>
        <p:spPr>
          <a:xfrm>
            <a:off x="6649101" y="4646141"/>
            <a:ext cx="4089488" cy="369332"/>
          </a:xfrm>
          <a:prstGeom prst="rect">
            <a:avLst/>
          </a:prstGeom>
          <a:noFill/>
        </p:spPr>
        <p:txBody>
          <a:bodyPr wrap="square" rtlCol="0">
            <a:spAutoFit/>
          </a:bodyPr>
          <a:lstStyle/>
          <a:p>
            <a:r>
              <a:rPr lang="tr-TR" dirty="0"/>
              <a:t>Yangın korunma tesisatı azaltılması</a:t>
            </a:r>
          </a:p>
        </p:txBody>
      </p:sp>
      <p:sp>
        <p:nvSpPr>
          <p:cNvPr id="13" name="Metin kutusu 12">
            <a:extLst>
              <a:ext uri="{FF2B5EF4-FFF2-40B4-BE49-F238E27FC236}">
                <a16:creationId xmlns:a16="http://schemas.microsoft.com/office/drawing/2014/main" id="{B01B070E-C702-D0D6-C531-82B70191A5FC}"/>
              </a:ext>
            </a:extLst>
          </p:cNvPr>
          <p:cNvSpPr txBox="1"/>
          <p:nvPr/>
        </p:nvSpPr>
        <p:spPr>
          <a:xfrm>
            <a:off x="816114" y="4620742"/>
            <a:ext cx="4003589" cy="369332"/>
          </a:xfrm>
          <a:prstGeom prst="rect">
            <a:avLst/>
          </a:prstGeom>
          <a:noFill/>
        </p:spPr>
        <p:txBody>
          <a:bodyPr wrap="square" rtlCol="0">
            <a:spAutoFit/>
          </a:bodyPr>
          <a:lstStyle/>
          <a:p>
            <a:r>
              <a:rPr lang="tr-TR" dirty="0"/>
              <a:t>Yangın riskinin azaltılması</a:t>
            </a:r>
          </a:p>
        </p:txBody>
      </p:sp>
    </p:spTree>
    <p:extLst>
      <p:ext uri="{BB962C8B-B14F-4D97-AF65-F5344CB8AC3E}">
        <p14:creationId xmlns:p14="http://schemas.microsoft.com/office/powerpoint/2010/main" val="297072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2. PAD-MOUNTED TRANSFORMATÖR</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28073" y="1219200"/>
            <a:ext cx="10972800" cy="2031325"/>
          </a:xfrm>
          <a:prstGeom prst="rect">
            <a:avLst/>
          </a:prstGeom>
          <a:noFill/>
        </p:spPr>
        <p:txBody>
          <a:bodyPr wrap="square" rtlCol="0">
            <a:spAutoFit/>
          </a:bodyPr>
          <a:lstStyle/>
          <a:p>
            <a:pPr algn="just"/>
            <a:r>
              <a:rPr lang="tr-TR" dirty="0" err="1"/>
              <a:t>Pad-mounted</a:t>
            </a:r>
            <a:r>
              <a:rPr lang="tr-TR" dirty="0"/>
              <a:t>, yağlı tip dağıtım transformatörü, AG ve YG kesicileri ile bütünleşik bir şekilde aynı taşıyıcı tabana montajlanması ve birlikte hareket ettirilebilir bir sistemi tanımlamaktadır.  </a:t>
            </a:r>
          </a:p>
          <a:p>
            <a:pPr algn="just"/>
            <a:r>
              <a:rPr lang="tr-TR" dirty="0"/>
              <a:t>Hedef beton köşkü ortadan kaldırmak ve yüksek nüfus yoğunluğu görülen ve aynı zamanda da yer problemi olan büyükşehirlerimizde (İstanbul, Ankara, İzmir vb.) tercih edilebilir olacak alternatif kompakt bir tasarım hazırlanırken ester yağın bir avantajı olan yüksek parlama ve yanma sıcaklarından dolayı yanma güvenliği sağlanmış ve böylece izolasyon arızası kaynaklı çıkabilecek yangınların önüne geçilmiştir ve kalabalık bölgelerde kuru tip transformatörlere de rakip olmuştur.</a:t>
            </a:r>
          </a:p>
        </p:txBody>
      </p:sp>
      <p:pic>
        <p:nvPicPr>
          <p:cNvPr id="5" name="Resim 4">
            <a:extLst>
              <a:ext uri="{FF2B5EF4-FFF2-40B4-BE49-F238E27FC236}">
                <a16:creationId xmlns:a16="http://schemas.microsoft.com/office/drawing/2014/main" id="{1A3CC2A2-23E1-7BFC-C242-875EF8FAEFEC}"/>
              </a:ext>
            </a:extLst>
          </p:cNvPr>
          <p:cNvPicPr>
            <a:picLocks noChangeAspect="1"/>
          </p:cNvPicPr>
          <p:nvPr/>
        </p:nvPicPr>
        <p:blipFill>
          <a:blip r:embed="rId2"/>
          <a:stretch>
            <a:fillRect/>
          </a:stretch>
        </p:blipFill>
        <p:spPr>
          <a:xfrm>
            <a:off x="3100050" y="1684367"/>
            <a:ext cx="5589431" cy="4584879"/>
          </a:xfrm>
          <a:prstGeom prst="rect">
            <a:avLst/>
          </a:prstGeom>
        </p:spPr>
      </p:pic>
      <p:pic>
        <p:nvPicPr>
          <p:cNvPr id="7" name="Resim 6">
            <a:extLst>
              <a:ext uri="{FF2B5EF4-FFF2-40B4-BE49-F238E27FC236}">
                <a16:creationId xmlns:a16="http://schemas.microsoft.com/office/drawing/2014/main" id="{B18DA97A-00CC-1BA2-B4F9-D3066E7B8B0A}"/>
              </a:ext>
            </a:extLst>
          </p:cNvPr>
          <p:cNvPicPr>
            <a:picLocks noChangeAspect="1"/>
          </p:cNvPicPr>
          <p:nvPr/>
        </p:nvPicPr>
        <p:blipFill>
          <a:blip r:embed="rId3"/>
          <a:stretch>
            <a:fillRect/>
          </a:stretch>
        </p:blipFill>
        <p:spPr>
          <a:xfrm>
            <a:off x="2473325" y="1619590"/>
            <a:ext cx="7282296" cy="4544432"/>
          </a:xfrm>
          <a:prstGeom prst="rect">
            <a:avLst/>
          </a:prstGeom>
        </p:spPr>
      </p:pic>
    </p:spTree>
    <p:extLst>
      <p:ext uri="{BB962C8B-B14F-4D97-AF65-F5344CB8AC3E}">
        <p14:creationId xmlns:p14="http://schemas.microsoft.com/office/powerpoint/2010/main" val="6406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3. CFD ANALİZ MODELİ</a:t>
            </a:r>
          </a:p>
        </p:txBody>
      </p:sp>
      <p:pic>
        <p:nvPicPr>
          <p:cNvPr id="5" name="Resim 4">
            <a:extLst>
              <a:ext uri="{FF2B5EF4-FFF2-40B4-BE49-F238E27FC236}">
                <a16:creationId xmlns:a16="http://schemas.microsoft.com/office/drawing/2014/main" id="{7473100B-2BC7-2C7B-F4D5-2DA7E051AEF2}"/>
              </a:ext>
            </a:extLst>
          </p:cNvPr>
          <p:cNvPicPr>
            <a:picLocks noChangeAspect="1"/>
          </p:cNvPicPr>
          <p:nvPr/>
        </p:nvPicPr>
        <p:blipFill>
          <a:blip r:embed="rId2"/>
          <a:stretch>
            <a:fillRect/>
          </a:stretch>
        </p:blipFill>
        <p:spPr>
          <a:xfrm>
            <a:off x="239247" y="1224523"/>
            <a:ext cx="6212528" cy="3485077"/>
          </a:xfrm>
          <a:prstGeom prst="rect">
            <a:avLst/>
          </a:prstGeom>
        </p:spPr>
      </p:pic>
      <p:pic>
        <p:nvPicPr>
          <p:cNvPr id="11" name="Resim 10">
            <a:extLst>
              <a:ext uri="{FF2B5EF4-FFF2-40B4-BE49-F238E27FC236}">
                <a16:creationId xmlns:a16="http://schemas.microsoft.com/office/drawing/2014/main" id="{4000FF6E-0EB2-1929-9DC2-ED1A1D996267}"/>
              </a:ext>
            </a:extLst>
          </p:cNvPr>
          <p:cNvPicPr>
            <a:picLocks noChangeAspect="1"/>
          </p:cNvPicPr>
          <p:nvPr/>
        </p:nvPicPr>
        <p:blipFill>
          <a:blip r:embed="rId3"/>
          <a:stretch>
            <a:fillRect/>
          </a:stretch>
        </p:blipFill>
        <p:spPr>
          <a:xfrm>
            <a:off x="6451775" y="2439211"/>
            <a:ext cx="5678695" cy="3194266"/>
          </a:xfrm>
          <a:prstGeom prst="rect">
            <a:avLst/>
          </a:prstGeom>
        </p:spPr>
      </p:pic>
      <p:sp>
        <p:nvSpPr>
          <p:cNvPr id="13" name="Metin kutusu 12">
            <a:extLst>
              <a:ext uri="{FF2B5EF4-FFF2-40B4-BE49-F238E27FC236}">
                <a16:creationId xmlns:a16="http://schemas.microsoft.com/office/drawing/2014/main" id="{42AC7D1C-6A1B-39F3-5450-825F6B1DDE72}"/>
              </a:ext>
            </a:extLst>
          </p:cNvPr>
          <p:cNvSpPr txBox="1"/>
          <p:nvPr/>
        </p:nvSpPr>
        <p:spPr>
          <a:xfrm>
            <a:off x="577092" y="5365975"/>
            <a:ext cx="7472218" cy="1200329"/>
          </a:xfrm>
          <a:prstGeom prst="rect">
            <a:avLst/>
          </a:prstGeom>
          <a:noFill/>
        </p:spPr>
        <p:txBody>
          <a:bodyPr wrap="square" rtlCol="0">
            <a:spAutoFit/>
          </a:bodyPr>
          <a:lstStyle/>
          <a:p>
            <a:r>
              <a:rPr lang="tr-TR" sz="1800" b="0" i="0" u="none" strike="noStrike" baseline="0" dirty="0">
                <a:solidFill>
                  <a:srgbClr val="000000"/>
                </a:solidFill>
                <a:latin typeface="Times New Roman" panose="02020603050405020304" pitchFamily="18" charset="0"/>
              </a:rPr>
              <a:t>Model sadeleştirme ısı kaynağı olarak kabul edilmeyen yüksek ve alçak gerilim kesici gibi elemanların duvar hava akışının gerçekleşeceği yerlerin de giriş, çıkış olarak belirlenmesinin ardından simülasyonda hava olarak tanımlanacak kısım katı olarak elde edilir.</a:t>
            </a:r>
            <a:endParaRPr lang="tr-TR" dirty="0"/>
          </a:p>
        </p:txBody>
      </p:sp>
    </p:spTree>
    <p:extLst>
      <p:ext uri="{BB962C8B-B14F-4D97-AF65-F5344CB8AC3E}">
        <p14:creationId xmlns:p14="http://schemas.microsoft.com/office/powerpoint/2010/main" val="273480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p:nvPr/>
        </p:nvSpPr>
        <p:spPr>
          <a:xfrm>
            <a:off x="4641442" y="1801171"/>
            <a:ext cx="4048039" cy="1077218"/>
          </a:xfrm>
          <a:prstGeom prst="rect">
            <a:avLst/>
          </a:prstGeom>
          <a:noFill/>
        </p:spPr>
        <p:txBody>
          <a:bodyPr wrap="square" rtlCol="0">
            <a:spAutoFit/>
          </a:bodyPr>
          <a:lstStyle/>
          <a:p>
            <a:r>
              <a:rPr lang="tr-TR" sz="1600" dirty="0">
                <a:solidFill>
                  <a:prstClr val="white"/>
                </a:solidFill>
                <a:latin typeface="Arial" panose="020B0604020202020204" pitchFamily="34" charset="0"/>
                <a:cs typeface="Arial" panose="020B0604020202020204" pitchFamily="34" charset="0"/>
              </a:rPr>
              <a:t>Beyaz logo koyu renk görsel üzerinde kullanmanız için.</a:t>
            </a:r>
            <a:endParaRPr lang="fr-FR" sz="1600" dirty="0">
              <a:solidFill>
                <a:prstClr val="white"/>
              </a:solidFill>
              <a:latin typeface="Arial" panose="020B0604020202020204" pitchFamily="34" charset="0"/>
              <a:cs typeface="Arial" panose="020B0604020202020204" pitchFamily="34" charset="0"/>
            </a:endParaRPr>
          </a:p>
          <a:p>
            <a:r>
              <a:rPr lang="fr-FR" sz="1600" dirty="0">
                <a:solidFill>
                  <a:prstClr val="white"/>
                </a:solidFill>
                <a:latin typeface="Arial" panose="020B0604020202020204" pitchFamily="34" charset="0"/>
                <a:cs typeface="Arial" panose="020B0604020202020204" pitchFamily="34" charset="0"/>
              </a:rPr>
              <a:t>PNG </a:t>
            </a:r>
            <a:r>
              <a:rPr lang="tr-TR" sz="1600" dirty="0">
                <a:solidFill>
                  <a:prstClr val="white"/>
                </a:solidFill>
                <a:latin typeface="Arial" panose="020B0604020202020204" pitchFamily="34" charset="0"/>
                <a:cs typeface="Arial" panose="020B0604020202020204" pitchFamily="34" charset="0"/>
              </a:rPr>
              <a:t>formatını kopyala-yapıştır yapabilirsiniz</a:t>
            </a:r>
            <a:r>
              <a:rPr lang="fr-FR" sz="1600" dirty="0">
                <a:solidFill>
                  <a:prstClr val="white"/>
                </a:solidFill>
                <a:latin typeface="Arial" panose="020B0604020202020204" pitchFamily="34" charset="0"/>
                <a:cs typeface="Arial" panose="020B0604020202020204" pitchFamily="34" charset="0"/>
              </a:rPr>
              <a:t>.</a:t>
            </a:r>
          </a:p>
        </p:txBody>
      </p:sp>
      <p:cxnSp>
        <p:nvCxnSpPr>
          <p:cNvPr id="8" name="Connecteur droit avec flèche 11"/>
          <p:cNvCxnSpPr/>
          <p:nvPr/>
        </p:nvCxnSpPr>
        <p:spPr>
          <a:xfrm>
            <a:off x="8860362" y="2595878"/>
            <a:ext cx="623230"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4EA30462-A3AF-F9C6-04E3-CD77E0C88111}"/>
              </a:ext>
            </a:extLst>
          </p:cNvPr>
          <p:cNvSpPr txBox="1"/>
          <p:nvPr/>
        </p:nvSpPr>
        <p:spPr>
          <a:xfrm>
            <a:off x="526473" y="785091"/>
            <a:ext cx="4008582" cy="369332"/>
          </a:xfrm>
          <a:prstGeom prst="rect">
            <a:avLst/>
          </a:prstGeom>
          <a:noFill/>
        </p:spPr>
        <p:txBody>
          <a:bodyPr wrap="square" rtlCol="0">
            <a:spAutoFit/>
          </a:bodyPr>
          <a:lstStyle/>
          <a:p>
            <a:r>
              <a:rPr lang="tr-TR" b="1" dirty="0"/>
              <a:t>3.1. Simülasyonun Kurulumu</a:t>
            </a:r>
          </a:p>
        </p:txBody>
      </p:sp>
      <p:sp>
        <p:nvSpPr>
          <p:cNvPr id="3" name="Metin kutusu 2">
            <a:extLst>
              <a:ext uri="{FF2B5EF4-FFF2-40B4-BE49-F238E27FC236}">
                <a16:creationId xmlns:a16="http://schemas.microsoft.com/office/drawing/2014/main" id="{13EE9DDA-2A80-BAE2-A08D-D2ABDDF8D7A4}"/>
              </a:ext>
            </a:extLst>
          </p:cNvPr>
          <p:cNvSpPr txBox="1"/>
          <p:nvPr/>
        </p:nvSpPr>
        <p:spPr>
          <a:xfrm>
            <a:off x="628073" y="1219200"/>
            <a:ext cx="10972800" cy="923330"/>
          </a:xfrm>
          <a:prstGeom prst="rect">
            <a:avLst/>
          </a:prstGeom>
          <a:noFill/>
        </p:spPr>
        <p:txBody>
          <a:bodyPr wrap="square" rtlCol="0">
            <a:spAutoFit/>
          </a:bodyPr>
          <a:lstStyle/>
          <a:p>
            <a:r>
              <a:rPr lang="tr-TR" sz="1800" b="0" i="0" u="none" strike="noStrike" baseline="0" dirty="0">
                <a:solidFill>
                  <a:srgbClr val="000000"/>
                </a:solidFill>
                <a:latin typeface="Times New Roman" panose="02020603050405020304" pitchFamily="18" charset="0"/>
              </a:rPr>
              <a:t>Simülasyonun kurulum bölümünde; giriş hızı 0.05 m/s, trafo duvar sıcaklığı gradyan olarak altta 42-69°C, çıkış basıncı: 0 </a:t>
            </a:r>
            <a:r>
              <a:rPr lang="tr-TR" sz="1800" b="0" i="0" u="none" strike="noStrike" baseline="0" dirty="0" err="1">
                <a:solidFill>
                  <a:srgbClr val="000000"/>
                </a:solidFill>
                <a:latin typeface="Times New Roman" panose="02020603050405020304" pitchFamily="18" charset="0"/>
              </a:rPr>
              <a:t>Pa</a:t>
            </a:r>
            <a:r>
              <a:rPr lang="tr-TR" sz="1800" b="0" i="0" u="none" strike="noStrike" baseline="0" dirty="0">
                <a:solidFill>
                  <a:srgbClr val="000000"/>
                </a:solidFill>
                <a:latin typeface="Times New Roman" panose="02020603050405020304" pitchFamily="18" charset="0"/>
              </a:rPr>
              <a:t> olarak tanımlanmış ve simülasyon bu sınır koşulları ile koşturulmuştur. </a:t>
            </a:r>
          </a:p>
          <a:p>
            <a:r>
              <a:rPr lang="tr-TR" sz="1800" b="0" i="0" u="none" strike="noStrike" baseline="0" dirty="0">
                <a:solidFill>
                  <a:srgbClr val="000000"/>
                </a:solidFill>
                <a:latin typeface="Times New Roman" panose="02020603050405020304" pitchFamily="18" charset="0"/>
              </a:rPr>
              <a:t>Kurulum Sınır Şartları (Sarı: Simetri Ekseni, Kırmızı: Çıkış, Mavi: Giriş) </a:t>
            </a:r>
            <a:endParaRPr lang="tr-TR" dirty="0">
              <a:solidFill>
                <a:srgbClr val="000000"/>
              </a:solidFill>
              <a:latin typeface="Times New Roman" panose="02020603050405020304" pitchFamily="18" charset="0"/>
            </a:endParaRPr>
          </a:p>
        </p:txBody>
      </p:sp>
      <p:pic>
        <p:nvPicPr>
          <p:cNvPr id="5" name="Resim 4">
            <a:extLst>
              <a:ext uri="{FF2B5EF4-FFF2-40B4-BE49-F238E27FC236}">
                <a16:creationId xmlns:a16="http://schemas.microsoft.com/office/drawing/2014/main" id="{A1D04354-BC64-0B91-246A-5CDEE5127546}"/>
              </a:ext>
            </a:extLst>
          </p:cNvPr>
          <p:cNvPicPr>
            <a:picLocks noChangeAspect="1"/>
          </p:cNvPicPr>
          <p:nvPr/>
        </p:nvPicPr>
        <p:blipFill>
          <a:blip r:embed="rId3"/>
          <a:stretch>
            <a:fillRect/>
          </a:stretch>
        </p:blipFill>
        <p:spPr>
          <a:xfrm>
            <a:off x="1842329" y="2506047"/>
            <a:ext cx="6697014" cy="3767070"/>
          </a:xfrm>
          <a:prstGeom prst="rect">
            <a:avLst/>
          </a:prstGeom>
        </p:spPr>
      </p:pic>
    </p:spTree>
    <p:extLst>
      <p:ext uri="{BB962C8B-B14F-4D97-AF65-F5344CB8AC3E}">
        <p14:creationId xmlns:p14="http://schemas.microsoft.com/office/powerpoint/2010/main" val="43392152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889</TotalTime>
  <Words>1076</Words>
  <Application>Microsoft Office PowerPoint</Application>
  <PresentationFormat>Geniş ekran</PresentationFormat>
  <Paragraphs>114</Paragraphs>
  <Slides>16</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Aptos</vt:lpstr>
      <vt:lpstr>Arial</vt:lpstr>
      <vt:lpstr>Calibri</vt:lpstr>
      <vt:lpstr>Calibri Light</vt:lpstr>
      <vt:lpstr>Cambria Math</vt:lpstr>
      <vt:lpstr>Times New Roman</vt:lpstr>
      <vt:lpstr>Office Teması</vt:lpstr>
      <vt:lpstr>  ÇEVREYE DUYARLI BİR TEKNOLOJİ OLARAK DOĞAL ESTERE DAYALI DÜŞÜK HACİMLİ TRANSFORMATÖR GELİŞTİRİLMESİ </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Ramazan ALTAY</cp:lastModifiedBy>
  <cp:revision>44</cp:revision>
  <dcterms:created xsi:type="dcterms:W3CDTF">2024-08-08T07:03:42Z</dcterms:created>
  <dcterms:modified xsi:type="dcterms:W3CDTF">2024-09-25T12:18:22Z</dcterms:modified>
</cp:coreProperties>
</file>