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4" r:id="rId5"/>
    <p:sldId id="274" r:id="rId6"/>
    <p:sldId id="263" r:id="rId7"/>
    <p:sldId id="265" r:id="rId8"/>
    <p:sldId id="269" r:id="rId9"/>
    <p:sldId id="266" r:id="rId10"/>
    <p:sldId id="273" r:id="rId11"/>
    <p:sldId id="267" r:id="rId12"/>
    <p:sldId id="270" r:id="rId13"/>
    <p:sldId id="271" r:id="rId14"/>
    <p:sldId id="268" r:id="rId15"/>
    <p:sldId id="272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17" autoAdjust="0"/>
  </p:normalViewPr>
  <p:slideViewPr>
    <p:cSldViewPr snapToGrid="0">
      <p:cViewPr>
        <p:scale>
          <a:sx n="80" d="100"/>
          <a:sy n="80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93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249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808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765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036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628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250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468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167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61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556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20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/>
          <p:cNvSpPr>
            <a:spLocks noGrp="1"/>
          </p:cNvSpPr>
          <p:nvPr>
            <p:ph type="title"/>
          </p:nvPr>
        </p:nvSpPr>
        <p:spPr>
          <a:xfrm>
            <a:off x="452284" y="787414"/>
            <a:ext cx="11189110" cy="1792153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b="1" dirty="0"/>
              <a:t>Güneş Enerjisi Sistemlerinin Geliştirilmesine Yönelik Devlet Teşvikleri: Çin Uygulamaları Bağlamında Türkiye Değerlendirmesi ve Politika Önerileri </a:t>
            </a:r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Yer Tutucusu 2"/>
          <p:cNvSpPr txBox="1">
            <a:spLocks/>
          </p:cNvSpPr>
          <p:nvPr/>
        </p:nvSpPr>
        <p:spPr>
          <a:xfrm>
            <a:off x="452284" y="3329146"/>
            <a:ext cx="11189110" cy="912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Elif Gözde DOYURAN</a:t>
            </a:r>
          </a:p>
          <a:p>
            <a:endParaRPr lang="tr-T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6"/>
          <p:cNvSpPr txBox="1">
            <a:spLocks/>
          </p:cNvSpPr>
          <p:nvPr/>
        </p:nvSpPr>
        <p:spPr>
          <a:xfrm>
            <a:off x="452284" y="4859513"/>
            <a:ext cx="11189414" cy="77441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  <a:p>
            <a:pPr marL="0" indent="0">
              <a:buNone/>
            </a:pP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Bildiri 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tr-T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o: </a:t>
            </a:r>
            <a:r>
              <a:rPr lang="tr-TR" sz="2600" b="1" dirty="0">
                <a:latin typeface="Arial" panose="020B0604020202020204" pitchFamily="34" charset="0"/>
                <a:cs typeface="Arial" panose="020B0604020202020204" pitchFamily="34" charset="0"/>
              </a:rPr>
              <a:t>0110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Ankara Sosyal Bilimler Üniversitesi - Vikipe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880" y="2516289"/>
            <a:ext cx="20097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1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210175-40CB-392B-22D6-12AED78EC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0"/>
            <a:ext cx="10515600" cy="895160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Türkiye </a:t>
            </a: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Teşviklerinin Sonuçları 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488763"/>
              </p:ext>
            </p:extLst>
          </p:nvPr>
        </p:nvGraphicFramePr>
        <p:xfrm>
          <a:off x="256032" y="679026"/>
          <a:ext cx="11869292" cy="5328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4646">
                  <a:extLst>
                    <a:ext uri="{9D8B030D-6E8A-4147-A177-3AD203B41FA5}">
                      <a16:colId xmlns:a16="http://schemas.microsoft.com/office/drawing/2014/main" val="2200711235"/>
                    </a:ext>
                  </a:extLst>
                </a:gridCol>
                <a:gridCol w="5934646">
                  <a:extLst>
                    <a:ext uri="{9D8B030D-6E8A-4147-A177-3AD203B41FA5}">
                      <a16:colId xmlns:a16="http://schemas.microsoft.com/office/drawing/2014/main" val="3180539517"/>
                    </a:ext>
                  </a:extLst>
                </a:gridCol>
              </a:tblGrid>
              <a:tr h="361419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YEKDEM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YEKA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444143"/>
                  </a:ext>
                </a:extLst>
              </a:tr>
              <a:tr h="496275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Ar-Ge faaliyetleri ile yerli üretim ve yenilenebilir enerji yatırımlarının teşvik edilmesi (yurt içi bileşen primi)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sz="1800" b="0" i="0" u="none" strike="noStrike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Güneş enerjisi teknolojileri maliyetlerinde düşüş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sz="1800" b="0" i="0" u="none" strike="noStrike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2017-2022 yılları arasında YEKDEM katılımcısı güneş enerjisi santralleri için toplam kurulu güç içindeki pay ve toplam enerji üretimi içindeki payda artış eğilimi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sz="1800" b="0" i="0" u="none" strike="noStrike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YEKDEM katılımcıları arasında toplam kurulu güç içerisinde güneş enerjisi santrallerinin payının (% 2) diğer kaynaklara göre düşük kalması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sz="1800" b="0" i="0" u="none" strike="noStrike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YEKDEM katılımcıları arasında kaynaklar bazında üretimde güneş enerjisi kaynaklarından enerji üretiminin diğer yenilenebilir kaynaklara göre düşük kalması    </a:t>
                      </a: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Elektrik üretiminde yenilenebilir kaynakların payında artış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800" b="0" i="0" u="none" strike="noStrike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Satın alınan elektriğin maliyetlerinde düşüş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800" b="0" i="0" u="none" strike="noStrike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Yenilenebilir enerji alanında yerli teknolojilerin geliştirilmesi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800" b="0" i="0" u="none" strike="noStrike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Planlama aşamasındaki YEKA GES-5 (Yerli Bileşen Kullanım Tahsisi) ile Türkiye'deki güneş enerjisi kurulu gücünün 2.000 MW artış </a:t>
                      </a:r>
                    </a:p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7689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43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3050" y="174625"/>
            <a:ext cx="10515600" cy="561975"/>
          </a:xfrm>
        </p:spPr>
        <p:txBody>
          <a:bodyPr>
            <a:no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Çin ve Türkiye Teşviklerinin Karşılaştırmalı Analiz Sonuçları</a:t>
            </a:r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EF7B7EE6-AC53-0ABC-3C76-7CDD74196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843571"/>
              </p:ext>
            </p:extLst>
          </p:nvPr>
        </p:nvGraphicFramePr>
        <p:xfrm>
          <a:off x="390525" y="907413"/>
          <a:ext cx="11668125" cy="503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1344">
                  <a:extLst>
                    <a:ext uri="{9D8B030D-6E8A-4147-A177-3AD203B41FA5}">
                      <a16:colId xmlns:a16="http://schemas.microsoft.com/office/drawing/2014/main" val="2549891444"/>
                    </a:ext>
                  </a:extLst>
                </a:gridCol>
                <a:gridCol w="5496781">
                  <a:extLst>
                    <a:ext uri="{9D8B030D-6E8A-4147-A177-3AD203B41FA5}">
                      <a16:colId xmlns:a16="http://schemas.microsoft.com/office/drawing/2014/main" val="1602989286"/>
                    </a:ext>
                  </a:extLst>
                </a:gridCol>
              </a:tblGrid>
              <a:tr h="403429">
                <a:tc gridSpan="2"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ÇİN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223444"/>
                  </a:ext>
                </a:extLst>
              </a:tr>
              <a:tr h="403429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Başarılar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Başarısızlıklar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79878"/>
                  </a:ext>
                </a:extLst>
              </a:tr>
              <a:tr h="69633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Çin fotovoltaik piyasasının yurt içinde ve uluslararası düzeyde </a:t>
                      </a:r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gelişmiş olması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Etkili sistematik tasarım, düzenleme ve izleme mekanizmalarının eksikliği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443455"/>
                  </a:ext>
                </a:extLst>
              </a:tr>
              <a:tr h="69633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Çin’in küresel fotovoltaik endüstrisinde küresel lider konumuna erişmesi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Teşvik uygulaması sonrası denetimin eksikliği veya düzensizliği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567124"/>
                  </a:ext>
                </a:extLst>
              </a:tr>
              <a:tr h="40342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r-TR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İhtiyaç fazlası yatırımlar ve 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aşırı 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kapasite sorunu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632778"/>
                  </a:ext>
                </a:extLst>
              </a:tr>
              <a:tr h="59904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r-TR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Bölgesel bazda detaylı bir ihtiyaç analizinin eksikliği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378657"/>
                  </a:ext>
                </a:extLst>
              </a:tr>
              <a:tr h="40342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r-TR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Belirlenmiş bir uygulama döneminin olmaması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660788"/>
                  </a:ext>
                </a:extLst>
              </a:tr>
              <a:tr h="69633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r-TR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Teknolojik ilerleme yerine maliyet azaltımı odaklı Ar-</a:t>
                      </a:r>
                      <a:r>
                        <a:rPr lang="tr-TR" sz="18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yatırımları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494675"/>
                  </a:ext>
                </a:extLst>
              </a:tr>
              <a:tr h="69633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r-TR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İlgili paydaşların Ar-</a:t>
                      </a:r>
                      <a:r>
                        <a:rPr lang="tr-TR" sz="18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</a:t>
                      </a: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politikalarına katılımının olmaması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398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822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1625" y="384175"/>
            <a:ext cx="10515600" cy="561975"/>
          </a:xfrm>
        </p:spPr>
        <p:txBody>
          <a:bodyPr>
            <a:no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Çin ve Türkiye Teşviklerinin Karşılaştırmalı Analiz Sonuçları (2)</a:t>
            </a:r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EF7B7EE6-AC53-0ABC-3C76-7CDD74196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085225"/>
              </p:ext>
            </p:extLst>
          </p:nvPr>
        </p:nvGraphicFramePr>
        <p:xfrm>
          <a:off x="400050" y="1459865"/>
          <a:ext cx="11477625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0587">
                  <a:extLst>
                    <a:ext uri="{9D8B030D-6E8A-4147-A177-3AD203B41FA5}">
                      <a16:colId xmlns:a16="http://schemas.microsoft.com/office/drawing/2014/main" val="2549891444"/>
                    </a:ext>
                  </a:extLst>
                </a:gridCol>
                <a:gridCol w="5407038">
                  <a:extLst>
                    <a:ext uri="{9D8B030D-6E8A-4147-A177-3AD203B41FA5}">
                      <a16:colId xmlns:a16="http://schemas.microsoft.com/office/drawing/2014/main" val="160298928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TÜRKİYE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223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Başarılar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Başarısızlıklar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79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Güneş enerjisi kurulu gücünün artırılmasına katkı sağlaması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443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İlgili kanun ve mevzuat değişiklikleriyle uygulama sürelerinin açıkça belirtilmiş olması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567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Yararlanıcıların ekonomik hassasiyetler ve belirsizliklerden korunması için tedbirler alınmış olması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632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Yerli katkı priminin, yerli </a:t>
                      </a: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üretimi canlandırması </a:t>
                      </a:r>
                      <a:r>
                        <a:rPr lang="tr-TR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 </a:t>
                      </a: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işletmeleri </a:t>
                      </a:r>
                      <a:r>
                        <a:rPr lang="tr-TR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teknolojik yeniliğe teşvik </a:t>
                      </a: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etmesi</a:t>
                      </a:r>
                      <a:endParaRPr lang="tr-TR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378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592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ACAF05-4AC7-5A79-973D-7E87923DD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Sonuç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BFF811-B9A0-C57D-3BC9-C3A41703D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Türkiye, Çin'deki teknoloji odaklı 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Ar-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teşvikleri</a:t>
            </a:r>
            <a:r>
              <a:rPr lang="tr-T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teşviklerde yönetişim mekanizmalarının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geliştirilmesindeki başarısızlıklardan ders çıkarmalıdır.</a:t>
            </a:r>
          </a:p>
          <a:p>
            <a:pPr marL="0" indent="0">
              <a:buNone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Türkiye’de fotovoltaik teşviklerinde gelişmeye açık alanlar 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politika tasarımı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Ar-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bileşenleridir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9932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6400"/>
          </a:xfrm>
        </p:spPr>
        <p:txBody>
          <a:bodyPr>
            <a:no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Türkiye için Politika Önerileri</a:t>
            </a: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79CC7436-8D0A-F2D5-8879-C5C763910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309447"/>
              </p:ext>
            </p:extLst>
          </p:nvPr>
        </p:nvGraphicFramePr>
        <p:xfrm>
          <a:off x="361950" y="957263"/>
          <a:ext cx="11544300" cy="5024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4300">
                  <a:extLst>
                    <a:ext uri="{9D8B030D-6E8A-4147-A177-3AD203B41FA5}">
                      <a16:colId xmlns:a16="http://schemas.microsoft.com/office/drawing/2014/main" val="3224059761"/>
                    </a:ext>
                  </a:extLst>
                </a:gridCol>
              </a:tblGrid>
              <a:tr h="473316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Politika Tasarımı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094594"/>
                  </a:ext>
                </a:extLst>
              </a:tr>
              <a:tr h="120149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Aşırı kapasite ve maliyet yaratacak gereksiz yatırımların önlenmesi amacıyla teşvik mekanizmalarının unsurları hassas bir şekilde analiz edilmeli, paydaşlar üzerindeki potansiyel etkiler de göz önünde bulundurulmalıdır.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959616"/>
                  </a:ext>
                </a:extLst>
              </a:tr>
              <a:tr h="837406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Teşvik mekanizmalarının uygulama prensiplerine uyum durumunun izlenmesi için şeffaflığa dayalı sistemler geliştirilmelidir.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210505"/>
                  </a:ext>
                </a:extLst>
              </a:tr>
              <a:tr h="837406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İşletmelerin kendi teknolojilerini geliştirmelerinin </a:t>
                      </a: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teşvik edilmesi </a:t>
                      </a:r>
                      <a:r>
                        <a:rPr lang="tr-TR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için performans ve ödüle dayalı teşvikler oluşturulmalıdır.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253879"/>
                  </a:ext>
                </a:extLst>
              </a:tr>
              <a:tr h="837406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Türkiye'deki üst merciler fotovoltaik sektörünü ayrı olarak ele almalı ve ulusal politika belgelerinde </a:t>
                      </a: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yer vermelidir</a:t>
                      </a:r>
                      <a:r>
                        <a:rPr lang="tr-TR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518024"/>
                  </a:ext>
                </a:extLst>
              </a:tr>
              <a:tr h="837406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Düzenli izleme için, ilgili projelerin her aşamasında teşviklerin uygulanmasını takip edecek teşvik sonrası denetim mekanizmaları oluşturulmalıdır.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234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503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0225"/>
          </a:xfrm>
        </p:spPr>
        <p:txBody>
          <a:bodyPr>
            <a:normAutofit fontScale="90000"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Türkiye için Politika Önerileri (2)</a:t>
            </a: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79CC7436-8D0A-F2D5-8879-C5C763910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302274"/>
              </p:ext>
            </p:extLst>
          </p:nvPr>
        </p:nvGraphicFramePr>
        <p:xfrm>
          <a:off x="323849" y="895350"/>
          <a:ext cx="11668125" cy="4958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125">
                  <a:extLst>
                    <a:ext uri="{9D8B030D-6E8A-4147-A177-3AD203B41FA5}">
                      <a16:colId xmlns:a16="http://schemas.microsoft.com/office/drawing/2014/main" val="3224059761"/>
                    </a:ext>
                  </a:extLst>
                </a:gridCol>
              </a:tblGrid>
              <a:tr h="442818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Etkili Ar-</a:t>
                      </a:r>
                      <a:r>
                        <a:rPr lang="tr-TR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</a:t>
                      </a:r>
                      <a:r>
                        <a:rPr lang="tr-T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Politikaları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094594"/>
                  </a:ext>
                </a:extLst>
              </a:tr>
              <a:tr h="1124076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Türkiye'deki Ar-</a:t>
                      </a:r>
                      <a:r>
                        <a:rPr lang="tr-TR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</a:t>
                      </a:r>
                      <a:r>
                        <a:rPr lang="tr-T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merkezlerinde fotovoltaik uzmanlığı güçlendirilmelidir. Gerekirse üniversiteler, danışmanlık şirketleri ve diğer ilgili paydaşlar Ar-</a:t>
                      </a:r>
                      <a:r>
                        <a:rPr lang="tr-TR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</a:t>
                      </a:r>
                      <a:r>
                        <a:rPr lang="tr-T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merkezlerine dahil edilmelidir.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6959616"/>
                  </a:ext>
                </a:extLst>
              </a:tr>
              <a:tr h="1124076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Fotovoltaik sektöründeki politika hedeflerine ulaşılması amacıyla kamu kurumları ile enerji politikası paydaşları (politika departmanları, düzenleyiciler ve Ar-</a:t>
                      </a:r>
                      <a:r>
                        <a:rPr lang="tr-TR" sz="20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</a:t>
                      </a:r>
                      <a:r>
                        <a:rPr lang="tr-TR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enstitüleri) arasındaki iş birliği ve koordinasyon güçlendirilmelidir.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1210505"/>
                  </a:ext>
                </a:extLst>
              </a:tr>
              <a:tr h="442818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Enerji politikaları, projeler ve finansman konularıyla ilgili bakanlıklar arasındaki koordinasyon güçlendirilmelidir. </a:t>
                      </a:r>
                      <a:endParaRPr lang="tr-TR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3253879"/>
                  </a:ext>
                </a:extLst>
              </a:tr>
              <a:tr h="78344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Enerji politikası gündemi ve öncelikleriyle uyumlu kapsamlı bir Ar-Ge stratejisi yol haritası hazırlanmalıdır.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7518024"/>
                  </a:ext>
                </a:extLst>
              </a:tr>
              <a:tr h="783447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Türkiye'nin fotovoltaik Ar-</a:t>
                      </a:r>
                      <a:r>
                        <a:rPr lang="tr-TR" sz="20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</a:t>
                      </a:r>
                      <a:r>
                        <a:rPr lang="tr-TR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programları için, kamu, özel sektör veya diğer yollardan fon desteği sağlayabilecek finansman mekanizmalarının oluşturulması sağlanmalıdır.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0619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16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5971" y="495545"/>
            <a:ext cx="3987841" cy="697832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Sunum Planı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25971" y="1346662"/>
            <a:ext cx="743692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Araştırma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Soruları</a:t>
            </a:r>
          </a:p>
          <a:p>
            <a:pPr marL="457200" indent="-457200">
              <a:buFont typeface="+mj-lt"/>
              <a:buAutoNum type="arabicPeriod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Fotovoltaiklerin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Geliştirilmesine Yönelik Çin ve Türkiye’deki Devlet Teşvikleri</a:t>
            </a:r>
          </a:p>
          <a:p>
            <a:pPr marL="457200" indent="-457200">
              <a:buFont typeface="+mj-lt"/>
              <a:buAutoNum type="arabicPeriod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Karşılaştırmalı Analiz Sonuçları</a:t>
            </a:r>
          </a:p>
          <a:p>
            <a:pPr marL="457200" indent="-457200">
              <a:buFont typeface="+mj-lt"/>
              <a:buAutoNum type="arabicPeriod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Sonuç ve Türkiye’ye Yönelik Politika Önerileri</a:t>
            </a:r>
          </a:p>
          <a:p>
            <a:pPr marL="457200" indent="-457200">
              <a:buFont typeface="+mj-lt"/>
              <a:buAutoNum type="arabicPeriod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5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91B5ED-5F04-A48B-DE04-AE89A909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Araştırma Soruları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1A7ACA-A0B4-B26F-7CE8-8AE092BD2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17080" cy="4351338"/>
          </a:xfrm>
        </p:spPr>
        <p:txBody>
          <a:bodyPr>
            <a:normAutofit/>
          </a:bodyPr>
          <a:lstStyle/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Çin'de fotovoltaik teknolojilerinin geliştirilmesine yönelik başlıca devlet destekli mekanizmalar ışığında, Türkiye'de benzer teşviklerin artırılması için ne gibi dersler çıkarılabilir? </a:t>
            </a:r>
          </a:p>
          <a:p>
            <a:pPr marL="0" indent="0">
              <a:buNone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Varsa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Türkiye‘deki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mekanizmalara ilişkin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zayıflıklar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nasıl giderilebilir? </a:t>
            </a:r>
          </a:p>
        </p:txBody>
      </p:sp>
    </p:spTree>
    <p:extLst>
      <p:ext uri="{BB962C8B-B14F-4D97-AF65-F5344CB8AC3E}">
        <p14:creationId xmlns:p14="http://schemas.microsoft.com/office/powerpoint/2010/main" val="3795602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D41869-58D4-540F-8554-EB6F59523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" y="-158306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Fotovoltaik Teknolojilerine Yönelik Çin’deki Önemli Teşvik Mekanizmaları</a:t>
            </a:r>
          </a:p>
        </p:txBody>
      </p:sp>
      <p:graphicFrame>
        <p:nvGraphicFramePr>
          <p:cNvPr id="5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77760"/>
              </p:ext>
            </p:extLst>
          </p:nvPr>
        </p:nvGraphicFramePr>
        <p:xfrm>
          <a:off x="215759" y="958712"/>
          <a:ext cx="11757166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8583">
                  <a:extLst>
                    <a:ext uri="{9D8B030D-6E8A-4147-A177-3AD203B41FA5}">
                      <a16:colId xmlns:a16="http://schemas.microsoft.com/office/drawing/2014/main" val="3376859012"/>
                    </a:ext>
                  </a:extLst>
                </a:gridCol>
                <a:gridCol w="5878583">
                  <a:extLst>
                    <a:ext uri="{9D8B030D-6E8A-4147-A177-3AD203B41FA5}">
                      <a16:colId xmlns:a16="http://schemas.microsoft.com/office/drawing/2014/main" val="3827195429"/>
                    </a:ext>
                  </a:extLst>
                </a:gridCol>
              </a:tblGrid>
              <a:tr h="2816305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Golden Sun Programı</a:t>
                      </a:r>
                      <a:endParaRPr lang="tr-T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Elektriğe erişimi olmayan bölgelerde rüzgar ve güneş </a:t>
                      </a:r>
                      <a:r>
                        <a:rPr lang="tr-TR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fotovoltaik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projeleri </a:t>
                      </a:r>
                      <a:endParaRPr lang="tr-TR" sz="2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Finansal, bilimsel ve teknolojik desteklere yönelik teşvikler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Çinli işletmelere ileri teknolojili altyapı ve tesisler kurmaları zorunluluğu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20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Destek fonlarının ödenmesi: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yüzde 70'i proje inşaatı öncesinde, geri kalan yüzde 30'u ise proje tamamlandıktan sonra</a:t>
                      </a:r>
                      <a:endParaRPr lang="tr-TR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486872"/>
                  </a:ext>
                </a:extLst>
              </a:tr>
              <a:tr h="19114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Tarife Mekanizması (</a:t>
                      </a:r>
                      <a:r>
                        <a:rPr lang="tr-TR" sz="2000" b="1" kern="120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Feed</a:t>
                      </a:r>
                      <a:r>
                        <a:rPr lang="tr-TR" sz="20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-in </a:t>
                      </a:r>
                      <a:r>
                        <a:rPr lang="tr-TR" sz="2000" b="1" kern="120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Tariff-FiT</a:t>
                      </a:r>
                      <a:r>
                        <a:rPr lang="tr-TR" sz="20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Yenilenebilir enerji kullanımının sınırlı olduğu ve Batı Çin’in az gelişmiş bölgeleri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Bölgesel Tarife Uygulaması (Bölge 1 için 0,9 CNY/</a:t>
                      </a:r>
                      <a:r>
                        <a:rPr lang="tr-TR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kwh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Bölge 2 için 0,95 CNY/</a:t>
                      </a:r>
                      <a:r>
                        <a:rPr lang="tr-TR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kwh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Bölge 3 için 1 CNY/</a:t>
                      </a:r>
                      <a:r>
                        <a:rPr lang="tr-TR" sz="2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kwh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Her il için kurulum kotası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tr-TR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727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54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205016"/>
              </p:ext>
            </p:extLst>
          </p:nvPr>
        </p:nvGraphicFramePr>
        <p:xfrm>
          <a:off x="257937" y="1009651"/>
          <a:ext cx="11844130" cy="4990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2065">
                  <a:extLst>
                    <a:ext uri="{9D8B030D-6E8A-4147-A177-3AD203B41FA5}">
                      <a16:colId xmlns:a16="http://schemas.microsoft.com/office/drawing/2014/main" val="3376859012"/>
                    </a:ext>
                  </a:extLst>
                </a:gridCol>
                <a:gridCol w="5922065">
                  <a:extLst>
                    <a:ext uri="{9D8B030D-6E8A-4147-A177-3AD203B41FA5}">
                      <a16:colId xmlns:a16="http://schemas.microsoft.com/office/drawing/2014/main" val="3827195429"/>
                    </a:ext>
                  </a:extLst>
                </a:gridCol>
              </a:tblGrid>
              <a:tr h="2978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 </a:t>
                      </a:r>
                      <a:r>
                        <a:rPr lang="tr-TR" sz="1800" b="1" kern="1200" dirty="0" err="1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Runner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1" kern="1200" dirty="0" smtClean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Amaç: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Çinli şirketlerin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fotovoltaik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Ar-Ge yatırımlarına teşvik edilmesi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Ülkenin önde gelen 8 teknoloji üssü olan ve toplam kapasiteleri 5,5 GW olan endüstri parkları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Her teknoloji üssü için kurulum kotası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Kotaların ihale süreciyle program gerekliliklerine uygun projelere tahsisatı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İhaleyi kazanan: En rekabetçi proje (Top </a:t>
                      </a:r>
                      <a:r>
                        <a:rPr lang="tr-TR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Runner</a:t>
                      </a:r>
                      <a:r>
                        <a:rPr lang="tr-T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tr-TR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670775"/>
                  </a:ext>
                </a:extLst>
              </a:tr>
              <a:tr h="19936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Ar-Ge Teşvikleri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1" kern="1200" dirty="0" smtClean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Yenilenebilir Enerji Yasası ve 11. Beş Yıllık Plan (2006-2010) kapsamında kamu fonlarıyla desteklenen Ar-Ge programları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Rakip ülkelerden (Almanya, Çin vb.) yaparak öğrenme stratejileri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Düşük maliyetli üretim odaklı Ar-Ge programları</a:t>
                      </a:r>
                    </a:p>
                    <a:p>
                      <a:endParaRPr lang="tr-T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396974"/>
                  </a:ext>
                </a:extLst>
              </a:tr>
            </a:tbl>
          </a:graphicData>
        </a:graphic>
      </p:graphicFrame>
      <p:sp>
        <p:nvSpPr>
          <p:cNvPr id="5" name="Başlık 1">
            <a:extLst>
              <a:ext uri="{FF2B5EF4-FFF2-40B4-BE49-F238E27FC236}">
                <a16:creationId xmlns:a16="http://schemas.microsoft.com/office/drawing/2014/main" id="{CBD41869-58D4-540F-8554-EB6F59523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37" y="66675"/>
            <a:ext cx="10515600" cy="866775"/>
          </a:xfrm>
        </p:spPr>
        <p:txBody>
          <a:bodyPr>
            <a:no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Fotovoltaik Teknolojilerine Yönelik Çin’deki Önemli Teşvik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Mekanizmaları (2)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73227B-7D1C-4F32-4ACD-EA7315174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0515600" cy="559565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Çin Teşviklerinin Sonuçları </a:t>
            </a:r>
          </a:p>
        </p:txBody>
      </p:sp>
      <p:graphicFrame>
        <p:nvGraphicFramePr>
          <p:cNvPr id="4" name="İçerik Yer Tutucusu 5">
            <a:extLst>
              <a:ext uri="{FF2B5EF4-FFF2-40B4-BE49-F238E27FC236}">
                <a16:creationId xmlns:a16="http://schemas.microsoft.com/office/drawing/2014/main" id="{8629FAC9-32BF-6F1D-20B0-409369360D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832611"/>
              </p:ext>
            </p:extLst>
          </p:nvPr>
        </p:nvGraphicFramePr>
        <p:xfrm>
          <a:off x="228600" y="714908"/>
          <a:ext cx="11772900" cy="5108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0568">
                  <a:extLst>
                    <a:ext uri="{9D8B030D-6E8A-4147-A177-3AD203B41FA5}">
                      <a16:colId xmlns:a16="http://schemas.microsoft.com/office/drawing/2014/main" val="3915451924"/>
                    </a:ext>
                  </a:extLst>
                </a:gridCol>
                <a:gridCol w="2842207">
                  <a:extLst>
                    <a:ext uri="{9D8B030D-6E8A-4147-A177-3AD203B41FA5}">
                      <a16:colId xmlns:a16="http://schemas.microsoft.com/office/drawing/2014/main" val="86581285"/>
                    </a:ext>
                  </a:extLst>
                </a:gridCol>
                <a:gridCol w="3709323">
                  <a:extLst>
                    <a:ext uri="{9D8B030D-6E8A-4147-A177-3AD203B41FA5}">
                      <a16:colId xmlns:a16="http://schemas.microsoft.com/office/drawing/2014/main" val="2499536272"/>
                    </a:ext>
                  </a:extLst>
                </a:gridCol>
                <a:gridCol w="2440802">
                  <a:extLst>
                    <a:ext uri="{9D8B030D-6E8A-4147-A177-3AD203B41FA5}">
                      <a16:colId xmlns:a16="http://schemas.microsoft.com/office/drawing/2014/main" val="2953480591"/>
                    </a:ext>
                  </a:extLst>
                </a:gridCol>
              </a:tblGrid>
              <a:tr h="5979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Golden Sun </a:t>
                      </a:r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Programı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Tarife Mekanizması (</a:t>
                      </a:r>
                      <a:r>
                        <a:rPr lang="tr-T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Feed</a:t>
                      </a: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-in </a:t>
                      </a:r>
                      <a:r>
                        <a:rPr lang="tr-T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Tariff-FiT</a:t>
                      </a: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</a:t>
                      </a:r>
                      <a:r>
                        <a:rPr lang="tr-T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Runner</a:t>
                      </a: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Ar-</a:t>
                      </a:r>
                      <a:r>
                        <a:rPr lang="tr-T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</a:t>
                      </a: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Teşvikleri</a:t>
                      </a:r>
                    </a:p>
                    <a:p>
                      <a:pPr algn="ctr"/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759866"/>
                  </a:ext>
                </a:extLst>
              </a:tr>
              <a:tr h="446877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Fotovoltaik üretim kapasitesinde artış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İhracatta düşüş, yurtiçi talepte artış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Malzeme ve montaj maliyetlerinde düşüş (4,5 ABD Doları/Watt→1,5 ABD Doları/Watt)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Yerel </a:t>
                      </a:r>
                      <a:r>
                        <a:rPr lang="tr-T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fotovoltaik</a:t>
                      </a: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piyasasında</a:t>
                      </a:r>
                      <a:r>
                        <a:rPr lang="tr-TR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genişleme </a:t>
                      </a: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(2016 yılında toplam 77 </a:t>
                      </a:r>
                      <a:r>
                        <a:rPr lang="tr-T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GW'lık</a:t>
                      </a: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kümülatif kurulum)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Fotovoltaik tedarik zinciri ve hammadde üretiminde küresel lider konumuna erişim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Çok sayıda teknolojik inovasyon odaklı projeler ve örnek fotovoltaik bölgeleri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Güneş enerjisine ilişkin fiyatların yüzde 20 oranında düşmesi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İleri seviye çeşitli proje geliştiricilerinden uygun fiyatlar talep edebilme imkânı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Teknolojik inovasyon odaklı olmayan işletmelerin elenmesi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Artan Ar-Ge </a:t>
                      </a:r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yatırımlarıyla</a:t>
                      </a:r>
                      <a:r>
                        <a:rPr lang="tr-TR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fotovoltaik</a:t>
                      </a:r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modül </a:t>
                      </a:r>
                      <a:r>
                        <a:rPr lang="tr-T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maliyetlerinin hızla </a:t>
                      </a:r>
                      <a:r>
                        <a:rPr lang="tr-T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düşmesi</a:t>
                      </a:r>
                      <a:endParaRPr lang="tr-T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29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81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6675"/>
            <a:ext cx="10515600" cy="511175"/>
          </a:xfrm>
        </p:spPr>
        <p:txBody>
          <a:bodyPr>
            <a:no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Çin Teşviklerinin Başarıları ve Başarısızlıkları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702991"/>
              </p:ext>
            </p:extLst>
          </p:nvPr>
        </p:nvGraphicFramePr>
        <p:xfrm>
          <a:off x="431291" y="703961"/>
          <a:ext cx="11351133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695">
                  <a:extLst>
                    <a:ext uri="{9D8B030D-6E8A-4147-A177-3AD203B41FA5}">
                      <a16:colId xmlns:a16="http://schemas.microsoft.com/office/drawing/2014/main" val="807359886"/>
                    </a:ext>
                  </a:extLst>
                </a:gridCol>
                <a:gridCol w="4691993">
                  <a:extLst>
                    <a:ext uri="{9D8B030D-6E8A-4147-A177-3AD203B41FA5}">
                      <a16:colId xmlns:a16="http://schemas.microsoft.com/office/drawing/2014/main" val="2755949146"/>
                    </a:ext>
                  </a:extLst>
                </a:gridCol>
                <a:gridCol w="3778445">
                  <a:extLst>
                    <a:ext uri="{9D8B030D-6E8A-4147-A177-3AD203B41FA5}">
                      <a16:colId xmlns:a16="http://schemas.microsoft.com/office/drawing/2014/main" val="792796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Başarılar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Başarısızlıklar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310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Golden Sun Programı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Finansmana erişimin iyileştirilmesi</a:t>
                      </a:r>
                    </a:p>
                    <a:p>
                      <a:endParaRPr lang="tr-TR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Enerji üretimi verimliliğinde artış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tr-TR" sz="18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Enerji ihtiyacı sahiplerine temiz enerjinin ulaştırılması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tr-TR" sz="18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Fotovoltaiklerden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enerji üretiminin daha etkin yönetilmesi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Politikaların sistematik tasarım zayıflığı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tr-TR" sz="18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Teknolojik Ar-Ge yatırımının eksikliği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tr-TR" sz="18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Zayıf düzenleme mekanizmaları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tr-TR" sz="18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Şebeke bağlantısına ilişkin teknik standartlarda zayıflık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333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</a:t>
                      </a:r>
                      <a:endParaRPr lang="tr-T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Çin’deki yerel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fotovoltaik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piyasasının genişlemesi 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Bölgesel güneş enerjisi ihtiyacı ve </a:t>
                      </a:r>
                      <a:r>
                        <a:rPr lang="tr-TR" sz="180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fotovoltaik</a:t>
                      </a: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maliyetlerindeki değişikliklerin yönetiminde yetersizlik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tr-TR" sz="18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Uygulama süresinin açıkça belirtilmiş olmaması</a:t>
                      </a:r>
                      <a:endParaRPr lang="tr-TR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3760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4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6675"/>
            <a:ext cx="10515600" cy="511175"/>
          </a:xfrm>
        </p:spPr>
        <p:txBody>
          <a:bodyPr>
            <a:no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Çin Teşviklerinin Başarıları ve Başarısızlıkları (2)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100246"/>
              </p:ext>
            </p:extLst>
          </p:nvPr>
        </p:nvGraphicFramePr>
        <p:xfrm>
          <a:off x="838200" y="758825"/>
          <a:ext cx="1051560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80735988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75594914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92796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Başarılar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Başarısızlıklar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310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Ar-</a:t>
                      </a:r>
                      <a:r>
                        <a:rPr lang="tr-TR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</a:t>
                      </a:r>
                      <a:r>
                        <a:rPr lang="tr-T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Teşvikleri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Fotovoltaik endüstrisindeki üretimin gelişmesi ve </a:t>
                      </a:r>
                      <a:r>
                        <a:rPr lang="tr-T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modül </a:t>
                      </a:r>
                      <a:r>
                        <a:rPr lang="tr-T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maliyetlerinin </a:t>
                      </a:r>
                      <a:r>
                        <a:rPr lang="tr-T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düşmesi</a:t>
                      </a:r>
                      <a:endParaRPr lang="tr-T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Ar-</a:t>
                      </a:r>
                      <a:r>
                        <a:rPr lang="tr-TR" sz="20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</a:t>
                      </a:r>
                      <a:r>
                        <a:rPr lang="tr-TR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yatırımlarının sistematik olmaması</a:t>
                      </a:r>
                    </a:p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tr-TR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Teknolojik gelişme yerine düşük maliyetli üretim odaklı Ar-</a:t>
                      </a:r>
                      <a:r>
                        <a:rPr lang="tr-TR" sz="20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</a:t>
                      </a:r>
                      <a:r>
                        <a:rPr lang="tr-TR" sz="20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yatırımları</a:t>
                      </a:r>
                    </a:p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tr-TR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İlgili paydaşların sürece gerektiği kadar dahil edilmemiş olması</a:t>
                      </a:r>
                      <a:endParaRPr lang="tr-TR" sz="20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333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344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4025"/>
          </a:xfrm>
        </p:spPr>
        <p:txBody>
          <a:bodyPr>
            <a:no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Türkiye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Teşviklerinin </a:t>
            </a: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Genel Özellikleri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794059"/>
              </p:ext>
            </p:extLst>
          </p:nvPr>
        </p:nvGraphicFramePr>
        <p:xfrm>
          <a:off x="385762" y="892175"/>
          <a:ext cx="11420475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825">
                  <a:extLst>
                    <a:ext uri="{9D8B030D-6E8A-4147-A177-3AD203B41FA5}">
                      <a16:colId xmlns:a16="http://schemas.microsoft.com/office/drawing/2014/main" val="1577630319"/>
                    </a:ext>
                  </a:extLst>
                </a:gridCol>
                <a:gridCol w="3806825">
                  <a:extLst>
                    <a:ext uri="{9D8B030D-6E8A-4147-A177-3AD203B41FA5}">
                      <a16:colId xmlns:a16="http://schemas.microsoft.com/office/drawing/2014/main" val="2804423273"/>
                    </a:ext>
                  </a:extLst>
                </a:gridCol>
                <a:gridCol w="3806825">
                  <a:extLst>
                    <a:ext uri="{9D8B030D-6E8A-4147-A177-3AD203B41FA5}">
                      <a16:colId xmlns:a16="http://schemas.microsoft.com/office/drawing/2014/main" val="15479027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YEKDEM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Ar-</a:t>
                      </a:r>
                      <a:r>
                        <a:rPr lang="tr-TR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</a:t>
                      </a:r>
                      <a:r>
                        <a:rPr lang="tr-T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Teşvikleri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640196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yıllık alım garantileri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Yurt içi bileşen primleri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 değişimi kaynaklı kayıpların getirdiği mali yükün azaltılmasına yönelik düzenlemeler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Enflasyon ve döviz kayıpları gibi hassasiyetlerin önlenmesi adına düzenlemeler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Güneş enerjisi dahil büyük ölçekli yenilenebilir enerji </a:t>
                      </a:r>
                      <a:r>
                        <a:rPr lang="tr-T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projeleri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Yerli Bileşen Kullanımına Tahsis modeli:</a:t>
                      </a:r>
                      <a:r>
                        <a:rPr lang="tr-TR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Ar-Ge </a:t>
                      </a:r>
                      <a:r>
                        <a:rPr lang="tr-T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merkezlerinin </a:t>
                      </a:r>
                      <a:r>
                        <a:rPr lang="tr-T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kurulması ve üretim </a:t>
                      </a:r>
                      <a:r>
                        <a:rPr lang="tr-T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tesislerinin teknoloji transferlerine katkıda </a:t>
                      </a:r>
                      <a:r>
                        <a:rPr lang="tr-T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bulunması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r-TR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Katılımcıların </a:t>
                      </a:r>
                      <a:r>
                        <a:rPr lang="tr-T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Ar-Ge yatırımı yapma zorunluluğu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Ar-</a:t>
                      </a:r>
                      <a:r>
                        <a:rPr lang="tr-TR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</a:t>
                      </a:r>
                      <a:r>
                        <a:rPr lang="tr-T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yoğun ve yüksek katma değerli büyük ölçekli projeleri desteklemeyi amaçlayan </a:t>
                      </a:r>
                      <a:r>
                        <a:rPr lang="tr-T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 Bazlı Teşvik Sistemi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Teknolojik geçişi hızlandıran yüksek ve orta-yüksek teknolojileri içeren yatırımların desteklenmesini amaçlayan </a:t>
                      </a:r>
                      <a:r>
                        <a:rPr lang="tr-T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Yatırım Teşvik </a:t>
                      </a:r>
                      <a:r>
                        <a:rPr lang="tr-T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Öncelikli </a:t>
                      </a:r>
                      <a:r>
                        <a:rPr lang="tr-T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Yatırımlar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46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186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1618</TotalTime>
  <Words>1065</Words>
  <Application>Microsoft Office PowerPoint</Application>
  <PresentationFormat>Geniş ekran</PresentationFormat>
  <Paragraphs>174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Teması</vt:lpstr>
      <vt:lpstr> Güneş Enerjisi Sistemlerinin Geliştirilmesine Yönelik Devlet Teşvikleri: Çin Uygulamaları Bağlamında Türkiye Değerlendirmesi ve Politika Önerileri  </vt:lpstr>
      <vt:lpstr>Sunum Planı</vt:lpstr>
      <vt:lpstr>Araştırma Soruları</vt:lpstr>
      <vt:lpstr>Fotovoltaik Teknolojilerine Yönelik Çin’deki Önemli Teşvik Mekanizmaları</vt:lpstr>
      <vt:lpstr>Fotovoltaik Teknolojilerine Yönelik Çin’deki Önemli Teşvik Mekanizmaları (2)</vt:lpstr>
      <vt:lpstr>Çin Teşviklerinin Sonuçları </vt:lpstr>
      <vt:lpstr>Çin Teşviklerinin Başarıları ve Başarısızlıkları</vt:lpstr>
      <vt:lpstr>Çin Teşviklerinin Başarıları ve Başarısızlıkları (2)</vt:lpstr>
      <vt:lpstr>Türkiye Teşviklerinin Genel Özellikleri</vt:lpstr>
      <vt:lpstr>Türkiye Teşviklerinin Sonuçları </vt:lpstr>
      <vt:lpstr>Çin ve Türkiye Teşviklerinin Karşılaştırmalı Analiz Sonuçları</vt:lpstr>
      <vt:lpstr>Çin ve Türkiye Teşviklerinin Karşılaştırmalı Analiz Sonuçları (2)</vt:lpstr>
      <vt:lpstr>Sonuç</vt:lpstr>
      <vt:lpstr>Türkiye için Politika Önerileri</vt:lpstr>
      <vt:lpstr>Türkiye için Politika Önerileri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Ayten SÜMER</dc:creator>
  <cp:lastModifiedBy>MoTF</cp:lastModifiedBy>
  <cp:revision>143</cp:revision>
  <dcterms:created xsi:type="dcterms:W3CDTF">2024-08-08T07:03:42Z</dcterms:created>
  <dcterms:modified xsi:type="dcterms:W3CDTF">2024-09-20T11:36:39Z</dcterms:modified>
</cp:coreProperties>
</file>