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258" r:id="rId3"/>
    <p:sldId id="272" r:id="rId4"/>
    <p:sldId id="273" r:id="rId5"/>
    <p:sldId id="259" r:id="rId6"/>
    <p:sldId id="260" r:id="rId7"/>
    <p:sldId id="261" r:id="rId8"/>
    <p:sldId id="262" r:id="rId9"/>
    <p:sldId id="263" r:id="rId10"/>
    <p:sldId id="264" r:id="rId11"/>
    <p:sldId id="265" r:id="rId12"/>
    <p:sldId id="266" r:id="rId13"/>
    <p:sldId id="267" r:id="rId14"/>
    <p:sldId id="268" r:id="rId15"/>
    <p:sldId id="269" r:id="rId16"/>
    <p:sldId id="274" r:id="rId1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534"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D2666F-87FA-4727-80D5-3C7F4330AA9A}" type="datetimeFigureOut">
              <a:rPr lang="tr-TR" smtClean="0"/>
              <a:t>16.09.2024</a:t>
            </a:fld>
            <a:endParaRPr lang="tr-TR"/>
          </a:p>
        </p:txBody>
      </p:sp>
      <p:sp>
        <p:nvSpPr>
          <p:cNvPr id="4" name="Slayt Görüntüsü Yer Tutucus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F8FEEE-E57A-4EBC-938A-A3986A99867F}" type="slidenum">
              <a:rPr lang="tr-TR" smtClean="0"/>
              <a:t>‹#›</a:t>
            </a:fld>
            <a:endParaRPr lang="tr-TR"/>
          </a:p>
        </p:txBody>
      </p:sp>
    </p:spTree>
    <p:extLst>
      <p:ext uri="{BB962C8B-B14F-4D97-AF65-F5344CB8AC3E}">
        <p14:creationId xmlns:p14="http://schemas.microsoft.com/office/powerpoint/2010/main" val="48119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3:notes"/>
          <p:cNvSpPr txBox="1">
            <a:spLocks noGrp="1"/>
          </p:cNvSpPr>
          <p:nvPr>
            <p:ph type="body" idx="1"/>
          </p:nvPr>
        </p:nvSpPr>
        <p:spPr>
          <a:xfrm>
            <a:off x="685800" y="4400550"/>
            <a:ext cx="54864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i="1" u="none" strike="noStrike">
              <a:solidFill>
                <a:schemeClr val="lt1"/>
              </a:solidFill>
              <a:latin typeface="Corbel"/>
              <a:ea typeface="Corbel"/>
              <a:cs typeface="Corbel"/>
              <a:sym typeface="Corbel"/>
            </a:endParaRPr>
          </a:p>
        </p:txBody>
      </p:sp>
      <p:sp>
        <p:nvSpPr>
          <p:cNvPr id="151" name="Google Shape;151;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fld id="{00000000-1234-1234-1234-123412341234}" type="slidenum">
              <a:rPr lang="tr-TR"/>
              <a:t>3</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17:notes"/>
          <p:cNvSpPr txBox="1">
            <a:spLocks noGrp="1"/>
          </p:cNvSpPr>
          <p:nvPr>
            <p:ph type="body" idx="1"/>
          </p:nvPr>
        </p:nvSpPr>
        <p:spPr>
          <a:xfrm>
            <a:off x="685800" y="4400550"/>
            <a:ext cx="54864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8" name="Google Shape;33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628C4BE0-9CE7-4AB5-AFEE-8BFA9B101ADD}" type="datetimeFigureOut">
              <a:rPr lang="tr-TR" smtClean="0"/>
              <a:t>16.09.2024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5C6FF69-02B1-4CA9-A9D6-8DEA02365170}" type="slidenum">
              <a:rPr lang="tr-TR" smtClean="0"/>
              <a:t>‹#›</a:t>
            </a:fld>
            <a:endParaRPr lang="tr-TR"/>
          </a:p>
        </p:txBody>
      </p:sp>
    </p:spTree>
    <p:extLst>
      <p:ext uri="{BB962C8B-B14F-4D97-AF65-F5344CB8AC3E}">
        <p14:creationId xmlns:p14="http://schemas.microsoft.com/office/powerpoint/2010/main" val="390937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628C4BE0-9CE7-4AB5-AFEE-8BFA9B101ADD}" type="datetimeFigureOut">
              <a:rPr lang="tr-TR" smtClean="0"/>
              <a:t>16.09.2024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5C6FF69-02B1-4CA9-A9D6-8DEA02365170}" type="slidenum">
              <a:rPr lang="tr-TR" smtClean="0"/>
              <a:t>‹#›</a:t>
            </a:fld>
            <a:endParaRPr lang="tr-TR"/>
          </a:p>
        </p:txBody>
      </p:sp>
    </p:spTree>
    <p:extLst>
      <p:ext uri="{BB962C8B-B14F-4D97-AF65-F5344CB8AC3E}">
        <p14:creationId xmlns:p14="http://schemas.microsoft.com/office/powerpoint/2010/main" val="512491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628C4BE0-9CE7-4AB5-AFEE-8BFA9B101ADD}" type="datetimeFigureOut">
              <a:rPr lang="tr-TR" smtClean="0"/>
              <a:t>16.09.2024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5C6FF69-02B1-4CA9-A9D6-8DEA02365170}" type="slidenum">
              <a:rPr lang="tr-TR" smtClean="0"/>
              <a:t>‹#›</a:t>
            </a:fld>
            <a:endParaRPr lang="tr-TR"/>
          </a:p>
        </p:txBody>
      </p:sp>
    </p:spTree>
    <p:extLst>
      <p:ext uri="{BB962C8B-B14F-4D97-AF65-F5344CB8AC3E}">
        <p14:creationId xmlns:p14="http://schemas.microsoft.com/office/powerpoint/2010/main" val="2488082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628C4BE0-9CE7-4AB5-AFEE-8BFA9B101ADD}" type="datetimeFigureOut">
              <a:rPr lang="tr-TR" smtClean="0"/>
              <a:t>16.09.2024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5C6FF69-02B1-4CA9-A9D6-8DEA02365170}" type="slidenum">
              <a:rPr lang="tr-TR" smtClean="0"/>
              <a:t>‹#›</a:t>
            </a:fld>
            <a:endParaRPr lang="tr-TR"/>
          </a:p>
        </p:txBody>
      </p:sp>
    </p:spTree>
    <p:extLst>
      <p:ext uri="{BB962C8B-B14F-4D97-AF65-F5344CB8AC3E}">
        <p14:creationId xmlns:p14="http://schemas.microsoft.com/office/powerpoint/2010/main" val="1967655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628C4BE0-9CE7-4AB5-AFEE-8BFA9B101ADD}" type="datetimeFigureOut">
              <a:rPr lang="tr-TR" smtClean="0"/>
              <a:t>16.09.2024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5C6FF69-02B1-4CA9-A9D6-8DEA02365170}" type="slidenum">
              <a:rPr lang="tr-TR" smtClean="0"/>
              <a:t>‹#›</a:t>
            </a:fld>
            <a:endParaRPr lang="tr-TR"/>
          </a:p>
        </p:txBody>
      </p:sp>
    </p:spTree>
    <p:extLst>
      <p:ext uri="{BB962C8B-B14F-4D97-AF65-F5344CB8AC3E}">
        <p14:creationId xmlns:p14="http://schemas.microsoft.com/office/powerpoint/2010/main" val="3290369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628C4BE0-9CE7-4AB5-AFEE-8BFA9B101ADD}" type="datetimeFigureOut">
              <a:rPr lang="tr-TR" smtClean="0"/>
              <a:t>16.09.2024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5C6FF69-02B1-4CA9-A9D6-8DEA02365170}" type="slidenum">
              <a:rPr lang="tr-TR" smtClean="0"/>
              <a:t>‹#›</a:t>
            </a:fld>
            <a:endParaRPr lang="tr-TR"/>
          </a:p>
        </p:txBody>
      </p:sp>
    </p:spTree>
    <p:extLst>
      <p:ext uri="{BB962C8B-B14F-4D97-AF65-F5344CB8AC3E}">
        <p14:creationId xmlns:p14="http://schemas.microsoft.com/office/powerpoint/2010/main" val="1396282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628C4BE0-9CE7-4AB5-AFEE-8BFA9B101ADD}" type="datetimeFigureOut">
              <a:rPr lang="tr-TR" smtClean="0"/>
              <a:t>16.09.2024</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D5C6FF69-02B1-4CA9-A9D6-8DEA02365170}" type="slidenum">
              <a:rPr lang="tr-TR" smtClean="0"/>
              <a:t>‹#›</a:t>
            </a:fld>
            <a:endParaRPr lang="tr-TR"/>
          </a:p>
        </p:txBody>
      </p:sp>
    </p:spTree>
    <p:extLst>
      <p:ext uri="{BB962C8B-B14F-4D97-AF65-F5344CB8AC3E}">
        <p14:creationId xmlns:p14="http://schemas.microsoft.com/office/powerpoint/2010/main" val="2182508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628C4BE0-9CE7-4AB5-AFEE-8BFA9B101ADD}" type="datetimeFigureOut">
              <a:rPr lang="tr-TR" smtClean="0"/>
              <a:t>16.09.2024</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D5C6FF69-02B1-4CA9-A9D6-8DEA02365170}" type="slidenum">
              <a:rPr lang="tr-TR" smtClean="0"/>
              <a:t>‹#›</a:t>
            </a:fld>
            <a:endParaRPr lang="tr-TR"/>
          </a:p>
        </p:txBody>
      </p:sp>
    </p:spTree>
    <p:extLst>
      <p:ext uri="{BB962C8B-B14F-4D97-AF65-F5344CB8AC3E}">
        <p14:creationId xmlns:p14="http://schemas.microsoft.com/office/powerpoint/2010/main" val="764687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628C4BE0-9CE7-4AB5-AFEE-8BFA9B101ADD}" type="datetimeFigureOut">
              <a:rPr lang="tr-TR" smtClean="0"/>
              <a:t>16.09.2024</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D5C6FF69-02B1-4CA9-A9D6-8DEA02365170}" type="slidenum">
              <a:rPr lang="tr-TR" smtClean="0"/>
              <a:t>‹#›</a:t>
            </a:fld>
            <a:endParaRPr lang="tr-TR"/>
          </a:p>
        </p:txBody>
      </p:sp>
    </p:spTree>
    <p:extLst>
      <p:ext uri="{BB962C8B-B14F-4D97-AF65-F5344CB8AC3E}">
        <p14:creationId xmlns:p14="http://schemas.microsoft.com/office/powerpoint/2010/main" val="1091672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628C4BE0-9CE7-4AB5-AFEE-8BFA9B101ADD}" type="datetimeFigureOut">
              <a:rPr lang="tr-TR" smtClean="0"/>
              <a:t>16.09.2024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5C6FF69-02B1-4CA9-A9D6-8DEA02365170}" type="slidenum">
              <a:rPr lang="tr-TR" smtClean="0"/>
              <a:t>‹#›</a:t>
            </a:fld>
            <a:endParaRPr lang="tr-TR"/>
          </a:p>
        </p:txBody>
      </p:sp>
    </p:spTree>
    <p:extLst>
      <p:ext uri="{BB962C8B-B14F-4D97-AF65-F5344CB8AC3E}">
        <p14:creationId xmlns:p14="http://schemas.microsoft.com/office/powerpoint/2010/main" val="145616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628C4BE0-9CE7-4AB5-AFEE-8BFA9B101ADD}" type="datetimeFigureOut">
              <a:rPr lang="tr-TR" smtClean="0"/>
              <a:t>16.09.2024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5C6FF69-02B1-4CA9-A9D6-8DEA02365170}" type="slidenum">
              <a:rPr lang="tr-TR" smtClean="0"/>
              <a:t>‹#›</a:t>
            </a:fld>
            <a:endParaRPr lang="tr-TR"/>
          </a:p>
        </p:txBody>
      </p:sp>
    </p:spTree>
    <p:extLst>
      <p:ext uri="{BB962C8B-B14F-4D97-AF65-F5344CB8AC3E}">
        <p14:creationId xmlns:p14="http://schemas.microsoft.com/office/powerpoint/2010/main" val="885562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8C4BE0-9CE7-4AB5-AFEE-8BFA9B101ADD}" type="datetimeFigureOut">
              <a:rPr lang="tr-TR" smtClean="0"/>
              <a:t>16.09.2024</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C6FF69-02B1-4CA9-A9D6-8DEA02365170}" type="slidenum">
              <a:rPr lang="tr-TR" smtClean="0"/>
              <a:t>‹#›</a:t>
            </a:fld>
            <a:endParaRPr lang="tr-TR"/>
          </a:p>
        </p:txBody>
      </p:sp>
    </p:spTree>
    <p:extLst>
      <p:ext uri="{BB962C8B-B14F-4D97-AF65-F5344CB8AC3E}">
        <p14:creationId xmlns:p14="http://schemas.microsoft.com/office/powerpoint/2010/main" val="10032006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re 8"/>
          <p:cNvSpPr>
            <a:spLocks noGrp="1"/>
          </p:cNvSpPr>
          <p:nvPr>
            <p:ph type="title"/>
          </p:nvPr>
        </p:nvSpPr>
        <p:spPr>
          <a:xfrm>
            <a:off x="452284" y="787414"/>
            <a:ext cx="11189110" cy="1792153"/>
          </a:xfrm>
        </p:spPr>
        <p:txBody>
          <a:bodyPr/>
          <a:lstStyle/>
          <a:p>
            <a:r>
              <a:rPr lang="tr-TR" sz="4000" b="1" dirty="0">
                <a:latin typeface="Arial" panose="020B0604020202020204" pitchFamily="34" charset="0"/>
                <a:cs typeface="Arial" panose="020B0604020202020204" pitchFamily="34" charset="0"/>
              </a:rPr>
              <a:t>ATIKLARDAN HİDROJEN ÜRETİMİ</a:t>
            </a:r>
            <a:r>
              <a:rPr lang="tr-TR" b="1" dirty="0">
                <a:solidFill>
                  <a:schemeClr val="tx1"/>
                </a:solidFill>
                <a:latin typeface="Arial" panose="020B0604020202020204" pitchFamily="34" charset="0"/>
                <a:cs typeface="Arial" panose="020B0604020202020204" pitchFamily="34" charset="0"/>
              </a:rPr>
              <a:t> </a:t>
            </a:r>
            <a:endParaRPr lang="en-GB" b="1" dirty="0">
              <a:solidFill>
                <a:schemeClr val="tx1"/>
              </a:solidFill>
              <a:latin typeface="Arial" panose="020B0604020202020204" pitchFamily="34" charset="0"/>
              <a:cs typeface="Arial" panose="020B0604020202020204" pitchFamily="34" charset="0"/>
            </a:endParaRPr>
          </a:p>
        </p:txBody>
      </p:sp>
      <p:sp>
        <p:nvSpPr>
          <p:cNvPr id="5" name="Metin Yer Tutucusu 2"/>
          <p:cNvSpPr txBox="1">
            <a:spLocks/>
          </p:cNvSpPr>
          <p:nvPr/>
        </p:nvSpPr>
        <p:spPr>
          <a:xfrm>
            <a:off x="452284" y="3329146"/>
            <a:ext cx="11189110" cy="912546"/>
          </a:xfrm>
          <a:prstGeom prst="rect">
            <a:avLst/>
          </a:prstGeom>
        </p:spPr>
        <p:txBody>
          <a:bodyPr vert="horz" lIns="91440" tIns="45720" rIns="91440" bIns="45720" rtlCol="0" anchor="ctr"/>
          <a:lstStyle>
            <a:defPPr>
              <a:defRPr lang="tr-T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2400" dirty="0">
                <a:solidFill>
                  <a:schemeClr val="tx1"/>
                </a:solidFill>
                <a:latin typeface="Arial" panose="020B0604020202020204" pitchFamily="34" charset="0"/>
                <a:cs typeface="Arial" panose="020B0604020202020204" pitchFamily="34" charset="0"/>
              </a:rPr>
              <a:t>Ergin ÖZKÖK</a:t>
            </a:r>
          </a:p>
        </p:txBody>
      </p:sp>
      <p:sp>
        <p:nvSpPr>
          <p:cNvPr id="6" name="Espace réservé du texte 6"/>
          <p:cNvSpPr txBox="1">
            <a:spLocks/>
          </p:cNvSpPr>
          <p:nvPr/>
        </p:nvSpPr>
        <p:spPr>
          <a:xfrm>
            <a:off x="452284" y="4859513"/>
            <a:ext cx="11189414" cy="774416"/>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tr-TR" dirty="0"/>
          </a:p>
          <a:p>
            <a:pPr marL="0" indent="0">
              <a:buNone/>
            </a:pPr>
            <a:r>
              <a:rPr lang="tr-TR" sz="2600" dirty="0">
                <a:latin typeface="Arial" panose="020B0604020202020204" pitchFamily="34" charset="0"/>
                <a:cs typeface="Arial" panose="020B0604020202020204" pitchFamily="34" charset="0"/>
              </a:rPr>
              <a:t>Bildiri ID </a:t>
            </a:r>
            <a:r>
              <a:rPr lang="en-GB" sz="2600" dirty="0">
                <a:latin typeface="Arial" panose="020B0604020202020204" pitchFamily="34" charset="0"/>
                <a:cs typeface="Arial" panose="020B0604020202020204" pitchFamily="34" charset="0"/>
              </a:rPr>
              <a:t>Nu</a:t>
            </a:r>
            <a:r>
              <a:rPr lang="tr-TR" sz="2600" dirty="0" err="1">
                <a:latin typeface="Arial" panose="020B0604020202020204" pitchFamily="34" charset="0"/>
                <a:cs typeface="Arial" panose="020B0604020202020204" pitchFamily="34" charset="0"/>
              </a:rPr>
              <a:t>marası</a:t>
            </a:r>
            <a:r>
              <a:rPr lang="tr-TR" sz="2600" dirty="0">
                <a:latin typeface="Arial" panose="020B0604020202020204" pitchFamily="34" charset="0"/>
                <a:cs typeface="Arial" panose="020B0604020202020204" pitchFamily="34" charset="0"/>
              </a:rPr>
              <a:t>: 0116</a:t>
            </a:r>
            <a:endParaRPr lang="en-GB" sz="2600"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71978" y="3409156"/>
            <a:ext cx="1569416" cy="572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71978" y="1985871"/>
            <a:ext cx="1569720" cy="1304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8112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1"/>
          <p:cNvSpPr txBox="1"/>
          <p:nvPr/>
        </p:nvSpPr>
        <p:spPr>
          <a:xfrm>
            <a:off x="4641442" y="1801171"/>
            <a:ext cx="4048039" cy="1077218"/>
          </a:xfrm>
          <a:prstGeom prst="rect">
            <a:avLst/>
          </a:prstGeom>
          <a:noFill/>
        </p:spPr>
        <p:txBody>
          <a:bodyPr wrap="square" rtlCol="0">
            <a:spAutoFit/>
          </a:bodyPr>
          <a:lstStyle/>
          <a:p>
            <a:r>
              <a:rPr lang="tr-TR" sz="1600" dirty="0">
                <a:solidFill>
                  <a:prstClr val="white"/>
                </a:solidFill>
                <a:latin typeface="Arial" panose="020B0604020202020204" pitchFamily="34" charset="0"/>
                <a:cs typeface="Arial" panose="020B0604020202020204" pitchFamily="34" charset="0"/>
              </a:rPr>
              <a:t>Beyaz logo koyu renk görsel üzerinde kullanmanız için.</a:t>
            </a:r>
            <a:endParaRPr lang="fr-FR" sz="1600" dirty="0">
              <a:solidFill>
                <a:prstClr val="white"/>
              </a:solidFill>
              <a:latin typeface="Arial" panose="020B0604020202020204" pitchFamily="34" charset="0"/>
              <a:cs typeface="Arial" panose="020B0604020202020204" pitchFamily="34" charset="0"/>
            </a:endParaRPr>
          </a:p>
          <a:p>
            <a:r>
              <a:rPr lang="fr-FR" sz="1600" dirty="0">
                <a:solidFill>
                  <a:prstClr val="white"/>
                </a:solidFill>
                <a:latin typeface="Arial" panose="020B0604020202020204" pitchFamily="34" charset="0"/>
                <a:cs typeface="Arial" panose="020B0604020202020204" pitchFamily="34" charset="0"/>
              </a:rPr>
              <a:t>PNG </a:t>
            </a:r>
            <a:r>
              <a:rPr lang="tr-TR" sz="1600" dirty="0">
                <a:solidFill>
                  <a:prstClr val="white"/>
                </a:solidFill>
                <a:latin typeface="Arial" panose="020B0604020202020204" pitchFamily="34" charset="0"/>
                <a:cs typeface="Arial" panose="020B0604020202020204" pitchFamily="34" charset="0"/>
              </a:rPr>
              <a:t>formatını kopyala-yapıştır yapabilirsiniz</a:t>
            </a:r>
            <a:r>
              <a:rPr lang="fr-FR" sz="1600" dirty="0">
                <a:solidFill>
                  <a:prstClr val="white"/>
                </a:solidFill>
                <a:latin typeface="Arial" panose="020B0604020202020204" pitchFamily="34" charset="0"/>
                <a:cs typeface="Arial" panose="020B0604020202020204" pitchFamily="34" charset="0"/>
              </a:rPr>
              <a:t>.</a:t>
            </a:r>
          </a:p>
        </p:txBody>
      </p:sp>
      <p:cxnSp>
        <p:nvCxnSpPr>
          <p:cNvPr id="8" name="Connecteur droit avec flèche 11"/>
          <p:cNvCxnSpPr/>
          <p:nvPr/>
        </p:nvCxnSpPr>
        <p:spPr>
          <a:xfrm>
            <a:off x="8860362" y="2595878"/>
            <a:ext cx="623230" cy="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10" name="Resim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11300" y="949954"/>
            <a:ext cx="3291847" cy="3291847"/>
          </a:xfrm>
          <a:prstGeom prst="rect">
            <a:avLst/>
          </a:prstGeom>
        </p:spPr>
      </p:pic>
      <p:sp>
        <p:nvSpPr>
          <p:cNvPr id="3" name="Dikdörtgen 2"/>
          <p:cNvSpPr/>
          <p:nvPr/>
        </p:nvSpPr>
        <p:spPr>
          <a:xfrm>
            <a:off x="272955" y="724553"/>
            <a:ext cx="10384267" cy="4985980"/>
          </a:xfrm>
          <a:prstGeom prst="rect">
            <a:avLst/>
          </a:prstGeom>
        </p:spPr>
        <p:txBody>
          <a:bodyPr wrap="square">
            <a:spAutoFit/>
          </a:bodyPr>
          <a:lstStyle/>
          <a:p>
            <a:r>
              <a:rPr lang="tr-TR" sz="2400" b="1" dirty="0"/>
              <a:t>Bileşenlerin Kütlesel Katkıları:</a:t>
            </a:r>
          </a:p>
          <a:p>
            <a:endParaRPr lang="tr-TR" sz="2400" b="1" dirty="0"/>
          </a:p>
          <a:p>
            <a:pPr marL="285750" indent="-285750">
              <a:buFont typeface="Arial" pitchFamily="34" charset="0"/>
              <a:buChar char="•"/>
            </a:pPr>
            <a:r>
              <a:rPr lang="tr-TR" b="1" dirty="0" err="1"/>
              <a:t>Mol</a:t>
            </a:r>
            <a:r>
              <a:rPr lang="tr-TR" b="1" dirty="0"/>
              <a:t> Yüzdeleri ve </a:t>
            </a:r>
            <a:r>
              <a:rPr lang="tr-TR" b="1" dirty="0" err="1"/>
              <a:t>Mol</a:t>
            </a:r>
            <a:r>
              <a:rPr lang="tr-TR" b="1" dirty="0"/>
              <a:t> Kütleleri Belirlendi:</a:t>
            </a:r>
          </a:p>
          <a:p>
            <a:r>
              <a:rPr lang="tr-TR" dirty="0"/>
              <a:t>Her bileşenin </a:t>
            </a:r>
            <a:r>
              <a:rPr lang="tr-TR" dirty="0" err="1"/>
              <a:t>mol</a:t>
            </a:r>
            <a:r>
              <a:rPr lang="tr-TR" dirty="0"/>
              <a:t> yüzdesi ve </a:t>
            </a:r>
            <a:r>
              <a:rPr lang="tr-TR" dirty="0" err="1"/>
              <a:t>molar</a:t>
            </a:r>
            <a:r>
              <a:rPr lang="tr-TR" dirty="0"/>
              <a:t> kütlesi kullanılarak kütlesel katkıları hesaplandı.</a:t>
            </a:r>
          </a:p>
          <a:p>
            <a:endParaRPr lang="tr-TR" dirty="0"/>
          </a:p>
          <a:p>
            <a:pPr marL="285750" indent="-285750">
              <a:buFont typeface="Arial" pitchFamily="34" charset="0"/>
              <a:buChar char="•"/>
            </a:pPr>
            <a:r>
              <a:rPr lang="tr-TR" b="1" dirty="0"/>
              <a:t>Hidrojen ve Karbon Monoksit Kütlesi Hesaplandı:</a:t>
            </a:r>
          </a:p>
          <a:p>
            <a:r>
              <a:rPr lang="tr-TR" dirty="0"/>
              <a:t>Hidrojenin ve karbon monoksitin </a:t>
            </a:r>
            <a:r>
              <a:rPr lang="tr-TR" dirty="0" err="1"/>
              <a:t>mol</a:t>
            </a:r>
            <a:r>
              <a:rPr lang="tr-TR" dirty="0"/>
              <a:t> yüzdesi ile </a:t>
            </a:r>
            <a:r>
              <a:rPr lang="tr-TR" dirty="0" err="1"/>
              <a:t>molar</a:t>
            </a:r>
            <a:r>
              <a:rPr lang="tr-TR" dirty="0"/>
              <a:t> kütlesi çarpılarak kütle katkıları bulundu.</a:t>
            </a:r>
          </a:p>
          <a:p>
            <a:endParaRPr lang="tr-TR" dirty="0"/>
          </a:p>
          <a:p>
            <a:pPr marL="285750" indent="-285750">
              <a:buFont typeface="Arial" pitchFamily="34" charset="0"/>
              <a:buChar char="•"/>
            </a:pPr>
            <a:r>
              <a:rPr lang="tr-TR" b="1" dirty="0"/>
              <a:t>Tepkime Sonucu Ek Hidrojen Üretildi:</a:t>
            </a:r>
          </a:p>
          <a:p>
            <a:r>
              <a:rPr lang="tr-TR" dirty="0"/>
              <a:t>Karbon monoksitin su buharı ile tepkimeye girmesi sonucu, karbon monoksitin belirli bir miktarı, eşit miktarda hidrojen üretir.</a:t>
            </a:r>
          </a:p>
          <a:p>
            <a:endParaRPr lang="tr-TR" dirty="0"/>
          </a:p>
          <a:p>
            <a:pPr marL="285750" indent="-285750">
              <a:buFont typeface="Arial" pitchFamily="34" charset="0"/>
              <a:buChar char="•"/>
            </a:pPr>
            <a:r>
              <a:rPr lang="tr-TR" b="1" dirty="0"/>
              <a:t>Toplam Hidrojen Kütlesi Bulundu:</a:t>
            </a:r>
          </a:p>
          <a:p>
            <a:r>
              <a:rPr lang="tr-TR" dirty="0"/>
              <a:t>Mevcut hidrojen kütlesi ile tepkime sonucunda üretilen hidrojen birleştirildi.</a:t>
            </a:r>
          </a:p>
          <a:p>
            <a:endParaRPr lang="tr-TR" dirty="0"/>
          </a:p>
          <a:p>
            <a:pPr marL="285750" indent="-285750">
              <a:buFont typeface="Arial" pitchFamily="34" charset="0"/>
              <a:buChar char="•"/>
            </a:pPr>
            <a:r>
              <a:rPr lang="tr-TR" b="1" dirty="0"/>
              <a:t>Hidrojenin Kütlesel Oranı Hesaplandı:</a:t>
            </a:r>
          </a:p>
          <a:p>
            <a:r>
              <a:rPr lang="tr-TR" dirty="0"/>
              <a:t>Hidrojenin toplam kütleye oranı, tüm bileşenlerin kütlesiyle karşılaştırılarak hesaplandı.</a:t>
            </a:r>
          </a:p>
        </p:txBody>
      </p:sp>
    </p:spTree>
    <p:extLst>
      <p:ext uri="{BB962C8B-B14F-4D97-AF65-F5344CB8AC3E}">
        <p14:creationId xmlns:p14="http://schemas.microsoft.com/office/powerpoint/2010/main" val="37387897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1"/>
          <p:cNvSpPr txBox="1"/>
          <p:nvPr/>
        </p:nvSpPr>
        <p:spPr>
          <a:xfrm>
            <a:off x="4641442" y="1801171"/>
            <a:ext cx="4048039" cy="1077218"/>
          </a:xfrm>
          <a:prstGeom prst="rect">
            <a:avLst/>
          </a:prstGeom>
          <a:noFill/>
        </p:spPr>
        <p:txBody>
          <a:bodyPr wrap="square" rtlCol="0">
            <a:spAutoFit/>
          </a:bodyPr>
          <a:lstStyle/>
          <a:p>
            <a:r>
              <a:rPr lang="tr-TR" sz="1600" dirty="0">
                <a:solidFill>
                  <a:prstClr val="white"/>
                </a:solidFill>
                <a:latin typeface="Arial" panose="020B0604020202020204" pitchFamily="34" charset="0"/>
                <a:cs typeface="Arial" panose="020B0604020202020204" pitchFamily="34" charset="0"/>
              </a:rPr>
              <a:t>Beyaz logo koyu renk görsel üzerinde kullanmanız için.</a:t>
            </a:r>
            <a:endParaRPr lang="fr-FR" sz="1600" dirty="0">
              <a:solidFill>
                <a:prstClr val="white"/>
              </a:solidFill>
              <a:latin typeface="Arial" panose="020B0604020202020204" pitchFamily="34" charset="0"/>
              <a:cs typeface="Arial" panose="020B0604020202020204" pitchFamily="34" charset="0"/>
            </a:endParaRPr>
          </a:p>
          <a:p>
            <a:r>
              <a:rPr lang="fr-FR" sz="1600" dirty="0">
                <a:solidFill>
                  <a:prstClr val="white"/>
                </a:solidFill>
                <a:latin typeface="Arial" panose="020B0604020202020204" pitchFamily="34" charset="0"/>
                <a:cs typeface="Arial" panose="020B0604020202020204" pitchFamily="34" charset="0"/>
              </a:rPr>
              <a:t>PNG </a:t>
            </a:r>
            <a:r>
              <a:rPr lang="tr-TR" sz="1600" dirty="0">
                <a:solidFill>
                  <a:prstClr val="white"/>
                </a:solidFill>
                <a:latin typeface="Arial" panose="020B0604020202020204" pitchFamily="34" charset="0"/>
                <a:cs typeface="Arial" panose="020B0604020202020204" pitchFamily="34" charset="0"/>
              </a:rPr>
              <a:t>formatını kopyala-yapıştır yapabilirsiniz</a:t>
            </a:r>
            <a:r>
              <a:rPr lang="fr-FR" sz="1600" dirty="0">
                <a:solidFill>
                  <a:prstClr val="white"/>
                </a:solidFill>
                <a:latin typeface="Arial" panose="020B0604020202020204" pitchFamily="34" charset="0"/>
                <a:cs typeface="Arial" panose="020B0604020202020204" pitchFamily="34" charset="0"/>
              </a:rPr>
              <a:t>.</a:t>
            </a:r>
          </a:p>
        </p:txBody>
      </p:sp>
      <p:cxnSp>
        <p:nvCxnSpPr>
          <p:cNvPr id="8" name="Connecteur droit avec flèche 11"/>
          <p:cNvCxnSpPr/>
          <p:nvPr/>
        </p:nvCxnSpPr>
        <p:spPr>
          <a:xfrm>
            <a:off x="8860362" y="2595878"/>
            <a:ext cx="623230" cy="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10" name="Resim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11300" y="949954"/>
            <a:ext cx="3291847" cy="3291847"/>
          </a:xfrm>
          <a:prstGeom prst="rect">
            <a:avLst/>
          </a:prstGeom>
        </p:spPr>
      </p:pic>
      <p:sp>
        <p:nvSpPr>
          <p:cNvPr id="3" name="Dikdörtgen 2"/>
          <p:cNvSpPr/>
          <p:nvPr/>
        </p:nvSpPr>
        <p:spPr>
          <a:xfrm>
            <a:off x="272955" y="724553"/>
            <a:ext cx="10384267" cy="3231654"/>
          </a:xfrm>
          <a:prstGeom prst="rect">
            <a:avLst/>
          </a:prstGeom>
        </p:spPr>
        <p:txBody>
          <a:bodyPr wrap="square">
            <a:spAutoFit/>
          </a:bodyPr>
          <a:lstStyle/>
          <a:p>
            <a:r>
              <a:rPr lang="tr-TR" sz="2400" b="1" dirty="0"/>
              <a:t>Hidrojen Zenginleştirme Süreçleri</a:t>
            </a:r>
          </a:p>
          <a:p>
            <a:endParaRPr lang="tr-TR" b="1" dirty="0"/>
          </a:p>
          <a:p>
            <a:endParaRPr lang="tr-TR" b="1" dirty="0"/>
          </a:p>
          <a:p>
            <a:r>
              <a:rPr lang="tr-TR" sz="2000" b="1" dirty="0" err="1"/>
              <a:t>Membran</a:t>
            </a:r>
            <a:r>
              <a:rPr lang="tr-TR" sz="2000" b="1" dirty="0"/>
              <a:t> Teknolojileri ile Hidrojen Ayrıştırma:</a:t>
            </a:r>
          </a:p>
          <a:p>
            <a:br>
              <a:rPr lang="tr-TR" dirty="0"/>
            </a:br>
            <a:r>
              <a:rPr lang="tr-TR" dirty="0" err="1"/>
              <a:t>Piroliz</a:t>
            </a:r>
            <a:r>
              <a:rPr lang="tr-TR" dirty="0"/>
              <a:t> sonucu elde edilen sentez gazından yüksek saflıkta hidrojenin ayrıştırılması için kullanılan </a:t>
            </a:r>
            <a:r>
              <a:rPr lang="tr-TR" dirty="0" err="1"/>
              <a:t>membran</a:t>
            </a:r>
            <a:r>
              <a:rPr lang="tr-TR" dirty="0"/>
              <a:t> teknolojileri, hidrojenin diğer gazlardan (karbon monoksit, karbon dioksit, metan vb.) ayrılmasında kritik bir rol oynar. </a:t>
            </a:r>
            <a:r>
              <a:rPr lang="tr-TR" dirty="0" err="1"/>
              <a:t>Polymide</a:t>
            </a:r>
            <a:r>
              <a:rPr lang="tr-TR" dirty="0"/>
              <a:t> </a:t>
            </a:r>
            <a:r>
              <a:rPr lang="tr-TR" dirty="0" err="1"/>
              <a:t>membranlar</a:t>
            </a:r>
            <a:r>
              <a:rPr lang="tr-TR" dirty="0"/>
              <a:t> gibi teknolojiler, %90-95 arasında hidrojen ayırma verimliliğine sahiptir. Bu süreç, enerji tüketimi açısından düşük maliyetli olup, hidrojen saflığını %95'in üzerine çıkarır. </a:t>
            </a:r>
            <a:r>
              <a:rPr lang="tr-TR" dirty="0" err="1"/>
              <a:t>Membranlar</a:t>
            </a:r>
            <a:r>
              <a:rPr lang="tr-TR" dirty="0"/>
              <a:t>, gaz geçirgenliği ve seçici ayırma özellikleri ile gaz fazındaki hidrojenin efektif olarak izole edilmesini sağlar.</a:t>
            </a:r>
          </a:p>
          <a:p>
            <a:endParaRPr lang="tr-TR" dirty="0"/>
          </a:p>
        </p:txBody>
      </p:sp>
    </p:spTree>
    <p:extLst>
      <p:ext uri="{BB962C8B-B14F-4D97-AF65-F5344CB8AC3E}">
        <p14:creationId xmlns:p14="http://schemas.microsoft.com/office/powerpoint/2010/main" val="3738789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1"/>
          <p:cNvSpPr txBox="1"/>
          <p:nvPr/>
        </p:nvSpPr>
        <p:spPr>
          <a:xfrm>
            <a:off x="4641442" y="1801171"/>
            <a:ext cx="4048039" cy="1077218"/>
          </a:xfrm>
          <a:prstGeom prst="rect">
            <a:avLst/>
          </a:prstGeom>
          <a:noFill/>
        </p:spPr>
        <p:txBody>
          <a:bodyPr wrap="square" rtlCol="0">
            <a:spAutoFit/>
          </a:bodyPr>
          <a:lstStyle/>
          <a:p>
            <a:r>
              <a:rPr lang="tr-TR" sz="1600" dirty="0">
                <a:solidFill>
                  <a:prstClr val="white"/>
                </a:solidFill>
                <a:latin typeface="Arial" panose="020B0604020202020204" pitchFamily="34" charset="0"/>
                <a:cs typeface="Arial" panose="020B0604020202020204" pitchFamily="34" charset="0"/>
              </a:rPr>
              <a:t>Beyaz logo koyu renk görsel üzerinde kullanmanız için.</a:t>
            </a:r>
            <a:endParaRPr lang="fr-FR" sz="1600" dirty="0">
              <a:solidFill>
                <a:prstClr val="white"/>
              </a:solidFill>
              <a:latin typeface="Arial" panose="020B0604020202020204" pitchFamily="34" charset="0"/>
              <a:cs typeface="Arial" panose="020B0604020202020204" pitchFamily="34" charset="0"/>
            </a:endParaRPr>
          </a:p>
          <a:p>
            <a:r>
              <a:rPr lang="fr-FR" sz="1600" dirty="0">
                <a:solidFill>
                  <a:prstClr val="white"/>
                </a:solidFill>
                <a:latin typeface="Arial" panose="020B0604020202020204" pitchFamily="34" charset="0"/>
                <a:cs typeface="Arial" panose="020B0604020202020204" pitchFamily="34" charset="0"/>
              </a:rPr>
              <a:t>PNG </a:t>
            </a:r>
            <a:r>
              <a:rPr lang="tr-TR" sz="1600" dirty="0">
                <a:solidFill>
                  <a:prstClr val="white"/>
                </a:solidFill>
                <a:latin typeface="Arial" panose="020B0604020202020204" pitchFamily="34" charset="0"/>
                <a:cs typeface="Arial" panose="020B0604020202020204" pitchFamily="34" charset="0"/>
              </a:rPr>
              <a:t>formatını kopyala-yapıştır yapabilirsiniz</a:t>
            </a:r>
            <a:r>
              <a:rPr lang="fr-FR" sz="1600" dirty="0">
                <a:solidFill>
                  <a:prstClr val="white"/>
                </a:solidFill>
                <a:latin typeface="Arial" panose="020B0604020202020204" pitchFamily="34" charset="0"/>
                <a:cs typeface="Arial" panose="020B0604020202020204" pitchFamily="34" charset="0"/>
              </a:rPr>
              <a:t>.</a:t>
            </a:r>
          </a:p>
        </p:txBody>
      </p:sp>
      <p:cxnSp>
        <p:nvCxnSpPr>
          <p:cNvPr id="8" name="Connecteur droit avec flèche 11"/>
          <p:cNvCxnSpPr/>
          <p:nvPr/>
        </p:nvCxnSpPr>
        <p:spPr>
          <a:xfrm>
            <a:off x="8860362" y="2595878"/>
            <a:ext cx="623230" cy="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10" name="Resim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11300" y="949954"/>
            <a:ext cx="3291847" cy="3291847"/>
          </a:xfrm>
          <a:prstGeom prst="rect">
            <a:avLst/>
          </a:prstGeom>
        </p:spPr>
      </p:pic>
      <p:sp>
        <p:nvSpPr>
          <p:cNvPr id="3" name="Dikdörtgen 2"/>
          <p:cNvSpPr/>
          <p:nvPr/>
        </p:nvSpPr>
        <p:spPr>
          <a:xfrm>
            <a:off x="272955" y="724553"/>
            <a:ext cx="10384267" cy="4616648"/>
          </a:xfrm>
          <a:prstGeom prst="rect">
            <a:avLst/>
          </a:prstGeom>
        </p:spPr>
        <p:txBody>
          <a:bodyPr wrap="square">
            <a:spAutoFit/>
          </a:bodyPr>
          <a:lstStyle/>
          <a:p>
            <a:r>
              <a:rPr lang="tr-TR" sz="2400" b="1" dirty="0" err="1"/>
              <a:t>Water-Gas</a:t>
            </a:r>
            <a:r>
              <a:rPr lang="tr-TR" sz="2400" b="1" dirty="0"/>
              <a:t> </a:t>
            </a:r>
            <a:r>
              <a:rPr lang="tr-TR" sz="2400" b="1" dirty="0" err="1"/>
              <a:t>Shift</a:t>
            </a:r>
            <a:r>
              <a:rPr lang="tr-TR" sz="2400" b="1" dirty="0"/>
              <a:t> Reaksiyonu ve Ek Hidrojen Üretimi:</a:t>
            </a:r>
          </a:p>
          <a:p>
            <a:endParaRPr lang="tr-TR" b="1" dirty="0"/>
          </a:p>
          <a:p>
            <a:endParaRPr lang="tr-TR" b="1" dirty="0"/>
          </a:p>
          <a:p>
            <a:endParaRPr lang="tr-TR" b="1" dirty="0"/>
          </a:p>
          <a:p>
            <a:br>
              <a:rPr lang="tr-TR" dirty="0"/>
            </a:br>
            <a:r>
              <a:rPr lang="tr-TR" dirty="0"/>
              <a:t>Sentez gazı içerisinde bulunan karbon monoksit (CO), </a:t>
            </a:r>
            <a:r>
              <a:rPr lang="tr-TR" dirty="0" err="1"/>
              <a:t>Water-Gas</a:t>
            </a:r>
            <a:r>
              <a:rPr lang="tr-TR" dirty="0"/>
              <a:t> </a:t>
            </a:r>
            <a:r>
              <a:rPr lang="tr-TR" dirty="0" err="1"/>
              <a:t>Shift</a:t>
            </a:r>
            <a:r>
              <a:rPr lang="tr-TR" dirty="0"/>
              <a:t> (WGS) reaksiyonu ile su buharı (H₂O) ile tepkimeye girerek ek hidrojen ve karbon dioksit üretir. Bu reaksiyon şu şekilde gerçekleşir: </a:t>
            </a:r>
          </a:p>
          <a:p>
            <a:endParaRPr lang="tr-TR" dirty="0"/>
          </a:p>
          <a:p>
            <a:r>
              <a:rPr lang="tr-TR" sz="2000" b="1" dirty="0"/>
              <a:t>CO+H₂O→CO₂+H₂</a:t>
            </a:r>
          </a:p>
          <a:p>
            <a:endParaRPr lang="tr-TR" dirty="0"/>
          </a:p>
          <a:p>
            <a:r>
              <a:rPr lang="tr-TR" dirty="0"/>
              <a:t>Bu süreç, sentez gazının karbon monoksit içeriğini azaltırken, elde edilen hidrojen miktarını artırır. Örneğin, </a:t>
            </a:r>
            <a:r>
              <a:rPr lang="tr-TR" dirty="0" err="1"/>
              <a:t>piroliz</a:t>
            </a:r>
            <a:r>
              <a:rPr lang="tr-TR" dirty="0"/>
              <a:t> sonucu %24.072 oranında karbon monoksit içeren zeytin çekirdeği sentez gazından, </a:t>
            </a:r>
            <a:r>
              <a:rPr lang="tr-TR" dirty="0" err="1"/>
              <a:t>Water-Gas</a:t>
            </a:r>
            <a:r>
              <a:rPr lang="tr-TR" dirty="0"/>
              <a:t> </a:t>
            </a:r>
            <a:r>
              <a:rPr lang="tr-TR" dirty="0" err="1"/>
              <a:t>Shift</a:t>
            </a:r>
            <a:r>
              <a:rPr lang="tr-TR" dirty="0"/>
              <a:t> reaksiyonu ile %24.072 oranında ek hidrojen üretimi sağlanabilir. Böylece, toplam hidrojen verimliliği %36.3'e ulaşır. Aynı yöntem, araç lastiklerinden elde edilen %2.973 oranındaki karbon monoksit için de geçerlidir ve toplam hidrojen içeriği %44.398'e çıkar.</a:t>
            </a:r>
          </a:p>
          <a:p>
            <a:endParaRPr lang="tr-TR" dirty="0"/>
          </a:p>
        </p:txBody>
      </p:sp>
    </p:spTree>
    <p:extLst>
      <p:ext uri="{BB962C8B-B14F-4D97-AF65-F5344CB8AC3E}">
        <p14:creationId xmlns:p14="http://schemas.microsoft.com/office/powerpoint/2010/main" val="37387897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1"/>
          <p:cNvSpPr txBox="1"/>
          <p:nvPr/>
        </p:nvSpPr>
        <p:spPr>
          <a:xfrm>
            <a:off x="4641442" y="1801171"/>
            <a:ext cx="4048039" cy="1077218"/>
          </a:xfrm>
          <a:prstGeom prst="rect">
            <a:avLst/>
          </a:prstGeom>
          <a:noFill/>
        </p:spPr>
        <p:txBody>
          <a:bodyPr wrap="square" rtlCol="0">
            <a:spAutoFit/>
          </a:bodyPr>
          <a:lstStyle/>
          <a:p>
            <a:r>
              <a:rPr lang="tr-TR" sz="1600" dirty="0">
                <a:solidFill>
                  <a:prstClr val="white"/>
                </a:solidFill>
                <a:latin typeface="Arial" panose="020B0604020202020204" pitchFamily="34" charset="0"/>
                <a:cs typeface="Arial" panose="020B0604020202020204" pitchFamily="34" charset="0"/>
              </a:rPr>
              <a:t>Beyaz logo koyu renk görsel üzerinde kullanmanız için.</a:t>
            </a:r>
            <a:endParaRPr lang="fr-FR" sz="1600" dirty="0">
              <a:solidFill>
                <a:prstClr val="white"/>
              </a:solidFill>
              <a:latin typeface="Arial" panose="020B0604020202020204" pitchFamily="34" charset="0"/>
              <a:cs typeface="Arial" panose="020B0604020202020204" pitchFamily="34" charset="0"/>
            </a:endParaRPr>
          </a:p>
          <a:p>
            <a:r>
              <a:rPr lang="fr-FR" sz="1600" dirty="0">
                <a:solidFill>
                  <a:prstClr val="white"/>
                </a:solidFill>
                <a:latin typeface="Arial" panose="020B0604020202020204" pitchFamily="34" charset="0"/>
                <a:cs typeface="Arial" panose="020B0604020202020204" pitchFamily="34" charset="0"/>
              </a:rPr>
              <a:t>PNG </a:t>
            </a:r>
            <a:r>
              <a:rPr lang="tr-TR" sz="1600" dirty="0">
                <a:solidFill>
                  <a:prstClr val="white"/>
                </a:solidFill>
                <a:latin typeface="Arial" panose="020B0604020202020204" pitchFamily="34" charset="0"/>
                <a:cs typeface="Arial" panose="020B0604020202020204" pitchFamily="34" charset="0"/>
              </a:rPr>
              <a:t>formatını kopyala-yapıştır yapabilirsiniz</a:t>
            </a:r>
            <a:r>
              <a:rPr lang="fr-FR" sz="1600" dirty="0">
                <a:solidFill>
                  <a:prstClr val="white"/>
                </a:solidFill>
                <a:latin typeface="Arial" panose="020B0604020202020204" pitchFamily="34" charset="0"/>
                <a:cs typeface="Arial" panose="020B0604020202020204" pitchFamily="34" charset="0"/>
              </a:rPr>
              <a:t>.</a:t>
            </a:r>
          </a:p>
        </p:txBody>
      </p:sp>
      <p:cxnSp>
        <p:nvCxnSpPr>
          <p:cNvPr id="8" name="Connecteur droit avec flèche 11"/>
          <p:cNvCxnSpPr/>
          <p:nvPr/>
        </p:nvCxnSpPr>
        <p:spPr>
          <a:xfrm>
            <a:off x="8860362" y="2595878"/>
            <a:ext cx="623230" cy="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10" name="Resim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11300" y="949954"/>
            <a:ext cx="3291847" cy="3291847"/>
          </a:xfrm>
          <a:prstGeom prst="rect">
            <a:avLst/>
          </a:prstGeom>
        </p:spPr>
      </p:pic>
      <p:sp>
        <p:nvSpPr>
          <p:cNvPr id="3" name="Dikdörtgen 2"/>
          <p:cNvSpPr/>
          <p:nvPr/>
        </p:nvSpPr>
        <p:spPr>
          <a:xfrm>
            <a:off x="272955" y="724553"/>
            <a:ext cx="11150221" cy="5724644"/>
          </a:xfrm>
          <a:prstGeom prst="rect">
            <a:avLst/>
          </a:prstGeom>
        </p:spPr>
        <p:txBody>
          <a:bodyPr wrap="square">
            <a:spAutoFit/>
          </a:bodyPr>
          <a:lstStyle/>
          <a:p>
            <a:r>
              <a:rPr lang="tr-TR" sz="2400" b="1" dirty="0" err="1"/>
              <a:t>Piroliz</a:t>
            </a:r>
            <a:r>
              <a:rPr lang="tr-TR" sz="2400" b="1" dirty="0"/>
              <a:t> Teknolojisinin Ekonomik ve Çevresel Faydaları</a:t>
            </a:r>
          </a:p>
          <a:p>
            <a:endParaRPr lang="tr-TR" b="1" dirty="0"/>
          </a:p>
          <a:p>
            <a:r>
              <a:rPr lang="tr-TR" b="1" dirty="0"/>
              <a:t>Atıkların Dönüştürülmesi ve Ekonomik Katkılar:</a:t>
            </a:r>
            <a:br>
              <a:rPr lang="tr-TR" dirty="0"/>
            </a:br>
            <a:r>
              <a:rPr lang="tr-TR" dirty="0" err="1"/>
              <a:t>Piroliz</a:t>
            </a:r>
            <a:r>
              <a:rPr lang="tr-TR" dirty="0"/>
              <a:t> teknolojisi ile </a:t>
            </a:r>
            <a:r>
              <a:rPr lang="tr-TR" dirty="0" err="1"/>
              <a:t>biyokütle</a:t>
            </a:r>
            <a:r>
              <a:rPr lang="tr-TR" dirty="0"/>
              <a:t> ve sentetik atıkların enerjiye dönüştürülmesi, fosil yakıtlara olan bağımlılığı azaltarak enerji güvenliğini artırır. Ortalama olarak, toplam atık kütlesinin %4'ü hidrojene dönüşür. Türkiye’de yıllık 60 milyon ton </a:t>
            </a:r>
            <a:r>
              <a:rPr lang="tr-TR" dirty="0" err="1"/>
              <a:t>biyokütle</a:t>
            </a:r>
            <a:r>
              <a:rPr lang="tr-TR" dirty="0"/>
              <a:t> ve 5 milyon ton sentetik atık bulunmaktadır. Bu atıklardan toplam 2.6 milyon ton hidrojen üretimi mümkündür. Hidrojenin kg başına piyasa fiyatı 6 USD olarak alındığında, bu üretim yıllık 15.6 milyar USD ekonomik değer yaratır. Ayrıca, sentetik atıklardan elde edilen benzin, motorin ve karbon siyahı gibi değerli yan ürünler, endüstriyel pazarlarda önemli katkılar sağlar. </a:t>
            </a:r>
            <a:r>
              <a:rPr lang="tr-TR" dirty="0" err="1"/>
              <a:t>Biyokütle</a:t>
            </a:r>
            <a:r>
              <a:rPr lang="tr-TR" dirty="0"/>
              <a:t> atıklarından elde edilen </a:t>
            </a:r>
            <a:r>
              <a:rPr lang="tr-TR" dirty="0" err="1"/>
              <a:t>biochar</a:t>
            </a:r>
            <a:r>
              <a:rPr lang="tr-TR" dirty="0"/>
              <a:t>, odun katranı ve </a:t>
            </a:r>
            <a:r>
              <a:rPr lang="tr-TR" dirty="0" err="1"/>
              <a:t>pirolinyöz</a:t>
            </a:r>
            <a:r>
              <a:rPr lang="tr-TR" dirty="0"/>
              <a:t> asit gibi ürünler ise organik tarım ve kimya sektörlerinde kullanılabilir.</a:t>
            </a:r>
          </a:p>
          <a:p>
            <a:endParaRPr lang="tr-TR" dirty="0"/>
          </a:p>
          <a:p>
            <a:r>
              <a:rPr lang="tr-TR" b="1" dirty="0"/>
              <a:t>Karbon Negatif Teknoloji ve Çevresel Sürdürülebilirlik:</a:t>
            </a:r>
            <a:br>
              <a:rPr lang="tr-TR" dirty="0"/>
            </a:br>
            <a:r>
              <a:rPr lang="tr-TR" dirty="0"/>
              <a:t>60 milyon ton </a:t>
            </a:r>
            <a:r>
              <a:rPr lang="tr-TR" dirty="0" err="1"/>
              <a:t>biyokütle</a:t>
            </a:r>
            <a:r>
              <a:rPr lang="tr-TR" dirty="0"/>
              <a:t> atık ve 5 milyon ton sentetik atık, doğal </a:t>
            </a:r>
            <a:r>
              <a:rPr lang="tr-TR" dirty="0" err="1"/>
              <a:t>bozunma</a:t>
            </a:r>
            <a:r>
              <a:rPr lang="tr-TR" dirty="0"/>
              <a:t> süreçlerinde atmosfere ciddi miktarda sera gazı (CO₂, CH₄) ve partikül salınımına neden olur. </a:t>
            </a:r>
            <a:r>
              <a:rPr lang="tr-TR" dirty="0" err="1"/>
              <a:t>Biyokütle</a:t>
            </a:r>
            <a:r>
              <a:rPr lang="tr-TR" dirty="0"/>
              <a:t> atıkları, bozulma sürecinde ton başına yaklaşık 1.9 ton CO₂ ve 0.08 ton CH₄ salmaktadır. Bu durumda 60 milyon ton </a:t>
            </a:r>
            <a:r>
              <a:rPr lang="tr-TR" dirty="0" err="1"/>
              <a:t>biyokütle</a:t>
            </a:r>
            <a:r>
              <a:rPr lang="tr-TR" dirty="0"/>
              <a:t> atığından yıllık yaklaşık 114 milyon ton CO₂ ve 4.8 milyon ton CH₄ emisyonu oluşur. Metan, </a:t>
            </a:r>
            <a:r>
              <a:rPr lang="tr-TR" dirty="0" err="1"/>
              <a:t>CO₂'den</a:t>
            </a:r>
            <a:r>
              <a:rPr lang="tr-TR" dirty="0"/>
              <a:t> 25 kat daha güçlü bir sera gazı etkisine sahiptir, bu da </a:t>
            </a:r>
            <a:r>
              <a:rPr lang="tr-TR" dirty="0" err="1"/>
              <a:t>biyokütle</a:t>
            </a:r>
            <a:r>
              <a:rPr lang="tr-TR" dirty="0"/>
              <a:t> atıklarından kaynaklanan toplam sera gazı etkisini daha da artırır. Sentetik atıklar ise bozulma sürecinde </a:t>
            </a:r>
            <a:r>
              <a:rPr lang="tr-TR" dirty="0" err="1"/>
              <a:t>toksik</a:t>
            </a:r>
            <a:r>
              <a:rPr lang="tr-TR" dirty="0"/>
              <a:t> maddeler ve </a:t>
            </a:r>
            <a:r>
              <a:rPr lang="tr-TR" dirty="0" err="1"/>
              <a:t>mikroplastik</a:t>
            </a:r>
            <a:r>
              <a:rPr lang="tr-TR" dirty="0"/>
              <a:t> partiküller yayarak ekosistemlere zarar verir. </a:t>
            </a:r>
            <a:r>
              <a:rPr lang="tr-TR" dirty="0" err="1"/>
              <a:t>Piroliz</a:t>
            </a:r>
            <a:r>
              <a:rPr lang="tr-TR" dirty="0"/>
              <a:t> süreci bu zararlı etkileri ortadan kaldırırken, karbon negatif bir teknoloji olarak, doğal süreçlerde oluşacak emisyonların önüne geçer.</a:t>
            </a:r>
          </a:p>
          <a:p>
            <a:endParaRPr lang="tr-TR" dirty="0"/>
          </a:p>
        </p:txBody>
      </p:sp>
    </p:spTree>
    <p:extLst>
      <p:ext uri="{BB962C8B-B14F-4D97-AF65-F5344CB8AC3E}">
        <p14:creationId xmlns:p14="http://schemas.microsoft.com/office/powerpoint/2010/main" val="37387897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1"/>
          <p:cNvSpPr txBox="1"/>
          <p:nvPr/>
        </p:nvSpPr>
        <p:spPr>
          <a:xfrm>
            <a:off x="4641442" y="1801171"/>
            <a:ext cx="4048039" cy="1077218"/>
          </a:xfrm>
          <a:prstGeom prst="rect">
            <a:avLst/>
          </a:prstGeom>
          <a:noFill/>
        </p:spPr>
        <p:txBody>
          <a:bodyPr wrap="square" rtlCol="0">
            <a:spAutoFit/>
          </a:bodyPr>
          <a:lstStyle/>
          <a:p>
            <a:r>
              <a:rPr lang="tr-TR" sz="1600" dirty="0">
                <a:solidFill>
                  <a:prstClr val="white"/>
                </a:solidFill>
                <a:latin typeface="Arial" panose="020B0604020202020204" pitchFamily="34" charset="0"/>
                <a:cs typeface="Arial" panose="020B0604020202020204" pitchFamily="34" charset="0"/>
              </a:rPr>
              <a:t>Beyaz logo koyu renk görsel üzerinde kullanmanız için.</a:t>
            </a:r>
            <a:endParaRPr lang="fr-FR" sz="1600" dirty="0">
              <a:solidFill>
                <a:prstClr val="white"/>
              </a:solidFill>
              <a:latin typeface="Arial" panose="020B0604020202020204" pitchFamily="34" charset="0"/>
              <a:cs typeface="Arial" panose="020B0604020202020204" pitchFamily="34" charset="0"/>
            </a:endParaRPr>
          </a:p>
          <a:p>
            <a:r>
              <a:rPr lang="fr-FR" sz="1600" dirty="0">
                <a:solidFill>
                  <a:prstClr val="white"/>
                </a:solidFill>
                <a:latin typeface="Arial" panose="020B0604020202020204" pitchFamily="34" charset="0"/>
                <a:cs typeface="Arial" panose="020B0604020202020204" pitchFamily="34" charset="0"/>
              </a:rPr>
              <a:t>PNG </a:t>
            </a:r>
            <a:r>
              <a:rPr lang="tr-TR" sz="1600" dirty="0">
                <a:solidFill>
                  <a:prstClr val="white"/>
                </a:solidFill>
                <a:latin typeface="Arial" panose="020B0604020202020204" pitchFamily="34" charset="0"/>
                <a:cs typeface="Arial" panose="020B0604020202020204" pitchFamily="34" charset="0"/>
              </a:rPr>
              <a:t>formatını kopyala-yapıştır yapabilirsiniz</a:t>
            </a:r>
            <a:r>
              <a:rPr lang="fr-FR" sz="1600" dirty="0">
                <a:solidFill>
                  <a:prstClr val="white"/>
                </a:solidFill>
                <a:latin typeface="Arial" panose="020B0604020202020204" pitchFamily="34" charset="0"/>
                <a:cs typeface="Arial" panose="020B0604020202020204" pitchFamily="34" charset="0"/>
              </a:rPr>
              <a:t>.</a:t>
            </a:r>
          </a:p>
        </p:txBody>
      </p:sp>
      <p:cxnSp>
        <p:nvCxnSpPr>
          <p:cNvPr id="8" name="Connecteur droit avec flèche 11"/>
          <p:cNvCxnSpPr/>
          <p:nvPr/>
        </p:nvCxnSpPr>
        <p:spPr>
          <a:xfrm>
            <a:off x="8860362" y="2595878"/>
            <a:ext cx="623230" cy="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10" name="Resim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11300" y="949954"/>
            <a:ext cx="3291847" cy="3291847"/>
          </a:xfrm>
          <a:prstGeom prst="rect">
            <a:avLst/>
          </a:prstGeom>
        </p:spPr>
      </p:pic>
      <p:sp>
        <p:nvSpPr>
          <p:cNvPr id="3" name="Dikdörtgen 2"/>
          <p:cNvSpPr/>
          <p:nvPr/>
        </p:nvSpPr>
        <p:spPr>
          <a:xfrm>
            <a:off x="272955" y="724553"/>
            <a:ext cx="10384267" cy="4616648"/>
          </a:xfrm>
          <a:prstGeom prst="rect">
            <a:avLst/>
          </a:prstGeom>
        </p:spPr>
        <p:txBody>
          <a:bodyPr wrap="square">
            <a:spAutoFit/>
          </a:bodyPr>
          <a:lstStyle/>
          <a:p>
            <a:r>
              <a:rPr lang="tr-TR" sz="2400" b="1" dirty="0"/>
              <a:t>Sonuç </a:t>
            </a:r>
            <a:endParaRPr lang="tr-TR" sz="2400" dirty="0"/>
          </a:p>
          <a:p>
            <a:endParaRPr lang="tr-TR" dirty="0"/>
          </a:p>
          <a:p>
            <a:endParaRPr lang="tr-TR" dirty="0"/>
          </a:p>
          <a:p>
            <a:endParaRPr lang="tr-TR" dirty="0"/>
          </a:p>
          <a:p>
            <a:r>
              <a:rPr lang="tr-TR" b="1" dirty="0"/>
              <a:t>Çevresel Katkılar:</a:t>
            </a:r>
            <a:br>
              <a:rPr lang="tr-TR" dirty="0"/>
            </a:br>
            <a:r>
              <a:rPr lang="tr-TR" dirty="0"/>
              <a:t>Atıklardan hidrojen üretimi, doğal </a:t>
            </a:r>
            <a:r>
              <a:rPr lang="tr-TR" dirty="0" err="1"/>
              <a:t>bozunma</a:t>
            </a:r>
            <a:r>
              <a:rPr lang="tr-TR" dirty="0"/>
              <a:t> süreçleriyle salınan sera gazlarını azaltarak çevresel sürdürülebilirliğe katkı sağlar. </a:t>
            </a:r>
            <a:r>
              <a:rPr lang="tr-TR" dirty="0" err="1"/>
              <a:t>Piroliz</a:t>
            </a:r>
            <a:r>
              <a:rPr lang="tr-TR" dirty="0"/>
              <a:t> işlemi, karbon negatif bir teknoloji olarak iklim değişikliği ile mücadelede önemli bir role sahiptir.</a:t>
            </a:r>
          </a:p>
          <a:p>
            <a:endParaRPr lang="tr-TR" dirty="0"/>
          </a:p>
          <a:p>
            <a:endParaRPr lang="tr-TR" dirty="0"/>
          </a:p>
          <a:p>
            <a:r>
              <a:rPr lang="tr-TR" b="1" dirty="0"/>
              <a:t>Ekonomik Katkılar:</a:t>
            </a:r>
            <a:br>
              <a:rPr lang="tr-TR" dirty="0"/>
            </a:br>
            <a:r>
              <a:rPr lang="tr-TR" dirty="0"/>
              <a:t>Toplam atık kütlesinin %4'ü hidrojene dönüşmekte ve bu hidrojen yıllık yaklaşık 15.6 milyar USD değerinde ekonomik fayda sağlamaktadır. Ayrıca, sentetik atıklardan benzin, motorin ve karbon siyahı; </a:t>
            </a:r>
            <a:r>
              <a:rPr lang="tr-TR" dirty="0" err="1"/>
              <a:t>biyokütle</a:t>
            </a:r>
            <a:r>
              <a:rPr lang="tr-TR" dirty="0"/>
              <a:t> atıklardan </a:t>
            </a:r>
            <a:r>
              <a:rPr lang="tr-TR" dirty="0" err="1"/>
              <a:t>biochar</a:t>
            </a:r>
            <a:r>
              <a:rPr lang="tr-TR" dirty="0"/>
              <a:t>, odun katranı ve </a:t>
            </a:r>
            <a:r>
              <a:rPr lang="tr-TR" dirty="0" err="1"/>
              <a:t>pirolinyöz</a:t>
            </a:r>
            <a:r>
              <a:rPr lang="tr-TR" dirty="0"/>
              <a:t> asit gibi değerli yan ürünler elde edilmektedir. Bu yan ürünler, enerji sektöründe ve endüstride ek ekonomik değer yaratır.</a:t>
            </a:r>
          </a:p>
          <a:p>
            <a:endParaRPr lang="tr-TR" dirty="0"/>
          </a:p>
        </p:txBody>
      </p:sp>
    </p:spTree>
    <p:extLst>
      <p:ext uri="{BB962C8B-B14F-4D97-AF65-F5344CB8AC3E}">
        <p14:creationId xmlns:p14="http://schemas.microsoft.com/office/powerpoint/2010/main" val="37387897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1"/>
          <p:cNvSpPr txBox="1"/>
          <p:nvPr/>
        </p:nvSpPr>
        <p:spPr>
          <a:xfrm>
            <a:off x="4641442" y="1801171"/>
            <a:ext cx="4048039" cy="1077218"/>
          </a:xfrm>
          <a:prstGeom prst="rect">
            <a:avLst/>
          </a:prstGeom>
          <a:noFill/>
        </p:spPr>
        <p:txBody>
          <a:bodyPr wrap="square" rtlCol="0">
            <a:spAutoFit/>
          </a:bodyPr>
          <a:lstStyle/>
          <a:p>
            <a:r>
              <a:rPr lang="tr-TR" sz="1600" dirty="0">
                <a:solidFill>
                  <a:prstClr val="white"/>
                </a:solidFill>
                <a:latin typeface="Arial" panose="020B0604020202020204" pitchFamily="34" charset="0"/>
                <a:cs typeface="Arial" panose="020B0604020202020204" pitchFamily="34" charset="0"/>
              </a:rPr>
              <a:t>Beyaz logo koyu renk görsel üzerinde kullanmanız için.</a:t>
            </a:r>
            <a:endParaRPr lang="fr-FR" sz="1600" dirty="0">
              <a:solidFill>
                <a:prstClr val="white"/>
              </a:solidFill>
              <a:latin typeface="Arial" panose="020B0604020202020204" pitchFamily="34" charset="0"/>
              <a:cs typeface="Arial" panose="020B0604020202020204" pitchFamily="34" charset="0"/>
            </a:endParaRPr>
          </a:p>
          <a:p>
            <a:r>
              <a:rPr lang="fr-FR" sz="1600" dirty="0">
                <a:solidFill>
                  <a:prstClr val="white"/>
                </a:solidFill>
                <a:latin typeface="Arial" panose="020B0604020202020204" pitchFamily="34" charset="0"/>
                <a:cs typeface="Arial" panose="020B0604020202020204" pitchFamily="34" charset="0"/>
              </a:rPr>
              <a:t>PNG </a:t>
            </a:r>
            <a:r>
              <a:rPr lang="tr-TR" sz="1600" dirty="0">
                <a:solidFill>
                  <a:prstClr val="white"/>
                </a:solidFill>
                <a:latin typeface="Arial" panose="020B0604020202020204" pitchFamily="34" charset="0"/>
                <a:cs typeface="Arial" panose="020B0604020202020204" pitchFamily="34" charset="0"/>
              </a:rPr>
              <a:t>formatını kopyala-yapıştır yapabilirsiniz</a:t>
            </a:r>
            <a:r>
              <a:rPr lang="fr-FR" sz="1600" dirty="0">
                <a:solidFill>
                  <a:prstClr val="white"/>
                </a:solidFill>
                <a:latin typeface="Arial" panose="020B0604020202020204" pitchFamily="34" charset="0"/>
                <a:cs typeface="Arial" panose="020B0604020202020204" pitchFamily="34" charset="0"/>
              </a:rPr>
              <a:t>.</a:t>
            </a:r>
          </a:p>
        </p:txBody>
      </p:sp>
      <p:cxnSp>
        <p:nvCxnSpPr>
          <p:cNvPr id="8" name="Connecteur droit avec flèche 11"/>
          <p:cNvCxnSpPr/>
          <p:nvPr/>
        </p:nvCxnSpPr>
        <p:spPr>
          <a:xfrm>
            <a:off x="8860362" y="2595878"/>
            <a:ext cx="623230" cy="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10" name="Resim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11300" y="949954"/>
            <a:ext cx="3291847" cy="3291847"/>
          </a:xfrm>
          <a:prstGeom prst="rect">
            <a:avLst/>
          </a:prstGeom>
        </p:spPr>
      </p:pic>
      <p:sp>
        <p:nvSpPr>
          <p:cNvPr id="3" name="Dikdörtgen 2"/>
          <p:cNvSpPr/>
          <p:nvPr/>
        </p:nvSpPr>
        <p:spPr>
          <a:xfrm>
            <a:off x="272955" y="724553"/>
            <a:ext cx="10384267" cy="4708981"/>
          </a:xfrm>
          <a:prstGeom prst="rect">
            <a:avLst/>
          </a:prstGeom>
        </p:spPr>
        <p:txBody>
          <a:bodyPr wrap="square">
            <a:spAutoFit/>
          </a:bodyPr>
          <a:lstStyle/>
          <a:p>
            <a:r>
              <a:rPr lang="tr-TR" sz="2400" b="1" dirty="0"/>
              <a:t>Öneriler:</a:t>
            </a:r>
          </a:p>
          <a:p>
            <a:endParaRPr lang="tr-TR" sz="2400" b="1" dirty="0"/>
          </a:p>
          <a:p>
            <a:r>
              <a:rPr lang="tr-TR" b="1" dirty="0"/>
              <a:t>Atık Yönetimi Politikaları:</a:t>
            </a:r>
          </a:p>
          <a:p>
            <a:r>
              <a:rPr lang="tr-TR" dirty="0"/>
              <a:t>Atıklardan enerji üretimi için </a:t>
            </a:r>
            <a:r>
              <a:rPr lang="tr-TR" dirty="0" err="1"/>
              <a:t>piroliz</a:t>
            </a:r>
            <a:r>
              <a:rPr lang="tr-TR" dirty="0"/>
              <a:t> gibi düşük emisyonlu teknolojilerin teşviki, politika yapıcıların önceliği olmalıdır. Atıkların kaynağında ayrıştırılması ve </a:t>
            </a:r>
            <a:r>
              <a:rPr lang="tr-TR" dirty="0" err="1"/>
              <a:t>piroliz</a:t>
            </a:r>
            <a:r>
              <a:rPr lang="tr-TR" dirty="0"/>
              <a:t> süreçlerinin daha geniş ölçekte uygulanması, çevresel sürdürülebilirliği artıracaktır.</a:t>
            </a:r>
          </a:p>
          <a:p>
            <a:endParaRPr lang="tr-TR" dirty="0"/>
          </a:p>
          <a:p>
            <a:r>
              <a:rPr lang="tr-TR" b="1" dirty="0"/>
              <a:t>Endüstriyel Yatırımlar:</a:t>
            </a:r>
          </a:p>
          <a:p>
            <a:r>
              <a:rPr lang="tr-TR" dirty="0"/>
              <a:t>Hidrojen ve yan ürünlerin üretimi için sanayiye özel yatırımlar teşvik edilmelidir. Sentetik atıklardan elde edilen benzin, motorin ve karbon siyahı, </a:t>
            </a:r>
            <a:r>
              <a:rPr lang="tr-TR" dirty="0" err="1"/>
              <a:t>biyokütleden</a:t>
            </a:r>
            <a:r>
              <a:rPr lang="tr-TR" dirty="0"/>
              <a:t> elde edilen </a:t>
            </a:r>
            <a:r>
              <a:rPr lang="tr-TR" dirty="0" err="1"/>
              <a:t>biochar</a:t>
            </a:r>
            <a:r>
              <a:rPr lang="tr-TR" dirty="0"/>
              <a:t> gibi ürünler, ekonomik değeri yüksek stratejik materyallerdir.</a:t>
            </a:r>
          </a:p>
          <a:p>
            <a:endParaRPr lang="tr-TR" dirty="0"/>
          </a:p>
          <a:p>
            <a:r>
              <a:rPr lang="tr-TR" b="1" dirty="0"/>
              <a:t>Ar-Ge Çalışmaları:</a:t>
            </a:r>
          </a:p>
          <a:p>
            <a:r>
              <a:rPr lang="tr-TR" dirty="0" err="1"/>
              <a:t>Piroliz</a:t>
            </a:r>
            <a:r>
              <a:rPr lang="tr-TR" dirty="0"/>
              <a:t> ve hidrojen üretim süreçlerinin verimliliğini artırmak için </a:t>
            </a:r>
            <a:r>
              <a:rPr lang="tr-TR" dirty="0" err="1"/>
              <a:t>membran</a:t>
            </a:r>
            <a:r>
              <a:rPr lang="tr-TR" dirty="0"/>
              <a:t> teknolojileri ve katalizörlerin geliştirilmesine yönelik Ar-Ge çalışmaları desteklenmelidir. Bu, maliyetlerin düşürülmesi ve süreçlerin sanayiye entegrasyonunu kolaylaştıracaktır.</a:t>
            </a:r>
          </a:p>
        </p:txBody>
      </p:sp>
    </p:spTree>
    <p:extLst>
      <p:ext uri="{BB962C8B-B14F-4D97-AF65-F5344CB8AC3E}">
        <p14:creationId xmlns:p14="http://schemas.microsoft.com/office/powerpoint/2010/main" val="37387897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17"/>
          <p:cNvSpPr txBox="1">
            <a:spLocks noGrp="1"/>
          </p:cNvSpPr>
          <p:nvPr>
            <p:ph type="ctrTitle"/>
          </p:nvPr>
        </p:nvSpPr>
        <p:spPr>
          <a:xfrm>
            <a:off x="0" y="1351128"/>
            <a:ext cx="11161240" cy="3200721"/>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lt1"/>
              </a:buClr>
              <a:buSzPts val="4000"/>
              <a:buNone/>
            </a:pPr>
            <a:r>
              <a:rPr lang="tr-TR" sz="4000" dirty="0"/>
              <a:t>TEŞEKKÜR EDERİM</a:t>
            </a:r>
            <a:br>
              <a:rPr lang="tr-TR" sz="4000" dirty="0"/>
            </a:br>
            <a:br>
              <a:rPr lang="tr-TR" sz="4000" dirty="0"/>
            </a:br>
            <a:r>
              <a:rPr lang="tr-TR" sz="2800" dirty="0"/>
              <a:t>ERGİN ÖZKÖK</a:t>
            </a:r>
            <a:br>
              <a:rPr lang="tr-TR" sz="2800" dirty="0"/>
            </a:br>
            <a:br>
              <a:rPr lang="tr-TR" sz="2800" dirty="0"/>
            </a:br>
            <a:r>
              <a:rPr lang="tr-TR" sz="2800" dirty="0"/>
              <a:t>Mobil:+905301597474</a:t>
            </a:r>
            <a:br>
              <a:rPr lang="tr-TR" sz="2800" dirty="0"/>
            </a:br>
            <a:r>
              <a:rPr lang="tr-TR" sz="2800" dirty="0" err="1"/>
              <a:t>Email:ergin.ozkok@vld.com.tr</a:t>
            </a:r>
            <a:endParaRPr sz="4000" dirty="0"/>
          </a:p>
        </p:txBody>
      </p:sp>
      <p:sp>
        <p:nvSpPr>
          <p:cNvPr id="2" name="Alt Başlık 1"/>
          <p:cNvSpPr>
            <a:spLocks noGrp="1"/>
          </p:cNvSpPr>
          <p:nvPr>
            <p:ph type="subTitle" idx="1"/>
          </p:nvPr>
        </p:nvSpPr>
        <p:spPr>
          <a:xfrm>
            <a:off x="1392288" y="5309214"/>
            <a:ext cx="9144002" cy="762000"/>
          </a:xfrm>
        </p:spPr>
        <p:txBody>
          <a:bodyPr>
            <a:normAutofit/>
          </a:bodyPr>
          <a:lstStyle/>
          <a:p>
            <a:r>
              <a:rPr lang="tr-TR" dirty="0"/>
              <a:t>VELDO MAKİNE ARGE SAN. TİC. A.Ş.</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8369" y="125029"/>
            <a:ext cx="2713038" cy="168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9285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re 3"/>
          <p:cNvSpPr>
            <a:spLocks noGrp="1"/>
          </p:cNvSpPr>
          <p:nvPr>
            <p:ph type="title"/>
          </p:nvPr>
        </p:nvSpPr>
        <p:spPr>
          <a:xfrm>
            <a:off x="525969" y="116069"/>
            <a:ext cx="3987841" cy="697832"/>
          </a:xfrm>
        </p:spPr>
        <p:txBody>
          <a:bodyPr>
            <a:normAutofit/>
          </a:bodyPr>
          <a:lstStyle/>
          <a:p>
            <a:r>
              <a:rPr lang="tr-TR" sz="3200" b="1" dirty="0">
                <a:latin typeface="Arial" panose="020B0604020202020204" pitchFamily="34" charset="0"/>
                <a:cs typeface="Arial" panose="020B0604020202020204" pitchFamily="34" charset="0"/>
              </a:rPr>
              <a:t>İçindekiler</a:t>
            </a:r>
            <a:endParaRPr lang="fr-FR" sz="3200" b="1" dirty="0">
              <a:latin typeface="Arial" panose="020B0604020202020204" pitchFamily="34" charset="0"/>
              <a:cs typeface="Arial" panose="020B0604020202020204" pitchFamily="34" charset="0"/>
            </a:endParaRPr>
          </a:p>
        </p:txBody>
      </p:sp>
      <p:sp>
        <p:nvSpPr>
          <p:cNvPr id="5" name="Dikdörtgen 4"/>
          <p:cNvSpPr/>
          <p:nvPr/>
        </p:nvSpPr>
        <p:spPr>
          <a:xfrm>
            <a:off x="365949" y="832312"/>
            <a:ext cx="8692845" cy="5493812"/>
          </a:xfrm>
          <a:prstGeom prst="rect">
            <a:avLst/>
          </a:prstGeom>
        </p:spPr>
        <p:txBody>
          <a:bodyPr wrap="square">
            <a:spAutoFit/>
          </a:bodyPr>
          <a:lstStyle/>
          <a:p>
            <a:r>
              <a:rPr lang="tr-TR" sz="1300" b="1" dirty="0">
                <a:latin typeface="Arial" panose="020B0604020202020204" pitchFamily="34" charset="0"/>
                <a:cs typeface="Arial" panose="020B0604020202020204" pitchFamily="34" charset="0"/>
              </a:rPr>
              <a:t>1.     GİRİŞ</a:t>
            </a:r>
          </a:p>
          <a:p>
            <a:pPr marL="171450" indent="-171450">
              <a:buFont typeface="Arial" pitchFamily="34" charset="0"/>
              <a:buChar char="•"/>
            </a:pPr>
            <a:r>
              <a:rPr lang="tr-TR" sz="1300" dirty="0">
                <a:latin typeface="Arial" panose="020B0604020202020204" pitchFamily="34" charset="0"/>
                <a:cs typeface="Arial" panose="020B0604020202020204" pitchFamily="34" charset="0"/>
              </a:rPr>
              <a:t>    Atıklardan Hidrojen Üretimi: Genel Bakış</a:t>
            </a:r>
          </a:p>
          <a:p>
            <a:pPr marL="342900" indent="-342900">
              <a:buFont typeface="Arial" pitchFamily="34" charset="0"/>
              <a:buChar char="•"/>
            </a:pPr>
            <a:r>
              <a:rPr lang="tr-TR" sz="1300" dirty="0">
                <a:latin typeface="Arial" panose="020B0604020202020204" pitchFamily="34" charset="0"/>
                <a:cs typeface="Arial" panose="020B0604020202020204" pitchFamily="34" charset="0"/>
              </a:rPr>
              <a:t>Projenin Amacı ve Önemi</a:t>
            </a:r>
          </a:p>
          <a:p>
            <a:endParaRPr lang="tr-TR" sz="1300" dirty="0">
              <a:latin typeface="Arial" panose="020B0604020202020204" pitchFamily="34" charset="0"/>
              <a:cs typeface="Arial" panose="020B0604020202020204" pitchFamily="34" charset="0"/>
            </a:endParaRPr>
          </a:p>
          <a:p>
            <a:r>
              <a:rPr lang="tr-TR" sz="1300" b="1" dirty="0">
                <a:latin typeface="Arial" panose="020B0604020202020204" pitchFamily="34" charset="0"/>
                <a:cs typeface="Arial" panose="020B0604020202020204" pitchFamily="34" charset="0"/>
              </a:rPr>
              <a:t>2.     PİROLİZ YÖNTEMİ VE SENTEZ GAZ ÜRETİMİ</a:t>
            </a:r>
          </a:p>
          <a:p>
            <a:pPr marL="171450" indent="-171450">
              <a:buFont typeface="Arial" pitchFamily="34" charset="0"/>
              <a:buChar char="•"/>
            </a:pPr>
            <a:r>
              <a:rPr lang="tr-TR" sz="1300" dirty="0">
                <a:latin typeface="Arial" panose="020B0604020202020204" pitchFamily="34" charset="0"/>
                <a:cs typeface="Arial" panose="020B0604020202020204" pitchFamily="34" charset="0"/>
              </a:rPr>
              <a:t>    </a:t>
            </a:r>
            <a:r>
              <a:rPr lang="tr-TR" sz="1300" dirty="0" err="1">
                <a:latin typeface="Arial" panose="020B0604020202020204" pitchFamily="34" charset="0"/>
                <a:cs typeface="Arial" panose="020B0604020202020204" pitchFamily="34" charset="0"/>
              </a:rPr>
              <a:t>Piroliz</a:t>
            </a:r>
            <a:r>
              <a:rPr lang="tr-TR" sz="1300" dirty="0">
                <a:latin typeface="Arial" panose="020B0604020202020204" pitchFamily="34" charset="0"/>
                <a:cs typeface="Arial" panose="020B0604020202020204" pitchFamily="34" charset="0"/>
              </a:rPr>
              <a:t> Süreci: Tanım ve İşleyiş</a:t>
            </a:r>
          </a:p>
          <a:p>
            <a:pPr marL="342900" indent="-342900">
              <a:buFont typeface="Arial" pitchFamily="34" charset="0"/>
              <a:buChar char="•"/>
            </a:pPr>
            <a:r>
              <a:rPr lang="tr-TR" sz="1300" dirty="0">
                <a:latin typeface="Arial" panose="020B0604020202020204" pitchFamily="34" charset="0"/>
                <a:cs typeface="Arial" panose="020B0604020202020204" pitchFamily="34" charset="0"/>
              </a:rPr>
              <a:t>Sentez Gazın Bileşimi ve Hidrojen Üretimi</a:t>
            </a:r>
          </a:p>
          <a:p>
            <a:endParaRPr lang="tr-TR" sz="1300" dirty="0">
              <a:latin typeface="Arial" panose="020B0604020202020204" pitchFamily="34" charset="0"/>
              <a:cs typeface="Arial" panose="020B0604020202020204" pitchFamily="34" charset="0"/>
            </a:endParaRPr>
          </a:p>
          <a:p>
            <a:r>
              <a:rPr lang="tr-TR" sz="1300" b="1" dirty="0">
                <a:latin typeface="Arial" panose="020B0604020202020204" pitchFamily="34" charset="0"/>
                <a:cs typeface="Arial" panose="020B0604020202020204" pitchFamily="34" charset="0"/>
              </a:rPr>
              <a:t>3.     DENEYSEL ÇALIŞMA</a:t>
            </a:r>
          </a:p>
          <a:p>
            <a:pPr marL="171450" indent="-171450">
              <a:buFont typeface="Arial" pitchFamily="34" charset="0"/>
              <a:buChar char="•"/>
            </a:pPr>
            <a:r>
              <a:rPr lang="tr-TR" sz="1300" dirty="0">
                <a:latin typeface="Arial" panose="020B0604020202020204" pitchFamily="34" charset="0"/>
                <a:cs typeface="Arial" panose="020B0604020202020204" pitchFamily="34" charset="0"/>
              </a:rPr>
              <a:t>    Kullanılan Atık Türleri ve Reaktör Koşulları</a:t>
            </a:r>
          </a:p>
          <a:p>
            <a:pPr marL="342900" indent="-342900">
              <a:buFont typeface="Arial" pitchFamily="34" charset="0"/>
              <a:buChar char="•"/>
            </a:pPr>
            <a:r>
              <a:rPr lang="tr-TR" sz="1300" dirty="0">
                <a:latin typeface="Arial" panose="020B0604020202020204" pitchFamily="34" charset="0"/>
                <a:cs typeface="Arial" panose="020B0604020202020204" pitchFamily="34" charset="0"/>
              </a:rPr>
              <a:t>Gaz </a:t>
            </a:r>
            <a:r>
              <a:rPr lang="tr-TR" sz="1300" dirty="0" err="1">
                <a:latin typeface="Arial" panose="020B0604020202020204" pitchFamily="34" charset="0"/>
                <a:cs typeface="Arial" panose="020B0604020202020204" pitchFamily="34" charset="0"/>
              </a:rPr>
              <a:t>Kromatografisi</a:t>
            </a:r>
            <a:r>
              <a:rPr lang="tr-TR" sz="1300" dirty="0">
                <a:latin typeface="Arial" panose="020B0604020202020204" pitchFamily="34" charset="0"/>
                <a:cs typeface="Arial" panose="020B0604020202020204" pitchFamily="34" charset="0"/>
              </a:rPr>
              <a:t> ile Sentez Gaz Analizi</a:t>
            </a:r>
          </a:p>
          <a:p>
            <a:pPr marL="342900" indent="-342900">
              <a:buFont typeface="Arial" pitchFamily="34" charset="0"/>
              <a:buChar char="•"/>
            </a:pPr>
            <a:endParaRPr lang="tr-TR" sz="1300" dirty="0">
              <a:latin typeface="Arial" panose="020B0604020202020204" pitchFamily="34" charset="0"/>
              <a:cs typeface="Arial" panose="020B0604020202020204" pitchFamily="34" charset="0"/>
            </a:endParaRPr>
          </a:p>
          <a:p>
            <a:r>
              <a:rPr lang="tr-TR" sz="1300" b="1" dirty="0">
                <a:latin typeface="Arial" panose="020B0604020202020204" pitchFamily="34" charset="0"/>
                <a:cs typeface="Arial" panose="020B0604020202020204" pitchFamily="34" charset="0"/>
              </a:rPr>
              <a:t>4.     HİDROJEN ZENGİNLEŞTİRME SÜREÇLERİ</a:t>
            </a:r>
          </a:p>
          <a:p>
            <a:pPr marL="171450" indent="-171450">
              <a:buFont typeface="Arial" pitchFamily="34" charset="0"/>
              <a:buChar char="•"/>
            </a:pPr>
            <a:r>
              <a:rPr lang="tr-TR" sz="1300" dirty="0">
                <a:latin typeface="Arial" panose="020B0604020202020204" pitchFamily="34" charset="0"/>
                <a:cs typeface="Arial" panose="020B0604020202020204" pitchFamily="34" charset="0"/>
              </a:rPr>
              <a:t>    </a:t>
            </a:r>
            <a:r>
              <a:rPr lang="tr-TR" sz="1300" dirty="0" err="1">
                <a:latin typeface="Arial" panose="020B0604020202020204" pitchFamily="34" charset="0"/>
                <a:cs typeface="Arial" panose="020B0604020202020204" pitchFamily="34" charset="0"/>
              </a:rPr>
              <a:t>Membran</a:t>
            </a:r>
            <a:r>
              <a:rPr lang="tr-TR" sz="1300" dirty="0">
                <a:latin typeface="Arial" panose="020B0604020202020204" pitchFamily="34" charset="0"/>
                <a:cs typeface="Arial" panose="020B0604020202020204" pitchFamily="34" charset="0"/>
              </a:rPr>
              <a:t> Teknolojileri ile Hidrojen Ayrıştırma</a:t>
            </a:r>
          </a:p>
          <a:p>
            <a:pPr marL="342900" indent="-342900">
              <a:buFont typeface="Arial" pitchFamily="34" charset="0"/>
              <a:buChar char="•"/>
            </a:pPr>
            <a:r>
              <a:rPr lang="tr-TR" sz="1300" dirty="0" err="1">
                <a:latin typeface="Arial" panose="020B0604020202020204" pitchFamily="34" charset="0"/>
                <a:cs typeface="Arial" panose="020B0604020202020204" pitchFamily="34" charset="0"/>
              </a:rPr>
              <a:t>Water-Gas</a:t>
            </a:r>
            <a:r>
              <a:rPr lang="tr-TR" sz="1300" dirty="0">
                <a:latin typeface="Arial" panose="020B0604020202020204" pitchFamily="34" charset="0"/>
                <a:cs typeface="Arial" panose="020B0604020202020204" pitchFamily="34" charset="0"/>
              </a:rPr>
              <a:t> </a:t>
            </a:r>
            <a:r>
              <a:rPr lang="tr-TR" sz="1300" dirty="0" err="1">
                <a:latin typeface="Arial" panose="020B0604020202020204" pitchFamily="34" charset="0"/>
                <a:cs typeface="Arial" panose="020B0604020202020204" pitchFamily="34" charset="0"/>
              </a:rPr>
              <a:t>Shift</a:t>
            </a:r>
            <a:r>
              <a:rPr lang="tr-TR" sz="1300" dirty="0">
                <a:latin typeface="Arial" panose="020B0604020202020204" pitchFamily="34" charset="0"/>
                <a:cs typeface="Arial" panose="020B0604020202020204" pitchFamily="34" charset="0"/>
              </a:rPr>
              <a:t> Reaksiyonu ve Ek Hidrojen Üretimi</a:t>
            </a:r>
          </a:p>
          <a:p>
            <a:endParaRPr lang="tr-TR" sz="1300" dirty="0">
              <a:latin typeface="Arial" panose="020B0604020202020204" pitchFamily="34" charset="0"/>
              <a:cs typeface="Arial" panose="020B0604020202020204" pitchFamily="34" charset="0"/>
            </a:endParaRPr>
          </a:p>
          <a:p>
            <a:r>
              <a:rPr lang="tr-TR" sz="1300" b="1" dirty="0">
                <a:latin typeface="Arial" panose="020B0604020202020204" pitchFamily="34" charset="0"/>
                <a:cs typeface="Arial" panose="020B0604020202020204" pitchFamily="34" charset="0"/>
              </a:rPr>
              <a:t>5.     PİROLİZ TEKNOLOJİSİNİN EKONOMİK VE ÇEVRESEL FAYDALARI</a:t>
            </a:r>
          </a:p>
          <a:p>
            <a:pPr marL="171450" indent="-171450">
              <a:buFont typeface="Arial" pitchFamily="34" charset="0"/>
              <a:buChar char="•"/>
            </a:pPr>
            <a:r>
              <a:rPr lang="tr-TR" sz="1300" dirty="0">
                <a:latin typeface="Arial" panose="020B0604020202020204" pitchFamily="34" charset="0"/>
                <a:cs typeface="Arial" panose="020B0604020202020204" pitchFamily="34" charset="0"/>
              </a:rPr>
              <a:t>    Atıkların Dönüştürülmesi ve Ekonomik Katkılar</a:t>
            </a:r>
          </a:p>
          <a:p>
            <a:pPr marL="171450" indent="-171450">
              <a:buFont typeface="Arial" pitchFamily="34" charset="0"/>
              <a:buChar char="•"/>
            </a:pPr>
            <a:r>
              <a:rPr lang="tr-TR" sz="1300" dirty="0">
                <a:latin typeface="Arial" panose="020B0604020202020204" pitchFamily="34" charset="0"/>
                <a:cs typeface="Arial" panose="020B0604020202020204" pitchFamily="34" charset="0"/>
              </a:rPr>
              <a:t>    Karbon Negatif Teknoloji ve Çevresel Sürdürülebilirlik</a:t>
            </a:r>
          </a:p>
          <a:p>
            <a:endParaRPr lang="tr-TR" sz="1300" dirty="0">
              <a:latin typeface="Arial" panose="020B0604020202020204" pitchFamily="34" charset="0"/>
              <a:cs typeface="Arial" panose="020B0604020202020204" pitchFamily="34" charset="0"/>
            </a:endParaRPr>
          </a:p>
          <a:p>
            <a:r>
              <a:rPr lang="tr-TR" sz="1300" b="1" dirty="0">
                <a:latin typeface="Arial" panose="020B0604020202020204" pitchFamily="34" charset="0"/>
                <a:cs typeface="Arial" panose="020B0604020202020204" pitchFamily="34" charset="0"/>
              </a:rPr>
              <a:t>6.     GELECEK POTANSİYELİ</a:t>
            </a:r>
          </a:p>
          <a:p>
            <a:pPr marL="171450" indent="-171450">
              <a:buFont typeface="Arial" pitchFamily="34" charset="0"/>
              <a:buChar char="•"/>
            </a:pPr>
            <a:r>
              <a:rPr lang="tr-TR" sz="1300" dirty="0">
                <a:latin typeface="Arial" panose="020B0604020202020204" pitchFamily="34" charset="0"/>
                <a:cs typeface="Arial" panose="020B0604020202020204" pitchFamily="34" charset="0"/>
              </a:rPr>
              <a:t>    </a:t>
            </a:r>
            <a:r>
              <a:rPr lang="tr-TR" sz="1300" dirty="0" err="1">
                <a:latin typeface="Arial" panose="020B0604020202020204" pitchFamily="34" charset="0"/>
                <a:cs typeface="Arial" panose="020B0604020202020204" pitchFamily="34" charset="0"/>
              </a:rPr>
              <a:t>Piroliz</a:t>
            </a:r>
            <a:r>
              <a:rPr lang="tr-TR" sz="1300" dirty="0">
                <a:latin typeface="Arial" panose="020B0604020202020204" pitchFamily="34" charset="0"/>
                <a:cs typeface="Arial" panose="020B0604020202020204" pitchFamily="34" charset="0"/>
              </a:rPr>
              <a:t> Teknolojisinin Gelecek Uygulamaları</a:t>
            </a:r>
          </a:p>
          <a:p>
            <a:pPr marL="171450" indent="-171450">
              <a:buFont typeface="Arial" pitchFamily="34" charset="0"/>
              <a:buChar char="•"/>
            </a:pPr>
            <a:r>
              <a:rPr lang="tr-TR" sz="1300" dirty="0">
                <a:latin typeface="Arial" panose="020B0604020202020204" pitchFamily="34" charset="0"/>
                <a:cs typeface="Arial" panose="020B0604020202020204" pitchFamily="34" charset="0"/>
              </a:rPr>
              <a:t>    Sürdürülebilir Enerji ve Atık Yönetimi Çözümleri</a:t>
            </a:r>
          </a:p>
          <a:p>
            <a:pPr marL="171450" indent="-171450">
              <a:buFont typeface="Arial" pitchFamily="34" charset="0"/>
              <a:buChar char="•"/>
            </a:pPr>
            <a:endParaRPr lang="tr-TR" sz="1300" dirty="0">
              <a:latin typeface="Arial" panose="020B0604020202020204" pitchFamily="34" charset="0"/>
              <a:cs typeface="Arial" panose="020B0604020202020204" pitchFamily="34" charset="0"/>
            </a:endParaRPr>
          </a:p>
          <a:p>
            <a:r>
              <a:rPr lang="tr-TR" sz="1300" b="1" dirty="0">
                <a:latin typeface="Arial" panose="020B0604020202020204" pitchFamily="34" charset="0"/>
                <a:cs typeface="Arial" panose="020B0604020202020204" pitchFamily="34" charset="0"/>
              </a:rPr>
              <a:t>7.     SONUÇLAR VE ÖNERİLER</a:t>
            </a:r>
          </a:p>
          <a:p>
            <a:pPr marL="171450" indent="-171450">
              <a:buFont typeface="Arial" pitchFamily="34" charset="0"/>
              <a:buChar char="•"/>
            </a:pPr>
            <a:r>
              <a:rPr lang="tr-TR" sz="1300" dirty="0">
                <a:latin typeface="Arial" panose="020B0604020202020204" pitchFamily="34" charset="0"/>
                <a:cs typeface="Arial" panose="020B0604020202020204" pitchFamily="34" charset="0"/>
              </a:rPr>
              <a:t>    Araştırma Bulguları ve Endüstriyel Uygulamalar</a:t>
            </a:r>
          </a:p>
          <a:p>
            <a:pPr marL="171450" indent="-171450">
              <a:buFont typeface="Arial" pitchFamily="34" charset="0"/>
              <a:buChar char="•"/>
            </a:pPr>
            <a:r>
              <a:rPr lang="tr-TR" sz="1300" dirty="0">
                <a:latin typeface="Arial" panose="020B0604020202020204" pitchFamily="34" charset="0"/>
                <a:cs typeface="Arial" panose="020B0604020202020204" pitchFamily="34" charset="0"/>
              </a:rPr>
              <a:t>    Gelecek Araştırma Alanları ve Öneriler</a:t>
            </a:r>
            <a:endParaRPr lang="fr-FR" sz="1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4552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4" name="Google Shape;154;p3"/>
          <p:cNvSpPr txBox="1">
            <a:spLocks noGrp="1"/>
          </p:cNvSpPr>
          <p:nvPr>
            <p:ph type="body" idx="1"/>
          </p:nvPr>
        </p:nvSpPr>
        <p:spPr>
          <a:xfrm>
            <a:off x="3202385" y="6346519"/>
            <a:ext cx="7973808" cy="504056"/>
          </a:xfrm>
          <a:prstGeom prst="rect">
            <a:avLst/>
          </a:prstGeom>
          <a:noFill/>
          <a:ln>
            <a:noFill/>
          </a:ln>
        </p:spPr>
        <p:txBody>
          <a:bodyPr spcFirstLastPara="1" wrap="square" lIns="91425" tIns="45700" rIns="91425" bIns="45700" anchor="t" anchorCtr="0">
            <a:noAutofit/>
          </a:bodyPr>
          <a:lstStyle/>
          <a:p>
            <a:pPr lvl="0" indent="0">
              <a:lnSpc>
                <a:spcPct val="90000"/>
              </a:lnSpc>
              <a:spcBef>
                <a:spcPts val="0"/>
              </a:spcBef>
              <a:spcAft>
                <a:spcPts val="0"/>
              </a:spcAft>
              <a:buSzPts val="2560"/>
              <a:buNone/>
            </a:pPr>
            <a:r>
              <a:rPr lang="tr-TR" b="1" dirty="0">
                <a:solidFill>
                  <a:schemeClr val="tx1"/>
                </a:solidFill>
              </a:rPr>
              <a:t>Atıkların geri dönüşümü zorunluluktur </a:t>
            </a:r>
            <a:endParaRPr b="1" dirty="0">
              <a:solidFill>
                <a:schemeClr val="tx1"/>
              </a:solidFill>
            </a:endParaRPr>
          </a:p>
        </p:txBody>
      </p:sp>
      <p:pic>
        <p:nvPicPr>
          <p:cNvPr id="155" name="Google Shape;155;p3"/>
          <p:cNvPicPr preferRelativeResize="0"/>
          <p:nvPr/>
        </p:nvPicPr>
        <p:blipFill rotWithShape="1">
          <a:blip r:embed="rId3">
            <a:alphaModFix/>
          </a:blip>
          <a:srcRect/>
          <a:stretch/>
        </p:blipFill>
        <p:spPr>
          <a:xfrm>
            <a:off x="335360" y="1945233"/>
            <a:ext cx="3921330" cy="1590675"/>
          </a:xfrm>
          <a:prstGeom prst="rect">
            <a:avLst/>
          </a:prstGeom>
          <a:noFill/>
          <a:ln>
            <a:noFill/>
          </a:ln>
        </p:spPr>
      </p:pic>
      <p:pic>
        <p:nvPicPr>
          <p:cNvPr id="156" name="Google Shape;156;p3"/>
          <p:cNvPicPr preferRelativeResize="0"/>
          <p:nvPr/>
        </p:nvPicPr>
        <p:blipFill rotWithShape="1">
          <a:blip r:embed="rId4">
            <a:alphaModFix/>
          </a:blip>
          <a:srcRect/>
          <a:stretch/>
        </p:blipFill>
        <p:spPr>
          <a:xfrm>
            <a:off x="4871862" y="1815151"/>
            <a:ext cx="2790825" cy="1265559"/>
          </a:xfrm>
          <a:prstGeom prst="rect">
            <a:avLst/>
          </a:prstGeom>
          <a:noFill/>
          <a:ln>
            <a:noFill/>
          </a:ln>
        </p:spPr>
      </p:pic>
      <p:pic>
        <p:nvPicPr>
          <p:cNvPr id="158" name="Google Shape;158;p3"/>
          <p:cNvPicPr preferRelativeResize="0"/>
          <p:nvPr/>
        </p:nvPicPr>
        <p:blipFill rotWithShape="1">
          <a:blip r:embed="rId5">
            <a:alphaModFix/>
          </a:blip>
          <a:srcRect/>
          <a:stretch/>
        </p:blipFill>
        <p:spPr>
          <a:xfrm>
            <a:off x="8496437" y="1945232"/>
            <a:ext cx="3374557" cy="1590675"/>
          </a:xfrm>
          <a:prstGeom prst="rect">
            <a:avLst/>
          </a:prstGeom>
          <a:noFill/>
          <a:ln>
            <a:noFill/>
          </a:ln>
        </p:spPr>
      </p:pic>
      <p:sp>
        <p:nvSpPr>
          <p:cNvPr id="159" name="Google Shape;159;p3"/>
          <p:cNvSpPr txBox="1"/>
          <p:nvPr/>
        </p:nvSpPr>
        <p:spPr>
          <a:xfrm>
            <a:off x="5403180" y="3645024"/>
            <a:ext cx="2448272" cy="156966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lt1"/>
              </a:buClr>
              <a:buSzPts val="2400"/>
              <a:buFont typeface="Noto Sans Symbols"/>
              <a:buChar char="❖"/>
            </a:pPr>
            <a:r>
              <a:rPr lang="tr-TR" sz="2400" dirty="0">
                <a:latin typeface="Corbel"/>
                <a:ea typeface="Corbel"/>
                <a:cs typeface="Corbel"/>
                <a:sym typeface="Corbel"/>
              </a:rPr>
              <a:t>CH4</a:t>
            </a:r>
            <a:endParaRPr dirty="0"/>
          </a:p>
          <a:p>
            <a:pPr marL="285750" marR="0" lvl="0" indent="-285750" algn="l" rtl="0">
              <a:spcBef>
                <a:spcPts val="0"/>
              </a:spcBef>
              <a:spcAft>
                <a:spcPts val="0"/>
              </a:spcAft>
              <a:buClr>
                <a:schemeClr val="lt1"/>
              </a:buClr>
              <a:buSzPts val="2400"/>
              <a:buFont typeface="Noto Sans Symbols"/>
              <a:buChar char="❖"/>
            </a:pPr>
            <a:r>
              <a:rPr lang="tr-TR" sz="2400" dirty="0">
                <a:latin typeface="Corbel"/>
                <a:ea typeface="Corbel"/>
                <a:cs typeface="Corbel"/>
                <a:sym typeface="Corbel"/>
              </a:rPr>
              <a:t>N2O</a:t>
            </a:r>
            <a:endParaRPr dirty="0"/>
          </a:p>
          <a:p>
            <a:pPr marL="285750" marR="0" lvl="0" indent="-285750" algn="l" rtl="0">
              <a:spcBef>
                <a:spcPts val="0"/>
              </a:spcBef>
              <a:spcAft>
                <a:spcPts val="0"/>
              </a:spcAft>
              <a:buClr>
                <a:schemeClr val="lt1"/>
              </a:buClr>
              <a:buSzPts val="2400"/>
              <a:buFont typeface="Noto Sans Symbols"/>
              <a:buChar char="❖"/>
            </a:pPr>
            <a:r>
              <a:rPr lang="tr-TR" sz="2400" dirty="0">
                <a:latin typeface="Corbel"/>
                <a:ea typeface="Corbel"/>
                <a:cs typeface="Corbel"/>
                <a:sym typeface="Corbel"/>
              </a:rPr>
              <a:t>CO2</a:t>
            </a:r>
            <a:endParaRPr dirty="0"/>
          </a:p>
          <a:p>
            <a:pPr marL="285750" marR="0" lvl="0" indent="-285750" algn="l" rtl="0">
              <a:spcBef>
                <a:spcPts val="0"/>
              </a:spcBef>
              <a:spcAft>
                <a:spcPts val="0"/>
              </a:spcAft>
              <a:buClr>
                <a:schemeClr val="lt1"/>
              </a:buClr>
              <a:buSzPts val="2400"/>
              <a:buFont typeface="Noto Sans Symbols"/>
              <a:buChar char="❖"/>
            </a:pPr>
            <a:r>
              <a:rPr lang="tr-TR" sz="2400" dirty="0">
                <a:latin typeface="Corbel"/>
                <a:ea typeface="Corbel"/>
                <a:cs typeface="Corbel"/>
                <a:sym typeface="Corbel"/>
              </a:rPr>
              <a:t>PARTİKÜLLER</a:t>
            </a:r>
            <a:endParaRPr sz="2400" dirty="0">
              <a:latin typeface="Corbel"/>
              <a:ea typeface="Corbel"/>
              <a:cs typeface="Corbel"/>
              <a:sym typeface="Corbel"/>
            </a:endParaRPr>
          </a:p>
        </p:txBody>
      </p:sp>
      <p:sp>
        <p:nvSpPr>
          <p:cNvPr id="161" name="Google Shape;161;p3"/>
          <p:cNvSpPr/>
          <p:nvPr/>
        </p:nvSpPr>
        <p:spPr>
          <a:xfrm>
            <a:off x="4583832" y="4429854"/>
            <a:ext cx="720080" cy="367298"/>
          </a:xfrm>
          <a:prstGeom prst="rightArrow">
            <a:avLst>
              <a:gd name="adj1" fmla="val 50000"/>
              <a:gd name="adj2" fmla="val 50000"/>
            </a:avLst>
          </a:prstGeom>
          <a:solidFill>
            <a:srgbClr val="FF0000"/>
          </a:solidFill>
          <a:ln w="12700" cap="flat" cmpd="sng">
            <a:solidFill>
              <a:srgbClr val="56813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162" name="Google Shape;162;p3"/>
          <p:cNvSpPr/>
          <p:nvPr/>
        </p:nvSpPr>
        <p:spPr>
          <a:xfrm rot="5400000">
            <a:off x="5915980" y="3189697"/>
            <a:ext cx="360040" cy="367298"/>
          </a:xfrm>
          <a:prstGeom prst="rightArrow">
            <a:avLst>
              <a:gd name="adj1" fmla="val 50000"/>
              <a:gd name="adj2" fmla="val 50000"/>
            </a:avLst>
          </a:prstGeom>
          <a:solidFill>
            <a:srgbClr val="FF0000"/>
          </a:solidFill>
          <a:ln w="12700" cap="flat" cmpd="sng">
            <a:solidFill>
              <a:srgbClr val="56813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163" name="Google Shape;163;p3"/>
          <p:cNvSpPr/>
          <p:nvPr/>
        </p:nvSpPr>
        <p:spPr>
          <a:xfrm rot="10800000">
            <a:off x="7436331" y="4225897"/>
            <a:ext cx="720080" cy="367298"/>
          </a:xfrm>
          <a:prstGeom prst="rightArrow">
            <a:avLst>
              <a:gd name="adj1" fmla="val 50000"/>
              <a:gd name="adj2" fmla="val 50000"/>
            </a:avLst>
          </a:prstGeom>
          <a:solidFill>
            <a:srgbClr val="FF0000"/>
          </a:solidFill>
          <a:ln w="12700" cap="flat" cmpd="sng">
            <a:solidFill>
              <a:srgbClr val="56813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360" y="3971499"/>
            <a:ext cx="3921330" cy="1821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96437" y="3971499"/>
            <a:ext cx="3374557" cy="1738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ikdörtgen 2"/>
          <p:cNvSpPr/>
          <p:nvPr/>
        </p:nvSpPr>
        <p:spPr>
          <a:xfrm>
            <a:off x="315877" y="757694"/>
            <a:ext cx="10678383" cy="1200329"/>
          </a:xfrm>
          <a:prstGeom prst="rect">
            <a:avLst/>
          </a:prstGeom>
        </p:spPr>
        <p:txBody>
          <a:bodyPr wrap="square">
            <a:spAutoFit/>
          </a:bodyPr>
          <a:lstStyle/>
          <a:p>
            <a:r>
              <a:rPr lang="tr-TR" dirty="0">
                <a:sym typeface="Arial"/>
              </a:rPr>
              <a:t>Atmosfere salınan sera gazlarının yüksek bir yüzdesini oluşturan </a:t>
            </a:r>
            <a:r>
              <a:rPr lang="tr-TR" dirty="0"/>
              <a:t>endüstriyel</a:t>
            </a:r>
            <a:r>
              <a:rPr lang="tr-TR" dirty="0">
                <a:sym typeface="Arial"/>
              </a:rPr>
              <a:t> karbon emisyonları, Ülkemizin 2050 yılı karbon nötr hedefleri için önemli bir etkendir. Ülkemizde oluşan toplam Metan gazı emisyonlarının %80,7’ si Tarım ve atık kaynaklıdır.</a:t>
            </a:r>
          </a:p>
          <a:p>
            <a:r>
              <a:rPr lang="tr-TR" dirty="0">
                <a:ea typeface="Corbel"/>
                <a:cs typeface="Corbel"/>
                <a:sym typeface="Arial"/>
              </a:rPr>
              <a:t>(TÜİK,2021 Sera gazı emisyon istatistikleri)</a:t>
            </a:r>
            <a:endParaRPr lang="tr-TR" dirty="0">
              <a:ea typeface="Corbel"/>
              <a:cs typeface="Corbel"/>
              <a:sym typeface="Corbel"/>
            </a:endParaRPr>
          </a:p>
        </p:txBody>
      </p:sp>
      <p:sp>
        <p:nvSpPr>
          <p:cNvPr id="5" name="Dikdörtgen 4"/>
          <p:cNvSpPr/>
          <p:nvPr/>
        </p:nvSpPr>
        <p:spPr>
          <a:xfrm>
            <a:off x="461788" y="208741"/>
            <a:ext cx="3800406" cy="461665"/>
          </a:xfrm>
          <a:prstGeom prst="rect">
            <a:avLst/>
          </a:prstGeom>
        </p:spPr>
        <p:txBody>
          <a:bodyPr wrap="square">
            <a:spAutoFit/>
          </a:bodyPr>
          <a:lstStyle/>
          <a:p>
            <a:r>
              <a:rPr lang="tr-TR" sz="2400" b="1" dirty="0"/>
              <a:t>GİRİŞ</a:t>
            </a:r>
            <a:endParaRPr lang="tr-TR" sz="2400" dirty="0"/>
          </a:p>
        </p:txBody>
      </p:sp>
    </p:spTree>
    <p:extLst>
      <p:ext uri="{BB962C8B-B14F-4D97-AF65-F5344CB8AC3E}">
        <p14:creationId xmlns:p14="http://schemas.microsoft.com/office/powerpoint/2010/main" val="1828165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1"/>
          <p:cNvSpPr txBox="1"/>
          <p:nvPr/>
        </p:nvSpPr>
        <p:spPr>
          <a:xfrm>
            <a:off x="4641442" y="1801171"/>
            <a:ext cx="4048039" cy="1077218"/>
          </a:xfrm>
          <a:prstGeom prst="rect">
            <a:avLst/>
          </a:prstGeom>
          <a:noFill/>
        </p:spPr>
        <p:txBody>
          <a:bodyPr wrap="square" rtlCol="0">
            <a:spAutoFit/>
          </a:bodyPr>
          <a:lstStyle/>
          <a:p>
            <a:r>
              <a:rPr lang="tr-TR" sz="1600" dirty="0">
                <a:solidFill>
                  <a:prstClr val="white"/>
                </a:solidFill>
                <a:latin typeface="Arial" panose="020B0604020202020204" pitchFamily="34" charset="0"/>
                <a:cs typeface="Arial" panose="020B0604020202020204" pitchFamily="34" charset="0"/>
              </a:rPr>
              <a:t>Beyaz logo koyu renk görsel üzerinde kullanmanız için.</a:t>
            </a:r>
            <a:endParaRPr lang="fr-FR" sz="1600" dirty="0">
              <a:solidFill>
                <a:prstClr val="white"/>
              </a:solidFill>
              <a:latin typeface="Arial" panose="020B0604020202020204" pitchFamily="34" charset="0"/>
              <a:cs typeface="Arial" panose="020B0604020202020204" pitchFamily="34" charset="0"/>
            </a:endParaRPr>
          </a:p>
          <a:p>
            <a:r>
              <a:rPr lang="fr-FR" sz="1600" dirty="0">
                <a:solidFill>
                  <a:prstClr val="white"/>
                </a:solidFill>
                <a:latin typeface="Arial" panose="020B0604020202020204" pitchFamily="34" charset="0"/>
                <a:cs typeface="Arial" panose="020B0604020202020204" pitchFamily="34" charset="0"/>
              </a:rPr>
              <a:t>PNG </a:t>
            </a:r>
            <a:r>
              <a:rPr lang="tr-TR" sz="1600" dirty="0">
                <a:solidFill>
                  <a:prstClr val="white"/>
                </a:solidFill>
                <a:latin typeface="Arial" panose="020B0604020202020204" pitchFamily="34" charset="0"/>
                <a:cs typeface="Arial" panose="020B0604020202020204" pitchFamily="34" charset="0"/>
              </a:rPr>
              <a:t>formatını kopyala-yapıştır yapabilirsiniz</a:t>
            </a:r>
            <a:r>
              <a:rPr lang="fr-FR" sz="1600" dirty="0">
                <a:solidFill>
                  <a:prstClr val="white"/>
                </a:solidFill>
                <a:latin typeface="Arial" panose="020B0604020202020204" pitchFamily="34" charset="0"/>
                <a:cs typeface="Arial" panose="020B0604020202020204" pitchFamily="34" charset="0"/>
              </a:rPr>
              <a:t>.</a:t>
            </a:r>
          </a:p>
        </p:txBody>
      </p:sp>
      <p:cxnSp>
        <p:nvCxnSpPr>
          <p:cNvPr id="8" name="Connecteur droit avec flèche 11"/>
          <p:cNvCxnSpPr/>
          <p:nvPr/>
        </p:nvCxnSpPr>
        <p:spPr>
          <a:xfrm>
            <a:off x="8860362" y="2595878"/>
            <a:ext cx="623230" cy="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10" name="Resim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11300" y="949954"/>
            <a:ext cx="3291847" cy="3291847"/>
          </a:xfrm>
          <a:prstGeom prst="rect">
            <a:avLst/>
          </a:prstGeom>
        </p:spPr>
      </p:pic>
      <p:sp>
        <p:nvSpPr>
          <p:cNvPr id="2" name="Dikdörtgen 1"/>
          <p:cNvSpPr/>
          <p:nvPr/>
        </p:nvSpPr>
        <p:spPr>
          <a:xfrm>
            <a:off x="614145" y="322157"/>
            <a:ext cx="9853683" cy="3139321"/>
          </a:xfrm>
          <a:prstGeom prst="rect">
            <a:avLst/>
          </a:prstGeom>
        </p:spPr>
        <p:txBody>
          <a:bodyPr wrap="square">
            <a:spAutoFit/>
          </a:bodyPr>
          <a:lstStyle/>
          <a:p>
            <a:r>
              <a:rPr lang="tr-TR" dirty="0">
                <a:latin typeface="Arial"/>
                <a:ea typeface="Arial"/>
                <a:cs typeface="Arial"/>
                <a:sym typeface="Arial"/>
              </a:rPr>
              <a:t>Bu çalışma ile, dünyada bilinen fakat yüksek enerji maliyetleri nedeniyle yaygınlaşamayan hidrojen üretim yöntemlerine yeni bir bakış açısı kazandırılmaktadır. Bu hidrojen üretim yöntemi ile organik </a:t>
            </a:r>
            <a:r>
              <a:rPr lang="tr-TR" dirty="0" err="1">
                <a:latin typeface="Arial"/>
                <a:ea typeface="Arial"/>
                <a:cs typeface="Arial"/>
                <a:sym typeface="Arial"/>
              </a:rPr>
              <a:t>biyokütle</a:t>
            </a:r>
            <a:r>
              <a:rPr lang="tr-TR" dirty="0">
                <a:latin typeface="Arial"/>
                <a:ea typeface="Arial"/>
                <a:cs typeface="Arial"/>
                <a:sym typeface="Arial"/>
              </a:rPr>
              <a:t> atıkların toplam ağırlığının %3-%7 sinin, sentetik bazlı atıklarında toplam ağırlığının %2-%4 inin hidrojen gazına dönüştürülebildiği görülmüştür. Ülkemizde yıllık oluşan toplam 65 milyon ton atık düşünüldüğünde elde edilecek hidrojen gazı miktarı enerji bağımlılığımızı azaltmak için yeterlidir. Hidrojen sahip olduğu 33.000kcal/kg enerji değeri ile motorin, benzinden ve doğalgazdan yaklaşık  3 kat daha yüksek enerji değerine sahiptir. Enerji üretiminde kaynak olarak hidrojenin kullanılması ile ortaya çıkan tek atık su buharı iken, benzin, motorin ve doğalgazda su buharı ile birlikte .CO,CO2, </a:t>
            </a:r>
            <a:r>
              <a:rPr lang="tr-TR" dirty="0" err="1">
                <a:latin typeface="Arial"/>
                <a:ea typeface="Arial"/>
                <a:cs typeface="Arial"/>
                <a:sym typeface="Arial"/>
              </a:rPr>
              <a:t>SOx</a:t>
            </a:r>
            <a:r>
              <a:rPr lang="tr-TR" dirty="0">
                <a:latin typeface="Arial"/>
                <a:ea typeface="Arial"/>
                <a:cs typeface="Arial"/>
                <a:sym typeface="Arial"/>
              </a:rPr>
              <a:t> ve </a:t>
            </a:r>
            <a:r>
              <a:rPr lang="tr-TR" dirty="0" err="1">
                <a:latin typeface="Arial"/>
                <a:ea typeface="Arial"/>
                <a:cs typeface="Arial"/>
                <a:sym typeface="Arial"/>
              </a:rPr>
              <a:t>NOx</a:t>
            </a:r>
            <a:r>
              <a:rPr lang="tr-TR" dirty="0">
                <a:latin typeface="Arial"/>
                <a:ea typeface="Arial"/>
                <a:cs typeface="Arial"/>
                <a:sym typeface="Arial"/>
              </a:rPr>
              <a:t> emisyonları görünür.</a:t>
            </a:r>
          </a:p>
          <a:p>
            <a:r>
              <a:rPr lang="tr-TR" dirty="0">
                <a:latin typeface="Arial"/>
                <a:ea typeface="Arial"/>
                <a:cs typeface="Arial"/>
                <a:sym typeface="Arial"/>
              </a:rPr>
              <a:t>(TAGEM,PAGEV ve LASDER, 2021)</a:t>
            </a:r>
          </a:p>
          <a:p>
            <a:endParaRPr lang="tr-TR"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145" y="3432175"/>
            <a:ext cx="3816350" cy="245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2825" y="3432175"/>
            <a:ext cx="3816350" cy="245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3359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1"/>
          <p:cNvSpPr txBox="1"/>
          <p:nvPr/>
        </p:nvSpPr>
        <p:spPr>
          <a:xfrm>
            <a:off x="4641442" y="1801171"/>
            <a:ext cx="4048039" cy="1077218"/>
          </a:xfrm>
          <a:prstGeom prst="rect">
            <a:avLst/>
          </a:prstGeom>
          <a:noFill/>
        </p:spPr>
        <p:txBody>
          <a:bodyPr wrap="square" rtlCol="0">
            <a:spAutoFit/>
          </a:bodyPr>
          <a:lstStyle/>
          <a:p>
            <a:r>
              <a:rPr lang="tr-TR" sz="1600" dirty="0">
                <a:solidFill>
                  <a:prstClr val="white"/>
                </a:solidFill>
                <a:latin typeface="Arial" panose="020B0604020202020204" pitchFamily="34" charset="0"/>
                <a:cs typeface="Arial" panose="020B0604020202020204" pitchFamily="34" charset="0"/>
              </a:rPr>
              <a:t>Beyaz logo koyu renk görsel üzerinde kullanmanız için.</a:t>
            </a:r>
            <a:endParaRPr lang="fr-FR" sz="1600" dirty="0">
              <a:solidFill>
                <a:prstClr val="white"/>
              </a:solidFill>
              <a:latin typeface="Arial" panose="020B0604020202020204" pitchFamily="34" charset="0"/>
              <a:cs typeface="Arial" panose="020B0604020202020204" pitchFamily="34" charset="0"/>
            </a:endParaRPr>
          </a:p>
          <a:p>
            <a:r>
              <a:rPr lang="fr-FR" sz="1600" dirty="0">
                <a:solidFill>
                  <a:prstClr val="white"/>
                </a:solidFill>
                <a:latin typeface="Arial" panose="020B0604020202020204" pitchFamily="34" charset="0"/>
                <a:cs typeface="Arial" panose="020B0604020202020204" pitchFamily="34" charset="0"/>
              </a:rPr>
              <a:t>PNG </a:t>
            </a:r>
            <a:r>
              <a:rPr lang="tr-TR" sz="1600" dirty="0">
                <a:solidFill>
                  <a:prstClr val="white"/>
                </a:solidFill>
                <a:latin typeface="Arial" panose="020B0604020202020204" pitchFamily="34" charset="0"/>
                <a:cs typeface="Arial" panose="020B0604020202020204" pitchFamily="34" charset="0"/>
              </a:rPr>
              <a:t>formatını kopyala-yapıştır yapabilirsiniz</a:t>
            </a:r>
            <a:r>
              <a:rPr lang="fr-FR" sz="1600" dirty="0">
                <a:solidFill>
                  <a:prstClr val="white"/>
                </a:solidFill>
                <a:latin typeface="Arial" panose="020B0604020202020204" pitchFamily="34" charset="0"/>
                <a:cs typeface="Arial" panose="020B0604020202020204" pitchFamily="34" charset="0"/>
              </a:rPr>
              <a:t>.</a:t>
            </a:r>
          </a:p>
        </p:txBody>
      </p:sp>
      <p:cxnSp>
        <p:nvCxnSpPr>
          <p:cNvPr id="8" name="Connecteur droit avec flèche 11"/>
          <p:cNvCxnSpPr/>
          <p:nvPr/>
        </p:nvCxnSpPr>
        <p:spPr>
          <a:xfrm>
            <a:off x="8860362" y="2595878"/>
            <a:ext cx="623230" cy="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10" name="Resim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11300" y="949954"/>
            <a:ext cx="3291847" cy="3291847"/>
          </a:xfrm>
          <a:prstGeom prst="rect">
            <a:avLst/>
          </a:prstGeom>
        </p:spPr>
      </p:pic>
      <p:sp>
        <p:nvSpPr>
          <p:cNvPr id="2" name="Dikdörtgen 1"/>
          <p:cNvSpPr/>
          <p:nvPr/>
        </p:nvSpPr>
        <p:spPr>
          <a:xfrm>
            <a:off x="614145" y="322157"/>
            <a:ext cx="9853683" cy="5724644"/>
          </a:xfrm>
          <a:prstGeom prst="rect">
            <a:avLst/>
          </a:prstGeom>
        </p:spPr>
        <p:txBody>
          <a:bodyPr wrap="square">
            <a:spAutoFit/>
          </a:bodyPr>
          <a:lstStyle/>
          <a:p>
            <a:r>
              <a:rPr lang="tr-TR" sz="2400" b="1" dirty="0"/>
              <a:t>Amacı ve Önemi</a:t>
            </a:r>
            <a:endParaRPr lang="tr-TR" sz="2400" dirty="0"/>
          </a:p>
          <a:p>
            <a:endParaRPr lang="tr-TR" dirty="0"/>
          </a:p>
          <a:p>
            <a:r>
              <a:rPr lang="tr-TR" b="1" dirty="0"/>
              <a:t>Atıklardan Hidrojen Üretimi ve Sürdürülebilirlik:</a:t>
            </a:r>
            <a:br>
              <a:rPr lang="tr-TR" dirty="0"/>
            </a:br>
            <a:r>
              <a:rPr lang="tr-TR" dirty="0"/>
              <a:t>Bu makale, atık yönetimi ve temiz enerji üretimi alanlarında sürdürülebilir çözümler geliştirmeyi hedeflemektedir. </a:t>
            </a:r>
            <a:r>
              <a:rPr lang="tr-TR" dirty="0" err="1"/>
              <a:t>Piroliz</a:t>
            </a:r>
            <a:r>
              <a:rPr lang="tr-TR" dirty="0"/>
              <a:t> yöntemiyle çeşitli organik atıklardan sentez gazı üretilmiş ve bu gazdan hidrojen elde edilmiştir. Atıkların enerji üretiminde kullanılması, fosil yakıtlara olan bağımlılığı azaltarak sürdürülebilir bir enerji kaynağı sağlamaktadır. Bu sayede, atıkların ekonomik bir değere dönüştürülmesi hedeflenmektedir.</a:t>
            </a:r>
          </a:p>
          <a:p>
            <a:endParaRPr lang="tr-TR" dirty="0"/>
          </a:p>
          <a:p>
            <a:r>
              <a:rPr lang="tr-TR" b="1" dirty="0"/>
              <a:t>Sera Gazı Emisyonlarının Azaltılması:</a:t>
            </a:r>
            <a:br>
              <a:rPr lang="tr-TR" dirty="0"/>
            </a:br>
            <a:r>
              <a:rPr lang="tr-TR" dirty="0"/>
              <a:t>Doğal bozulma süreçlerinde atıkların saldığı CO2, CH4 ve diğer partiküller önemli bir sera gazı kaynağıdır. Bu süreçler, küresel ısınmaya ve iklim değişikliğine katkıda bulunarak çölleşmeyi hızlandırmaktadır. </a:t>
            </a:r>
            <a:r>
              <a:rPr lang="tr-TR" dirty="0" err="1"/>
              <a:t>Piroliz</a:t>
            </a:r>
            <a:r>
              <a:rPr lang="tr-TR" dirty="0"/>
              <a:t> teknolojisi ile bu emisyonların önüne geçmek, karbon negatif bir teknoloji kullanarak çevresel sürdürülebilirliği sağlamak amaçlanmıştır.</a:t>
            </a:r>
          </a:p>
          <a:p>
            <a:endParaRPr lang="tr-TR" dirty="0"/>
          </a:p>
          <a:p>
            <a:r>
              <a:rPr lang="tr-TR" b="1" dirty="0"/>
              <a:t>Hidrojenin Enerji Dönüşümündeki Rolü:</a:t>
            </a:r>
            <a:br>
              <a:rPr lang="tr-TR" dirty="0"/>
            </a:br>
            <a:r>
              <a:rPr lang="tr-TR" dirty="0"/>
              <a:t>Hidrojen, fosil yakıtlara düşük emisyonlu bir alternatif olarak enerji üretiminde kritik bir rol oynamaktadır. </a:t>
            </a:r>
            <a:r>
              <a:rPr lang="tr-TR" dirty="0" err="1"/>
              <a:t>Piroliz</a:t>
            </a:r>
            <a:r>
              <a:rPr lang="tr-TR" dirty="0"/>
              <a:t> yöntemi ile atıklardan elde edilen hidrojenin, enerji yoğunluğu yüksek ve temiz bir enerji kaynağı olduğu görülmüştür. Hidrojen üretimi ile enerji sektörüne düşük karbon ayak izine sahip bir çözüm sunulabilir.</a:t>
            </a:r>
          </a:p>
        </p:txBody>
      </p:sp>
    </p:spTree>
    <p:extLst>
      <p:ext uri="{BB962C8B-B14F-4D97-AF65-F5344CB8AC3E}">
        <p14:creationId xmlns:p14="http://schemas.microsoft.com/office/powerpoint/2010/main" val="3461864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1"/>
          <p:cNvSpPr txBox="1"/>
          <p:nvPr/>
        </p:nvSpPr>
        <p:spPr>
          <a:xfrm>
            <a:off x="4641442" y="1801171"/>
            <a:ext cx="4048039" cy="1077218"/>
          </a:xfrm>
          <a:prstGeom prst="rect">
            <a:avLst/>
          </a:prstGeom>
          <a:noFill/>
        </p:spPr>
        <p:txBody>
          <a:bodyPr wrap="square" rtlCol="0">
            <a:spAutoFit/>
          </a:bodyPr>
          <a:lstStyle/>
          <a:p>
            <a:r>
              <a:rPr lang="tr-TR" sz="1600" dirty="0">
                <a:solidFill>
                  <a:prstClr val="white"/>
                </a:solidFill>
                <a:latin typeface="Arial" panose="020B0604020202020204" pitchFamily="34" charset="0"/>
                <a:cs typeface="Arial" panose="020B0604020202020204" pitchFamily="34" charset="0"/>
              </a:rPr>
              <a:t>Beyaz logo koyu renk görsel üzerinde kullanmanız için.</a:t>
            </a:r>
            <a:endParaRPr lang="fr-FR" sz="1600" dirty="0">
              <a:solidFill>
                <a:prstClr val="white"/>
              </a:solidFill>
              <a:latin typeface="Arial" panose="020B0604020202020204" pitchFamily="34" charset="0"/>
              <a:cs typeface="Arial" panose="020B0604020202020204" pitchFamily="34" charset="0"/>
            </a:endParaRPr>
          </a:p>
          <a:p>
            <a:r>
              <a:rPr lang="fr-FR" sz="1600" dirty="0">
                <a:solidFill>
                  <a:prstClr val="white"/>
                </a:solidFill>
                <a:latin typeface="Arial" panose="020B0604020202020204" pitchFamily="34" charset="0"/>
                <a:cs typeface="Arial" panose="020B0604020202020204" pitchFamily="34" charset="0"/>
              </a:rPr>
              <a:t>PNG </a:t>
            </a:r>
            <a:r>
              <a:rPr lang="tr-TR" sz="1600" dirty="0">
                <a:solidFill>
                  <a:prstClr val="white"/>
                </a:solidFill>
                <a:latin typeface="Arial" panose="020B0604020202020204" pitchFamily="34" charset="0"/>
                <a:cs typeface="Arial" panose="020B0604020202020204" pitchFamily="34" charset="0"/>
              </a:rPr>
              <a:t>formatını kopyala-yapıştır yapabilirsiniz</a:t>
            </a:r>
            <a:r>
              <a:rPr lang="fr-FR" sz="1600" dirty="0">
                <a:solidFill>
                  <a:prstClr val="white"/>
                </a:solidFill>
                <a:latin typeface="Arial" panose="020B0604020202020204" pitchFamily="34" charset="0"/>
                <a:cs typeface="Arial" panose="020B0604020202020204" pitchFamily="34" charset="0"/>
              </a:rPr>
              <a:t>.</a:t>
            </a:r>
          </a:p>
        </p:txBody>
      </p:sp>
      <p:cxnSp>
        <p:nvCxnSpPr>
          <p:cNvPr id="8" name="Connecteur droit avec flèche 11"/>
          <p:cNvCxnSpPr/>
          <p:nvPr/>
        </p:nvCxnSpPr>
        <p:spPr>
          <a:xfrm>
            <a:off x="8860362" y="2595878"/>
            <a:ext cx="623230" cy="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10" name="Resim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11300" y="949954"/>
            <a:ext cx="3291847" cy="3291847"/>
          </a:xfrm>
          <a:prstGeom prst="rect">
            <a:avLst/>
          </a:prstGeom>
        </p:spPr>
      </p:pic>
      <p:sp>
        <p:nvSpPr>
          <p:cNvPr id="3" name="Dikdörtgen 2"/>
          <p:cNvSpPr/>
          <p:nvPr/>
        </p:nvSpPr>
        <p:spPr>
          <a:xfrm>
            <a:off x="149651" y="160338"/>
            <a:ext cx="7929347" cy="2954655"/>
          </a:xfrm>
          <a:prstGeom prst="rect">
            <a:avLst/>
          </a:prstGeom>
        </p:spPr>
        <p:txBody>
          <a:bodyPr wrap="square">
            <a:spAutoFit/>
          </a:bodyPr>
          <a:lstStyle/>
          <a:p>
            <a:r>
              <a:rPr lang="tr-TR" sz="2400" b="1" dirty="0"/>
              <a:t>Kullanılan Atık Türleri ve Reaktör Koşulları</a:t>
            </a:r>
            <a:endParaRPr lang="tr-TR" sz="2400" dirty="0"/>
          </a:p>
          <a:p>
            <a:endParaRPr lang="tr-TR" dirty="0"/>
          </a:p>
          <a:p>
            <a:r>
              <a:rPr lang="tr-TR" b="1" dirty="0"/>
              <a:t>Kullanılan Atık Türleri:</a:t>
            </a:r>
            <a:br>
              <a:rPr lang="tr-TR" dirty="0"/>
            </a:br>
            <a:r>
              <a:rPr lang="tr-TR" dirty="0"/>
              <a:t>Deneysel çalışmalar kapsamında plastik, </a:t>
            </a:r>
            <a:r>
              <a:rPr lang="tr-TR" dirty="0" err="1"/>
              <a:t>biyokütle</a:t>
            </a:r>
            <a:r>
              <a:rPr lang="tr-TR" dirty="0"/>
              <a:t> ve madeni yağlar gibi çeşitli organik atıklar </a:t>
            </a:r>
            <a:r>
              <a:rPr lang="tr-TR" dirty="0" err="1"/>
              <a:t>piroliz</a:t>
            </a:r>
            <a:r>
              <a:rPr lang="tr-TR" dirty="0"/>
              <a:t> sürecine tabi tutulmuştur. Bu atıklar, doğal bozulma süreçleri sırasında önemli miktarda sera gazı emisyonuna neden olabilmektedir. Plastik atıklar, </a:t>
            </a:r>
            <a:r>
              <a:rPr lang="tr-TR" dirty="0" err="1"/>
              <a:t>biyokütle</a:t>
            </a:r>
            <a:r>
              <a:rPr lang="tr-TR" dirty="0"/>
              <a:t> (zeytin çekirdekleri) ve madeni yağlar, hem atık yönetiminde zorluklar hem de çevresel kirlilik yaratmaktadır. Bu çalışmada kullanılan bu atık türleri, </a:t>
            </a:r>
            <a:r>
              <a:rPr lang="tr-TR" dirty="0" err="1"/>
              <a:t>piroliz</a:t>
            </a:r>
            <a:r>
              <a:rPr lang="tr-TR" dirty="0"/>
              <a:t> yöntemi ile enerji açısından değerlendirilebilecek kaynaklar olarak ele alınmıştır.</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314" y="3246224"/>
            <a:ext cx="3865776" cy="3509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utoShape 4" descr="Çin lastik çöpleriyle mücadele etmeye çalışıyor - Son Dakika Haberler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8764" y="3246225"/>
            <a:ext cx="3943539" cy="3509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75941" y="949954"/>
            <a:ext cx="3602328" cy="4918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3370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1"/>
          <p:cNvSpPr txBox="1"/>
          <p:nvPr/>
        </p:nvSpPr>
        <p:spPr>
          <a:xfrm>
            <a:off x="4641442" y="1801171"/>
            <a:ext cx="4048039" cy="1077218"/>
          </a:xfrm>
          <a:prstGeom prst="rect">
            <a:avLst/>
          </a:prstGeom>
          <a:noFill/>
        </p:spPr>
        <p:txBody>
          <a:bodyPr wrap="square" rtlCol="0">
            <a:spAutoFit/>
          </a:bodyPr>
          <a:lstStyle/>
          <a:p>
            <a:r>
              <a:rPr lang="tr-TR" sz="1600" dirty="0">
                <a:solidFill>
                  <a:prstClr val="white"/>
                </a:solidFill>
                <a:latin typeface="Arial" panose="020B0604020202020204" pitchFamily="34" charset="0"/>
                <a:cs typeface="Arial" panose="020B0604020202020204" pitchFamily="34" charset="0"/>
              </a:rPr>
              <a:t>Beyaz logo koyu renk görsel üzerinde kullanmanız için.</a:t>
            </a:r>
            <a:endParaRPr lang="fr-FR" sz="1600" dirty="0">
              <a:solidFill>
                <a:prstClr val="white"/>
              </a:solidFill>
              <a:latin typeface="Arial" panose="020B0604020202020204" pitchFamily="34" charset="0"/>
              <a:cs typeface="Arial" panose="020B0604020202020204" pitchFamily="34" charset="0"/>
            </a:endParaRPr>
          </a:p>
          <a:p>
            <a:r>
              <a:rPr lang="fr-FR" sz="1600" dirty="0">
                <a:solidFill>
                  <a:prstClr val="white"/>
                </a:solidFill>
                <a:latin typeface="Arial" panose="020B0604020202020204" pitchFamily="34" charset="0"/>
                <a:cs typeface="Arial" panose="020B0604020202020204" pitchFamily="34" charset="0"/>
              </a:rPr>
              <a:t>PNG </a:t>
            </a:r>
            <a:r>
              <a:rPr lang="tr-TR" sz="1600" dirty="0">
                <a:solidFill>
                  <a:prstClr val="white"/>
                </a:solidFill>
                <a:latin typeface="Arial" panose="020B0604020202020204" pitchFamily="34" charset="0"/>
                <a:cs typeface="Arial" panose="020B0604020202020204" pitchFamily="34" charset="0"/>
              </a:rPr>
              <a:t>formatını kopyala-yapıştır yapabilirsiniz</a:t>
            </a:r>
            <a:r>
              <a:rPr lang="fr-FR" sz="1600" dirty="0">
                <a:solidFill>
                  <a:prstClr val="white"/>
                </a:solidFill>
                <a:latin typeface="Arial" panose="020B0604020202020204" pitchFamily="34" charset="0"/>
                <a:cs typeface="Arial" panose="020B0604020202020204" pitchFamily="34" charset="0"/>
              </a:rPr>
              <a:t>.</a:t>
            </a:r>
          </a:p>
        </p:txBody>
      </p:sp>
      <p:cxnSp>
        <p:nvCxnSpPr>
          <p:cNvPr id="8" name="Connecteur droit avec flèche 11"/>
          <p:cNvCxnSpPr/>
          <p:nvPr/>
        </p:nvCxnSpPr>
        <p:spPr>
          <a:xfrm>
            <a:off x="8860362" y="2595878"/>
            <a:ext cx="623230" cy="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10" name="Resim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11300" y="949954"/>
            <a:ext cx="3291847" cy="3291847"/>
          </a:xfrm>
          <a:prstGeom prst="rect">
            <a:avLst/>
          </a:prstGeom>
        </p:spPr>
      </p:pic>
      <p:sp>
        <p:nvSpPr>
          <p:cNvPr id="3" name="Dikdörtgen 2"/>
          <p:cNvSpPr/>
          <p:nvPr/>
        </p:nvSpPr>
        <p:spPr>
          <a:xfrm>
            <a:off x="272955" y="724553"/>
            <a:ext cx="10945505" cy="2954655"/>
          </a:xfrm>
          <a:prstGeom prst="rect">
            <a:avLst/>
          </a:prstGeom>
        </p:spPr>
        <p:txBody>
          <a:bodyPr wrap="square">
            <a:spAutoFit/>
          </a:bodyPr>
          <a:lstStyle/>
          <a:p>
            <a:r>
              <a:rPr lang="tr-TR" sz="2400" b="1" dirty="0"/>
              <a:t>Kullanılan Atık Türleri ve Reaktör Koşulları</a:t>
            </a:r>
            <a:endParaRPr lang="tr-TR" sz="2400" dirty="0"/>
          </a:p>
          <a:p>
            <a:endParaRPr lang="tr-TR" dirty="0"/>
          </a:p>
          <a:p>
            <a:r>
              <a:rPr lang="tr-TR" b="1" dirty="0" err="1"/>
              <a:t>Piroliz</a:t>
            </a:r>
            <a:r>
              <a:rPr lang="tr-TR" b="1" dirty="0"/>
              <a:t> Reaktörü ve İşletme Koşulları:</a:t>
            </a:r>
            <a:br>
              <a:rPr lang="tr-TR" dirty="0"/>
            </a:br>
            <a:r>
              <a:rPr lang="tr-TR" dirty="0"/>
              <a:t>Atıkların </a:t>
            </a:r>
            <a:r>
              <a:rPr lang="tr-TR" dirty="0" err="1"/>
              <a:t>piroliz</a:t>
            </a:r>
            <a:r>
              <a:rPr lang="tr-TR" dirty="0"/>
              <a:t> yöntemi ile işlenmesi için sürekli çalışan bir </a:t>
            </a:r>
            <a:r>
              <a:rPr lang="tr-TR" dirty="0" err="1"/>
              <a:t>piroliz</a:t>
            </a:r>
            <a:r>
              <a:rPr lang="tr-TR" dirty="0"/>
              <a:t> reaktörü kullanılmıştır. Reaktördeki işlemler oksijensiz ortamda ve yüksek sıcaklıklarda gerçekleştirilmiştir. Plastik bazlı atıklar için </a:t>
            </a:r>
            <a:r>
              <a:rPr lang="tr-TR" dirty="0" err="1"/>
              <a:t>piroliz</a:t>
            </a:r>
            <a:r>
              <a:rPr lang="tr-TR" dirty="0"/>
              <a:t> sıcaklıkları 350-500°C arasında belirlenmiş, </a:t>
            </a:r>
            <a:r>
              <a:rPr lang="tr-TR" dirty="0" err="1"/>
              <a:t>biyokütle</a:t>
            </a:r>
            <a:r>
              <a:rPr lang="tr-TR" dirty="0"/>
              <a:t> atıkları için ise 550-700°C arasında bir sıcaklık aralığı uygulanmıştır. Bu sıcaklıklar, atık türüne göre termal bozulmayı optimize etmek amacıyla ayarlanmıştır. Nem oranı %15'in , partikül büyüklüğü ise 2mm’nin altında tutularak reaktörün verimliliği artırılmıştır.</a:t>
            </a:r>
          </a:p>
          <a:p>
            <a:endParaRPr lang="tr-TR" dirty="0"/>
          </a:p>
          <a:p>
            <a:endParaRPr lang="tr-TR"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955" y="3431381"/>
            <a:ext cx="10945505" cy="2685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3596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1"/>
          <p:cNvSpPr txBox="1"/>
          <p:nvPr/>
        </p:nvSpPr>
        <p:spPr>
          <a:xfrm>
            <a:off x="4641442" y="1801171"/>
            <a:ext cx="4048039" cy="1077218"/>
          </a:xfrm>
          <a:prstGeom prst="rect">
            <a:avLst/>
          </a:prstGeom>
          <a:noFill/>
        </p:spPr>
        <p:txBody>
          <a:bodyPr wrap="square" rtlCol="0">
            <a:spAutoFit/>
          </a:bodyPr>
          <a:lstStyle/>
          <a:p>
            <a:r>
              <a:rPr lang="tr-TR" sz="1600" dirty="0">
                <a:solidFill>
                  <a:prstClr val="white"/>
                </a:solidFill>
                <a:latin typeface="Arial" panose="020B0604020202020204" pitchFamily="34" charset="0"/>
                <a:cs typeface="Arial" panose="020B0604020202020204" pitchFamily="34" charset="0"/>
              </a:rPr>
              <a:t>Beyaz logo koyu renk görsel üzerinde kullanmanız için.</a:t>
            </a:r>
            <a:endParaRPr lang="fr-FR" sz="1600" dirty="0">
              <a:solidFill>
                <a:prstClr val="white"/>
              </a:solidFill>
              <a:latin typeface="Arial" panose="020B0604020202020204" pitchFamily="34" charset="0"/>
              <a:cs typeface="Arial" panose="020B0604020202020204" pitchFamily="34" charset="0"/>
            </a:endParaRPr>
          </a:p>
          <a:p>
            <a:r>
              <a:rPr lang="fr-FR" sz="1600" dirty="0">
                <a:solidFill>
                  <a:prstClr val="white"/>
                </a:solidFill>
                <a:latin typeface="Arial" panose="020B0604020202020204" pitchFamily="34" charset="0"/>
                <a:cs typeface="Arial" panose="020B0604020202020204" pitchFamily="34" charset="0"/>
              </a:rPr>
              <a:t>PNG </a:t>
            </a:r>
            <a:r>
              <a:rPr lang="tr-TR" sz="1600" dirty="0">
                <a:solidFill>
                  <a:prstClr val="white"/>
                </a:solidFill>
                <a:latin typeface="Arial" panose="020B0604020202020204" pitchFamily="34" charset="0"/>
                <a:cs typeface="Arial" panose="020B0604020202020204" pitchFamily="34" charset="0"/>
              </a:rPr>
              <a:t>formatını kopyala-yapıştır yapabilirsiniz</a:t>
            </a:r>
            <a:r>
              <a:rPr lang="fr-FR" sz="1600" dirty="0">
                <a:solidFill>
                  <a:prstClr val="white"/>
                </a:solidFill>
                <a:latin typeface="Arial" panose="020B0604020202020204" pitchFamily="34" charset="0"/>
                <a:cs typeface="Arial" panose="020B0604020202020204" pitchFamily="34" charset="0"/>
              </a:rPr>
              <a:t>.</a:t>
            </a:r>
          </a:p>
        </p:txBody>
      </p:sp>
      <p:cxnSp>
        <p:nvCxnSpPr>
          <p:cNvPr id="8" name="Connecteur droit avec flèche 11"/>
          <p:cNvCxnSpPr/>
          <p:nvPr/>
        </p:nvCxnSpPr>
        <p:spPr>
          <a:xfrm>
            <a:off x="8860362" y="2595878"/>
            <a:ext cx="623230" cy="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10" name="Resim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11300" y="949954"/>
            <a:ext cx="3291847" cy="3291847"/>
          </a:xfrm>
          <a:prstGeom prst="rect">
            <a:avLst/>
          </a:prstGeom>
        </p:spPr>
      </p:pic>
      <p:sp>
        <p:nvSpPr>
          <p:cNvPr id="3" name="Dikdörtgen 2"/>
          <p:cNvSpPr/>
          <p:nvPr/>
        </p:nvSpPr>
        <p:spPr>
          <a:xfrm>
            <a:off x="272955" y="724553"/>
            <a:ext cx="10384267" cy="2677656"/>
          </a:xfrm>
          <a:prstGeom prst="rect">
            <a:avLst/>
          </a:prstGeom>
        </p:spPr>
        <p:txBody>
          <a:bodyPr wrap="square">
            <a:spAutoFit/>
          </a:bodyPr>
          <a:lstStyle/>
          <a:p>
            <a:r>
              <a:rPr lang="tr-TR" sz="2400" b="1" dirty="0"/>
              <a:t>Kullanılan Atık Türleri ve Reaktör Koşulları</a:t>
            </a:r>
            <a:endParaRPr lang="tr-TR" sz="2400" dirty="0"/>
          </a:p>
          <a:p>
            <a:endParaRPr lang="tr-TR" dirty="0"/>
          </a:p>
          <a:p>
            <a:r>
              <a:rPr lang="tr-TR" b="1" dirty="0"/>
              <a:t>Sentez Gazın Analizi:</a:t>
            </a:r>
            <a:br>
              <a:rPr lang="tr-TR" dirty="0"/>
            </a:br>
            <a:r>
              <a:rPr lang="tr-TR" dirty="0" err="1"/>
              <a:t>Piroliz</a:t>
            </a:r>
            <a:r>
              <a:rPr lang="tr-TR" dirty="0"/>
              <a:t> işlemi sonucunda elde edilen sentez gazın bileşimi, gaz </a:t>
            </a:r>
            <a:r>
              <a:rPr lang="tr-TR" dirty="0" err="1"/>
              <a:t>kromatografisi</a:t>
            </a:r>
            <a:r>
              <a:rPr lang="tr-TR" dirty="0"/>
              <a:t> ile analiz edilmiştir. Hidrojen, karbon monoksit, metan ve karbon dioksit gibi gazlar sentez gazın ana bileşenlerini oluşturmuştur. Hidrojen zenginleştirme süreçlerinde, sentez gazın hidrojen içeriğinin artırılması ve yüksek saflıkta hidrojen elde edilmesi amacıyla çeşitli </a:t>
            </a:r>
            <a:r>
              <a:rPr lang="tr-TR" dirty="0" err="1"/>
              <a:t>membran</a:t>
            </a:r>
            <a:r>
              <a:rPr lang="tr-TR" dirty="0"/>
              <a:t> teknolojileri kullanılmıştır. Bu analizler, atıklardan elde edilen hidrojenin enerji üretimi için kullanılabilecek kalitede olduğunu göstermiştir.</a:t>
            </a:r>
          </a:p>
          <a:p>
            <a:endParaRPr lang="tr-TR"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7545" y="3220872"/>
            <a:ext cx="6673755" cy="363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8789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1"/>
          <p:cNvSpPr txBox="1"/>
          <p:nvPr/>
        </p:nvSpPr>
        <p:spPr>
          <a:xfrm>
            <a:off x="4641442" y="1801171"/>
            <a:ext cx="4048039" cy="1077218"/>
          </a:xfrm>
          <a:prstGeom prst="rect">
            <a:avLst/>
          </a:prstGeom>
          <a:noFill/>
        </p:spPr>
        <p:txBody>
          <a:bodyPr wrap="square" rtlCol="0">
            <a:spAutoFit/>
          </a:bodyPr>
          <a:lstStyle/>
          <a:p>
            <a:r>
              <a:rPr lang="tr-TR" sz="1600" dirty="0">
                <a:solidFill>
                  <a:prstClr val="white"/>
                </a:solidFill>
                <a:latin typeface="Arial" panose="020B0604020202020204" pitchFamily="34" charset="0"/>
                <a:cs typeface="Arial" panose="020B0604020202020204" pitchFamily="34" charset="0"/>
              </a:rPr>
              <a:t>Beyaz logo koyu renk görsel üzerinde kullanmanız için.</a:t>
            </a:r>
            <a:endParaRPr lang="fr-FR" sz="1600" dirty="0">
              <a:solidFill>
                <a:prstClr val="white"/>
              </a:solidFill>
              <a:latin typeface="Arial" panose="020B0604020202020204" pitchFamily="34" charset="0"/>
              <a:cs typeface="Arial" panose="020B0604020202020204" pitchFamily="34" charset="0"/>
            </a:endParaRPr>
          </a:p>
          <a:p>
            <a:r>
              <a:rPr lang="fr-FR" sz="1600" dirty="0">
                <a:solidFill>
                  <a:prstClr val="white"/>
                </a:solidFill>
                <a:latin typeface="Arial" panose="020B0604020202020204" pitchFamily="34" charset="0"/>
                <a:cs typeface="Arial" panose="020B0604020202020204" pitchFamily="34" charset="0"/>
              </a:rPr>
              <a:t>PNG </a:t>
            </a:r>
            <a:r>
              <a:rPr lang="tr-TR" sz="1600" dirty="0">
                <a:solidFill>
                  <a:prstClr val="white"/>
                </a:solidFill>
                <a:latin typeface="Arial" panose="020B0604020202020204" pitchFamily="34" charset="0"/>
                <a:cs typeface="Arial" panose="020B0604020202020204" pitchFamily="34" charset="0"/>
              </a:rPr>
              <a:t>formatını kopyala-yapıştır yapabilirsiniz</a:t>
            </a:r>
            <a:r>
              <a:rPr lang="fr-FR" sz="1600" dirty="0">
                <a:solidFill>
                  <a:prstClr val="white"/>
                </a:solidFill>
                <a:latin typeface="Arial" panose="020B0604020202020204" pitchFamily="34" charset="0"/>
                <a:cs typeface="Arial" panose="020B0604020202020204" pitchFamily="34" charset="0"/>
              </a:rPr>
              <a:t>.</a:t>
            </a:r>
          </a:p>
        </p:txBody>
      </p:sp>
      <p:cxnSp>
        <p:nvCxnSpPr>
          <p:cNvPr id="8" name="Connecteur droit avec flèche 11"/>
          <p:cNvCxnSpPr/>
          <p:nvPr/>
        </p:nvCxnSpPr>
        <p:spPr>
          <a:xfrm>
            <a:off x="8860362" y="2595878"/>
            <a:ext cx="623230" cy="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10" name="Resim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11300" y="949954"/>
            <a:ext cx="3291847" cy="3291847"/>
          </a:xfrm>
          <a:prstGeom prst="rect">
            <a:avLst/>
          </a:prstGeom>
        </p:spPr>
      </p:pic>
      <p:sp>
        <p:nvSpPr>
          <p:cNvPr id="3" name="Dikdörtgen 2"/>
          <p:cNvSpPr/>
          <p:nvPr/>
        </p:nvSpPr>
        <p:spPr>
          <a:xfrm>
            <a:off x="272955" y="724553"/>
            <a:ext cx="10384267" cy="2677656"/>
          </a:xfrm>
          <a:prstGeom prst="rect">
            <a:avLst/>
          </a:prstGeom>
        </p:spPr>
        <p:txBody>
          <a:bodyPr wrap="square">
            <a:spAutoFit/>
          </a:bodyPr>
          <a:lstStyle/>
          <a:p>
            <a:r>
              <a:rPr lang="tr-TR" sz="2400" b="1" dirty="0"/>
              <a:t>Kullanılan Atık Türleri ve Reaktör Koşulları</a:t>
            </a:r>
            <a:endParaRPr lang="tr-TR" sz="2400" dirty="0"/>
          </a:p>
          <a:p>
            <a:endParaRPr lang="tr-TR" dirty="0"/>
          </a:p>
          <a:p>
            <a:r>
              <a:rPr lang="tr-TR" b="1" dirty="0"/>
              <a:t>Sentez Gazın Analizi:</a:t>
            </a:r>
            <a:br>
              <a:rPr lang="tr-TR" dirty="0"/>
            </a:br>
            <a:endParaRPr lang="tr-TR" dirty="0"/>
          </a:p>
          <a:p>
            <a:endParaRPr lang="tr-TR" dirty="0"/>
          </a:p>
          <a:p>
            <a:endParaRPr lang="tr-TR" dirty="0"/>
          </a:p>
          <a:p>
            <a:endParaRPr lang="tr-TR" dirty="0"/>
          </a:p>
          <a:p>
            <a:endParaRPr lang="tr-TR" dirty="0"/>
          </a:p>
          <a:p>
            <a:endParaRPr lang="tr-TR"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4525" y="1703388"/>
            <a:ext cx="9592698" cy="4151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8789731"/>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12896</TotalTime>
  <Words>1785</Words>
  <Application>Microsoft Office PowerPoint</Application>
  <PresentationFormat>Geniş ekran</PresentationFormat>
  <Paragraphs>144</Paragraphs>
  <Slides>16</Slides>
  <Notes>2</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16</vt:i4>
      </vt:variant>
    </vt:vector>
  </HeadingPairs>
  <TitlesOfParts>
    <vt:vector size="22" baseType="lpstr">
      <vt:lpstr>Arial</vt:lpstr>
      <vt:lpstr>Calibri</vt:lpstr>
      <vt:lpstr>Calibri Light</vt:lpstr>
      <vt:lpstr>Corbel</vt:lpstr>
      <vt:lpstr>Noto Sans Symbols</vt:lpstr>
      <vt:lpstr>Office Teması</vt:lpstr>
      <vt:lpstr>ATIKLARDAN HİDROJEN ÜRETİMİ </vt:lpstr>
      <vt:lpstr>İçindekiler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TEŞEKKÜR EDERİM  ERGİN ÖZKÖK  Mobil:+905301597474 Email:ergin.ozkok@vld.com.tr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Ayten SÜMER</dc:creator>
  <cp:lastModifiedBy>AYTEN SÜMER</cp:lastModifiedBy>
  <cp:revision>30</cp:revision>
  <dcterms:created xsi:type="dcterms:W3CDTF">2024-08-08T07:03:42Z</dcterms:created>
  <dcterms:modified xsi:type="dcterms:W3CDTF">2024-09-16T06:37:15Z</dcterms:modified>
</cp:coreProperties>
</file>