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1" r:id="rId5"/>
    <p:sldId id="260" r:id="rId6"/>
    <p:sldId id="264" r:id="rId7"/>
    <p:sldId id="265" r:id="rId8"/>
    <p:sldId id="263" r:id="rId9"/>
    <p:sldId id="266" r:id="rId10"/>
    <p:sldId id="282"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ACADEMIC\TESAB\T&#252;rkiye%20Kurulu%20G&#252;c&#252;%20Y&#305;llar%20(1913-2016).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CADEMIC\TESAB\T&#252;rkiye%20Kurulu%20G&#252;c&#252;%20Y&#305;llar%20(1913-2016).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ACADEMIC\TESAB\T&#252;rkiye%20Kurulu%20G&#252;c&#252;%20Y&#305;llar%20(1913-2016).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ACADEMIC\TESAB\T&#252;rkiye%20Kurulu%20G&#252;c&#252;%20Y&#305;llar%20(1913-2016).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ACADEMIC\TESAB\T&#252;rkiye%20Kurulu%20G&#252;c&#252;%20Y&#305;llar%20(1913-2016).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C:\ACADEMIC\TESAB\T&#252;rkiye%20Kurulu%20G&#252;c&#252;%20Y&#305;llar%20(1913-2016)%20GRAFIK.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ACADEMIC\TESAB\T&#252;rkiye%20Kurulu%20G&#252;c&#252;%20Y&#305;llar%20(1913-2016)%20GRAFIK.xls"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ACADEMIC\TESAB\TE&#304;A&#350;%20VER&#304;%202024\TESAB%20KAP%20D&#214;NEM&#304;%20ENERJ&#304;.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ACADEMIC\TESAB\TE&#304;A&#350;%20VER&#304;%202024\TESAB%20KAP%20D&#214;NEM&#304;%20ENERJ&#304;.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r>
              <a:rPr lang="tr-TR"/>
              <a:t>Türkiye Kurulu Güç Gelişimi (1913-1963) </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bg1"/>
              </a:solidFill>
              <a:latin typeface="+mn-lt"/>
              <a:ea typeface="+mn-ea"/>
              <a:cs typeface="+mn-cs"/>
            </a:defRPr>
          </a:pPr>
          <a:endParaRPr lang="tr-TR"/>
        </a:p>
      </c:txPr>
    </c:title>
    <c:autoTitleDeleted val="0"/>
    <c:plotArea>
      <c:layout>
        <c:manualLayout>
          <c:layoutTarget val="inner"/>
          <c:xMode val="edge"/>
          <c:yMode val="edge"/>
          <c:x val="0.20770556216761052"/>
          <c:y val="0.12811740902250446"/>
          <c:w val="0.76033003863897741"/>
          <c:h val="0.66725381549528529"/>
        </c:manualLayout>
      </c:layout>
      <c:lineChart>
        <c:grouping val="standard"/>
        <c:varyColors val="0"/>
        <c:ser>
          <c:idx val="1"/>
          <c:order val="0"/>
          <c:tx>
            <c:v>Termik</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'1900-1960'!$B$12:$B$53</c:f>
              <c:numCache>
                <c:formatCode>General</c:formatCode>
                <c:ptCount val="42"/>
                <c:pt idx="0">
                  <c:v>1913</c:v>
                </c:pt>
                <c:pt idx="1">
                  <c:v>1923</c:v>
                </c:pt>
                <c:pt idx="2">
                  <c:v>1924</c:v>
                </c:pt>
                <c:pt idx="3">
                  <c:v>1925</c:v>
                </c:pt>
                <c:pt idx="4">
                  <c:v>1926</c:v>
                </c:pt>
                <c:pt idx="5">
                  <c:v>1927</c:v>
                </c:pt>
                <c:pt idx="6">
                  <c:v>1928</c:v>
                </c:pt>
                <c:pt idx="7">
                  <c:v>1929</c:v>
                </c:pt>
                <c:pt idx="8">
                  <c:v>1930</c:v>
                </c:pt>
                <c:pt idx="9">
                  <c:v>1931</c:v>
                </c:pt>
                <c:pt idx="10">
                  <c:v>1932</c:v>
                </c:pt>
                <c:pt idx="11">
                  <c:v>1933</c:v>
                </c:pt>
                <c:pt idx="12">
                  <c:v>1934</c:v>
                </c:pt>
                <c:pt idx="13">
                  <c:v>1935</c:v>
                </c:pt>
                <c:pt idx="14">
                  <c:v>1936</c:v>
                </c:pt>
                <c:pt idx="15">
                  <c:v>1937</c:v>
                </c:pt>
                <c:pt idx="16">
                  <c:v>1938</c:v>
                </c:pt>
                <c:pt idx="17">
                  <c:v>1939</c:v>
                </c:pt>
                <c:pt idx="18">
                  <c:v>1940</c:v>
                </c:pt>
                <c:pt idx="19">
                  <c:v>1941</c:v>
                </c:pt>
                <c:pt idx="20">
                  <c:v>1942</c:v>
                </c:pt>
                <c:pt idx="21">
                  <c:v>1943</c:v>
                </c:pt>
                <c:pt idx="22">
                  <c:v>1944</c:v>
                </c:pt>
                <c:pt idx="23">
                  <c:v>1945</c:v>
                </c:pt>
                <c:pt idx="24">
                  <c:v>1946</c:v>
                </c:pt>
                <c:pt idx="25">
                  <c:v>1947</c:v>
                </c:pt>
                <c:pt idx="26">
                  <c:v>1948</c:v>
                </c:pt>
                <c:pt idx="27">
                  <c:v>1949</c:v>
                </c:pt>
                <c:pt idx="28">
                  <c:v>1950</c:v>
                </c:pt>
                <c:pt idx="29">
                  <c:v>1951</c:v>
                </c:pt>
                <c:pt idx="30">
                  <c:v>1952</c:v>
                </c:pt>
                <c:pt idx="31">
                  <c:v>1953</c:v>
                </c:pt>
                <c:pt idx="32">
                  <c:v>1954</c:v>
                </c:pt>
                <c:pt idx="33">
                  <c:v>1955</c:v>
                </c:pt>
                <c:pt idx="34">
                  <c:v>1956</c:v>
                </c:pt>
                <c:pt idx="35">
                  <c:v>1957</c:v>
                </c:pt>
                <c:pt idx="36">
                  <c:v>1958</c:v>
                </c:pt>
                <c:pt idx="37">
                  <c:v>1959</c:v>
                </c:pt>
                <c:pt idx="38">
                  <c:v>1960</c:v>
                </c:pt>
                <c:pt idx="39">
                  <c:v>1961</c:v>
                </c:pt>
                <c:pt idx="40">
                  <c:v>1962</c:v>
                </c:pt>
                <c:pt idx="41">
                  <c:v>1963</c:v>
                </c:pt>
              </c:numCache>
            </c:numRef>
          </c:cat>
          <c:val>
            <c:numRef>
              <c:f>'1900-1960'!$C$12:$C$53</c:f>
              <c:numCache>
                <c:formatCode>0.0\ </c:formatCode>
                <c:ptCount val="42"/>
                <c:pt idx="0">
                  <c:v>17.2</c:v>
                </c:pt>
                <c:pt idx="1">
                  <c:v>32.700000000000003</c:v>
                </c:pt>
                <c:pt idx="2">
                  <c:v>32.799999999999997</c:v>
                </c:pt>
                <c:pt idx="3">
                  <c:v>33.299999999999997</c:v>
                </c:pt>
                <c:pt idx="4">
                  <c:v>48.4</c:v>
                </c:pt>
                <c:pt idx="5">
                  <c:v>51.5</c:v>
                </c:pt>
                <c:pt idx="6">
                  <c:v>64.400000000000006</c:v>
                </c:pt>
                <c:pt idx="7">
                  <c:v>68.900000000000006</c:v>
                </c:pt>
                <c:pt idx="8">
                  <c:v>74.8</c:v>
                </c:pt>
                <c:pt idx="9">
                  <c:v>98.7</c:v>
                </c:pt>
                <c:pt idx="10">
                  <c:v>99.8</c:v>
                </c:pt>
                <c:pt idx="11">
                  <c:v>104.3</c:v>
                </c:pt>
                <c:pt idx="12">
                  <c:v>112.9</c:v>
                </c:pt>
                <c:pt idx="13">
                  <c:v>121.2</c:v>
                </c:pt>
                <c:pt idx="14">
                  <c:v>133.30000000000001</c:v>
                </c:pt>
                <c:pt idx="15">
                  <c:v>161.69999999999999</c:v>
                </c:pt>
                <c:pt idx="16">
                  <c:v>173.1</c:v>
                </c:pt>
                <c:pt idx="17">
                  <c:v>210.1</c:v>
                </c:pt>
                <c:pt idx="18">
                  <c:v>209.2</c:v>
                </c:pt>
                <c:pt idx="19">
                  <c:v>213.8</c:v>
                </c:pt>
                <c:pt idx="20">
                  <c:v>218.5</c:v>
                </c:pt>
                <c:pt idx="21">
                  <c:v>228.2</c:v>
                </c:pt>
                <c:pt idx="22">
                  <c:v>233.7</c:v>
                </c:pt>
                <c:pt idx="23">
                  <c:v>237.7</c:v>
                </c:pt>
                <c:pt idx="24">
                  <c:v>238.5</c:v>
                </c:pt>
                <c:pt idx="25">
                  <c:v>242.3</c:v>
                </c:pt>
                <c:pt idx="26">
                  <c:v>296.2</c:v>
                </c:pt>
                <c:pt idx="27">
                  <c:v>371.8</c:v>
                </c:pt>
                <c:pt idx="28">
                  <c:v>389.9</c:v>
                </c:pt>
                <c:pt idx="29">
                  <c:v>399.2</c:v>
                </c:pt>
                <c:pt idx="30">
                  <c:v>412</c:v>
                </c:pt>
                <c:pt idx="31">
                  <c:v>470.1</c:v>
                </c:pt>
                <c:pt idx="32">
                  <c:v>480.2</c:v>
                </c:pt>
                <c:pt idx="33">
                  <c:v>573.5</c:v>
                </c:pt>
                <c:pt idx="34">
                  <c:v>731.9</c:v>
                </c:pt>
                <c:pt idx="35">
                  <c:v>777.6</c:v>
                </c:pt>
                <c:pt idx="36">
                  <c:v>809.1</c:v>
                </c:pt>
                <c:pt idx="37">
                  <c:v>843.4</c:v>
                </c:pt>
                <c:pt idx="38">
                  <c:v>860.5</c:v>
                </c:pt>
                <c:pt idx="39">
                  <c:v>878.6</c:v>
                </c:pt>
                <c:pt idx="40">
                  <c:v>901.2</c:v>
                </c:pt>
                <c:pt idx="41">
                  <c:v>902.6</c:v>
                </c:pt>
              </c:numCache>
            </c:numRef>
          </c:val>
          <c:smooth val="0"/>
        </c:ser>
        <c:ser>
          <c:idx val="2"/>
          <c:order val="1"/>
          <c:tx>
            <c:v>Hidrolik</c:v>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'1900-1960'!$B$12:$B$53</c:f>
              <c:numCache>
                <c:formatCode>General</c:formatCode>
                <c:ptCount val="42"/>
                <c:pt idx="0">
                  <c:v>1913</c:v>
                </c:pt>
                <c:pt idx="1">
                  <c:v>1923</c:v>
                </c:pt>
                <c:pt idx="2">
                  <c:v>1924</c:v>
                </c:pt>
                <c:pt idx="3">
                  <c:v>1925</c:v>
                </c:pt>
                <c:pt idx="4">
                  <c:v>1926</c:v>
                </c:pt>
                <c:pt idx="5">
                  <c:v>1927</c:v>
                </c:pt>
                <c:pt idx="6">
                  <c:v>1928</c:v>
                </c:pt>
                <c:pt idx="7">
                  <c:v>1929</c:v>
                </c:pt>
                <c:pt idx="8">
                  <c:v>1930</c:v>
                </c:pt>
                <c:pt idx="9">
                  <c:v>1931</c:v>
                </c:pt>
                <c:pt idx="10">
                  <c:v>1932</c:v>
                </c:pt>
                <c:pt idx="11">
                  <c:v>1933</c:v>
                </c:pt>
                <c:pt idx="12">
                  <c:v>1934</c:v>
                </c:pt>
                <c:pt idx="13">
                  <c:v>1935</c:v>
                </c:pt>
                <c:pt idx="14">
                  <c:v>1936</c:v>
                </c:pt>
                <c:pt idx="15">
                  <c:v>1937</c:v>
                </c:pt>
                <c:pt idx="16">
                  <c:v>1938</c:v>
                </c:pt>
                <c:pt idx="17">
                  <c:v>1939</c:v>
                </c:pt>
                <c:pt idx="18">
                  <c:v>1940</c:v>
                </c:pt>
                <c:pt idx="19">
                  <c:v>1941</c:v>
                </c:pt>
                <c:pt idx="20">
                  <c:v>1942</c:v>
                </c:pt>
                <c:pt idx="21">
                  <c:v>1943</c:v>
                </c:pt>
                <c:pt idx="22">
                  <c:v>1944</c:v>
                </c:pt>
                <c:pt idx="23">
                  <c:v>1945</c:v>
                </c:pt>
                <c:pt idx="24">
                  <c:v>1946</c:v>
                </c:pt>
                <c:pt idx="25">
                  <c:v>1947</c:v>
                </c:pt>
                <c:pt idx="26">
                  <c:v>1948</c:v>
                </c:pt>
                <c:pt idx="27">
                  <c:v>1949</c:v>
                </c:pt>
                <c:pt idx="28">
                  <c:v>1950</c:v>
                </c:pt>
                <c:pt idx="29">
                  <c:v>1951</c:v>
                </c:pt>
                <c:pt idx="30">
                  <c:v>1952</c:v>
                </c:pt>
                <c:pt idx="31">
                  <c:v>1953</c:v>
                </c:pt>
                <c:pt idx="32">
                  <c:v>1954</c:v>
                </c:pt>
                <c:pt idx="33">
                  <c:v>1955</c:v>
                </c:pt>
                <c:pt idx="34">
                  <c:v>1956</c:v>
                </c:pt>
                <c:pt idx="35">
                  <c:v>1957</c:v>
                </c:pt>
                <c:pt idx="36">
                  <c:v>1958</c:v>
                </c:pt>
                <c:pt idx="37">
                  <c:v>1959</c:v>
                </c:pt>
                <c:pt idx="38">
                  <c:v>1960</c:v>
                </c:pt>
                <c:pt idx="39">
                  <c:v>1961</c:v>
                </c:pt>
                <c:pt idx="40">
                  <c:v>1962</c:v>
                </c:pt>
                <c:pt idx="41">
                  <c:v>1963</c:v>
                </c:pt>
              </c:numCache>
            </c:numRef>
          </c:cat>
          <c:val>
            <c:numRef>
              <c:f>'1900-1960'!$D$12:$D$53</c:f>
              <c:numCache>
                <c:formatCode>0.0\ </c:formatCode>
                <c:ptCount val="42"/>
                <c:pt idx="0">
                  <c:v>0.1</c:v>
                </c:pt>
                <c:pt idx="1">
                  <c:v>0.1</c:v>
                </c:pt>
                <c:pt idx="2">
                  <c:v>0.1</c:v>
                </c:pt>
                <c:pt idx="3">
                  <c:v>0.1</c:v>
                </c:pt>
                <c:pt idx="4">
                  <c:v>0.2</c:v>
                </c:pt>
                <c:pt idx="5">
                  <c:v>0.4</c:v>
                </c:pt>
                <c:pt idx="6">
                  <c:v>1.5</c:v>
                </c:pt>
                <c:pt idx="7">
                  <c:v>3.2</c:v>
                </c:pt>
                <c:pt idx="8">
                  <c:v>3.2</c:v>
                </c:pt>
                <c:pt idx="9">
                  <c:v>3.2</c:v>
                </c:pt>
                <c:pt idx="10">
                  <c:v>3.5</c:v>
                </c:pt>
                <c:pt idx="11">
                  <c:v>3.5</c:v>
                </c:pt>
                <c:pt idx="12">
                  <c:v>4.5</c:v>
                </c:pt>
                <c:pt idx="13">
                  <c:v>5</c:v>
                </c:pt>
                <c:pt idx="14">
                  <c:v>5.2</c:v>
                </c:pt>
                <c:pt idx="15">
                  <c:v>5.4</c:v>
                </c:pt>
                <c:pt idx="16">
                  <c:v>5.4</c:v>
                </c:pt>
                <c:pt idx="17">
                  <c:v>5.5</c:v>
                </c:pt>
                <c:pt idx="18">
                  <c:v>7.8</c:v>
                </c:pt>
                <c:pt idx="19">
                  <c:v>8.1999999999999993</c:v>
                </c:pt>
                <c:pt idx="20">
                  <c:v>8.1999999999999993</c:v>
                </c:pt>
                <c:pt idx="21">
                  <c:v>8.1999999999999993</c:v>
                </c:pt>
                <c:pt idx="22">
                  <c:v>8.1999999999999993</c:v>
                </c:pt>
                <c:pt idx="23">
                  <c:v>8.1999999999999993</c:v>
                </c:pt>
                <c:pt idx="24">
                  <c:v>9</c:v>
                </c:pt>
                <c:pt idx="25">
                  <c:v>9.1</c:v>
                </c:pt>
                <c:pt idx="26">
                  <c:v>9.3000000000000007</c:v>
                </c:pt>
                <c:pt idx="27">
                  <c:v>10</c:v>
                </c:pt>
                <c:pt idx="28">
                  <c:v>17.899999999999999</c:v>
                </c:pt>
                <c:pt idx="29">
                  <c:v>24</c:v>
                </c:pt>
                <c:pt idx="30">
                  <c:v>25.8</c:v>
                </c:pt>
                <c:pt idx="31">
                  <c:v>29.4</c:v>
                </c:pt>
                <c:pt idx="32">
                  <c:v>36.700000000000003</c:v>
                </c:pt>
                <c:pt idx="33">
                  <c:v>38.1</c:v>
                </c:pt>
                <c:pt idx="34">
                  <c:v>154.19999999999999</c:v>
                </c:pt>
                <c:pt idx="35">
                  <c:v>161.80000000000001</c:v>
                </c:pt>
                <c:pt idx="36">
                  <c:v>220.9</c:v>
                </c:pt>
                <c:pt idx="37">
                  <c:v>317.60000000000002</c:v>
                </c:pt>
                <c:pt idx="38">
                  <c:v>411.9</c:v>
                </c:pt>
                <c:pt idx="39">
                  <c:v>445.3</c:v>
                </c:pt>
                <c:pt idx="40">
                  <c:v>469.6</c:v>
                </c:pt>
                <c:pt idx="41">
                  <c:v>478.5</c:v>
                </c:pt>
              </c:numCache>
            </c:numRef>
          </c:val>
          <c:smooth val="0"/>
        </c:ser>
        <c:ser>
          <c:idx val="3"/>
          <c:order val="2"/>
          <c:tx>
            <c:v>Toplam</c:v>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'1900-1960'!$B$12:$B$53</c:f>
              <c:numCache>
                <c:formatCode>General</c:formatCode>
                <c:ptCount val="42"/>
                <c:pt idx="0">
                  <c:v>1913</c:v>
                </c:pt>
                <c:pt idx="1">
                  <c:v>1923</c:v>
                </c:pt>
                <c:pt idx="2">
                  <c:v>1924</c:v>
                </c:pt>
                <c:pt idx="3">
                  <c:v>1925</c:v>
                </c:pt>
                <c:pt idx="4">
                  <c:v>1926</c:v>
                </c:pt>
                <c:pt idx="5">
                  <c:v>1927</c:v>
                </c:pt>
                <c:pt idx="6">
                  <c:v>1928</c:v>
                </c:pt>
                <c:pt idx="7">
                  <c:v>1929</c:v>
                </c:pt>
                <c:pt idx="8">
                  <c:v>1930</c:v>
                </c:pt>
                <c:pt idx="9">
                  <c:v>1931</c:v>
                </c:pt>
                <c:pt idx="10">
                  <c:v>1932</c:v>
                </c:pt>
                <c:pt idx="11">
                  <c:v>1933</c:v>
                </c:pt>
                <c:pt idx="12">
                  <c:v>1934</c:v>
                </c:pt>
                <c:pt idx="13">
                  <c:v>1935</c:v>
                </c:pt>
                <c:pt idx="14">
                  <c:v>1936</c:v>
                </c:pt>
                <c:pt idx="15">
                  <c:v>1937</c:v>
                </c:pt>
                <c:pt idx="16">
                  <c:v>1938</c:v>
                </c:pt>
                <c:pt idx="17">
                  <c:v>1939</c:v>
                </c:pt>
                <c:pt idx="18">
                  <c:v>1940</c:v>
                </c:pt>
                <c:pt idx="19">
                  <c:v>1941</c:v>
                </c:pt>
                <c:pt idx="20">
                  <c:v>1942</c:v>
                </c:pt>
                <c:pt idx="21">
                  <c:v>1943</c:v>
                </c:pt>
                <c:pt idx="22">
                  <c:v>1944</c:v>
                </c:pt>
                <c:pt idx="23">
                  <c:v>1945</c:v>
                </c:pt>
                <c:pt idx="24">
                  <c:v>1946</c:v>
                </c:pt>
                <c:pt idx="25">
                  <c:v>1947</c:v>
                </c:pt>
                <c:pt idx="26">
                  <c:v>1948</c:v>
                </c:pt>
                <c:pt idx="27">
                  <c:v>1949</c:v>
                </c:pt>
                <c:pt idx="28">
                  <c:v>1950</c:v>
                </c:pt>
                <c:pt idx="29">
                  <c:v>1951</c:v>
                </c:pt>
                <c:pt idx="30">
                  <c:v>1952</c:v>
                </c:pt>
                <c:pt idx="31">
                  <c:v>1953</c:v>
                </c:pt>
                <c:pt idx="32">
                  <c:v>1954</c:v>
                </c:pt>
                <c:pt idx="33">
                  <c:v>1955</c:v>
                </c:pt>
                <c:pt idx="34">
                  <c:v>1956</c:v>
                </c:pt>
                <c:pt idx="35">
                  <c:v>1957</c:v>
                </c:pt>
                <c:pt idx="36">
                  <c:v>1958</c:v>
                </c:pt>
                <c:pt idx="37">
                  <c:v>1959</c:v>
                </c:pt>
                <c:pt idx="38">
                  <c:v>1960</c:v>
                </c:pt>
                <c:pt idx="39">
                  <c:v>1961</c:v>
                </c:pt>
                <c:pt idx="40">
                  <c:v>1962</c:v>
                </c:pt>
                <c:pt idx="41">
                  <c:v>1963</c:v>
                </c:pt>
              </c:numCache>
            </c:numRef>
          </c:cat>
          <c:val>
            <c:numRef>
              <c:f>'1900-1960'!$F$12:$F$53</c:f>
              <c:numCache>
                <c:formatCode>0.0\ </c:formatCode>
                <c:ptCount val="42"/>
                <c:pt idx="0">
                  <c:v>17.3</c:v>
                </c:pt>
                <c:pt idx="1">
                  <c:v>32.799999999999997</c:v>
                </c:pt>
                <c:pt idx="2">
                  <c:v>32.9</c:v>
                </c:pt>
                <c:pt idx="3">
                  <c:v>33.4</c:v>
                </c:pt>
                <c:pt idx="4">
                  <c:v>48.6</c:v>
                </c:pt>
                <c:pt idx="5">
                  <c:v>51.9</c:v>
                </c:pt>
                <c:pt idx="6">
                  <c:v>65.900000000000006</c:v>
                </c:pt>
                <c:pt idx="7">
                  <c:v>72.099999999999994</c:v>
                </c:pt>
                <c:pt idx="8">
                  <c:v>78</c:v>
                </c:pt>
                <c:pt idx="9">
                  <c:v>101.9</c:v>
                </c:pt>
                <c:pt idx="10">
                  <c:v>103.3</c:v>
                </c:pt>
                <c:pt idx="11">
                  <c:v>107.8</c:v>
                </c:pt>
                <c:pt idx="12">
                  <c:v>117.4</c:v>
                </c:pt>
                <c:pt idx="13">
                  <c:v>126.2</c:v>
                </c:pt>
                <c:pt idx="14">
                  <c:v>138.5</c:v>
                </c:pt>
                <c:pt idx="15">
                  <c:v>167.1</c:v>
                </c:pt>
                <c:pt idx="16">
                  <c:v>178.5</c:v>
                </c:pt>
                <c:pt idx="17">
                  <c:v>215.6</c:v>
                </c:pt>
                <c:pt idx="18">
                  <c:v>217</c:v>
                </c:pt>
                <c:pt idx="19">
                  <c:v>222</c:v>
                </c:pt>
                <c:pt idx="20">
                  <c:v>226.7</c:v>
                </c:pt>
                <c:pt idx="21">
                  <c:v>236.4</c:v>
                </c:pt>
                <c:pt idx="22">
                  <c:v>241.9</c:v>
                </c:pt>
                <c:pt idx="23">
                  <c:v>245.9</c:v>
                </c:pt>
                <c:pt idx="24">
                  <c:v>247.5</c:v>
                </c:pt>
                <c:pt idx="25">
                  <c:v>251.4</c:v>
                </c:pt>
                <c:pt idx="26">
                  <c:v>305.5</c:v>
                </c:pt>
                <c:pt idx="27">
                  <c:v>381.8</c:v>
                </c:pt>
                <c:pt idx="28">
                  <c:v>407.8</c:v>
                </c:pt>
                <c:pt idx="29">
                  <c:v>423.2</c:v>
                </c:pt>
                <c:pt idx="30">
                  <c:v>437.8</c:v>
                </c:pt>
                <c:pt idx="31">
                  <c:v>499.5</c:v>
                </c:pt>
                <c:pt idx="32">
                  <c:v>516.9</c:v>
                </c:pt>
                <c:pt idx="33">
                  <c:v>611.6</c:v>
                </c:pt>
                <c:pt idx="34">
                  <c:v>886.1</c:v>
                </c:pt>
                <c:pt idx="35">
                  <c:v>939.4</c:v>
                </c:pt>
                <c:pt idx="36">
                  <c:v>1030</c:v>
                </c:pt>
                <c:pt idx="37">
                  <c:v>1161</c:v>
                </c:pt>
                <c:pt idx="38">
                  <c:v>1272.4000000000001</c:v>
                </c:pt>
                <c:pt idx="39">
                  <c:v>1323.9</c:v>
                </c:pt>
                <c:pt idx="40">
                  <c:v>1370.8</c:v>
                </c:pt>
                <c:pt idx="41">
                  <c:v>1381.1</c:v>
                </c:pt>
              </c:numCache>
            </c:numRef>
          </c:val>
          <c:smooth val="0"/>
        </c:ser>
        <c:dLbls>
          <c:showLegendKey val="0"/>
          <c:showVal val="0"/>
          <c:showCatName val="0"/>
          <c:showSerName val="0"/>
          <c:showPercent val="0"/>
          <c:showBubbleSize val="0"/>
        </c:dLbls>
        <c:marker val="1"/>
        <c:smooth val="0"/>
        <c:axId val="-1951034960"/>
        <c:axId val="-1951035504"/>
      </c:lineChart>
      <c:catAx>
        <c:axId val="-195103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tr-TR"/>
          </a:p>
        </c:txPr>
        <c:crossAx val="-1951035504"/>
        <c:crosses val="autoZero"/>
        <c:auto val="1"/>
        <c:lblAlgn val="ctr"/>
        <c:lblOffset val="100"/>
        <c:noMultiLvlLbl val="0"/>
      </c:catAx>
      <c:valAx>
        <c:axId val="-195103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solidFill>
                    <a:latin typeface="+mn-lt"/>
                    <a:ea typeface="+mn-ea"/>
                    <a:cs typeface="+mn-cs"/>
                  </a:defRPr>
                </a:pPr>
                <a:r>
                  <a:rPr lang="tr-TR"/>
                  <a:t>Kurulu Güç (MW)</a:t>
                </a:r>
              </a:p>
            </c:rich>
          </c:tx>
          <c:layout>
            <c:manualLayout>
              <c:xMode val="edge"/>
              <c:yMode val="edge"/>
              <c:x val="2.98032311055192E-2"/>
              <c:y val="0.2867405804367554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tr-TR"/>
            </a:p>
          </c:txPr>
        </c:title>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tr-TR"/>
          </a:p>
        </c:txPr>
        <c:crossAx val="-1951034960"/>
        <c:crosses val="autoZero"/>
        <c:crossBetween val="between"/>
      </c:valAx>
      <c:spPr>
        <a:noFill/>
        <a:ln>
          <a:noFill/>
        </a:ln>
        <a:effectLst/>
      </c:spPr>
    </c:plotArea>
    <c:legend>
      <c:legendPos val="r"/>
      <c:layout>
        <c:manualLayout>
          <c:xMode val="edge"/>
          <c:yMode val="edge"/>
          <c:x val="0.18457473221252749"/>
          <c:y val="0.20876515433759898"/>
          <c:w val="0.57294146673724022"/>
          <c:h val="9.19701108427207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tr-TR"/>
        </a:p>
      </c:txPr>
    </c:legend>
    <c:plotVisOnly val="1"/>
    <c:dispBlanksAs val="gap"/>
    <c:showDLblsOverMax val="0"/>
  </c:chart>
  <c:spPr>
    <a:noFill/>
    <a:ln>
      <a:noFill/>
    </a:ln>
    <a:effectLst/>
  </c:spPr>
  <c:txPr>
    <a:bodyPr/>
    <a:lstStyle/>
    <a:p>
      <a:pPr>
        <a:defRPr sz="1400">
          <a:solidFill>
            <a:schemeClr val="bg1"/>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Arial" panose="020B0604020202020204" pitchFamily="34" charset="0"/>
              </a:defRPr>
            </a:pPr>
            <a:r>
              <a:rPr lang="tr-TR" sz="1000" b="0" i="0" u="none" strike="noStrike" baseline="0" dirty="0" smtClean="0">
                <a:effectLst/>
              </a:rPr>
              <a:t>Kaynak Bazında </a:t>
            </a:r>
            <a:r>
              <a:rPr lang="tr-TR" sz="1000" dirty="0" smtClean="0">
                <a:latin typeface="+mn-lt"/>
                <a:cs typeface="Arial" panose="020B0604020202020204" pitchFamily="34" charset="0"/>
              </a:rPr>
              <a:t>Türkiye </a:t>
            </a:r>
            <a:r>
              <a:rPr lang="tr-TR" sz="1000" dirty="0">
                <a:latin typeface="+mn-lt"/>
                <a:cs typeface="Arial" panose="020B0604020202020204" pitchFamily="34" charset="0"/>
              </a:rPr>
              <a:t>Kurulu</a:t>
            </a:r>
            <a:r>
              <a:rPr lang="tr-TR" sz="1000" baseline="0" dirty="0">
                <a:latin typeface="+mn-lt"/>
                <a:cs typeface="Arial" panose="020B0604020202020204" pitchFamily="34" charset="0"/>
              </a:rPr>
              <a:t> Güç Gelişimi </a:t>
            </a:r>
            <a:r>
              <a:rPr lang="tr-TR" sz="1000" baseline="0" dirty="0" smtClean="0">
                <a:latin typeface="+mn-lt"/>
                <a:cs typeface="Arial" panose="020B0604020202020204" pitchFamily="34" charset="0"/>
              </a:rPr>
              <a:t>(</a:t>
            </a:r>
            <a:r>
              <a:rPr lang="tr-TR" sz="1000" dirty="0" smtClean="0">
                <a:latin typeface="+mn-lt"/>
                <a:cs typeface="Arial" panose="020B0604020202020204" pitchFamily="34" charset="0"/>
              </a:rPr>
              <a:t>1963-1977</a:t>
            </a:r>
            <a:r>
              <a:rPr lang="tr-TR" sz="1000" dirty="0">
                <a:latin typeface="+mn-lt"/>
                <a:cs typeface="Arial" panose="020B0604020202020204" pitchFamily="34" charset="0"/>
              </a:rPr>
              <a:t>)</a:t>
            </a:r>
            <a:r>
              <a:rPr lang="tr-TR" sz="1000" baseline="0" dirty="0">
                <a:latin typeface="+mn-lt"/>
                <a:cs typeface="Arial" panose="020B0604020202020204" pitchFamily="34" charset="0"/>
              </a:rPr>
              <a:t> </a:t>
            </a:r>
            <a:endParaRPr lang="tr-TR" sz="1000" dirty="0">
              <a:latin typeface="+mn-lt"/>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Arial" panose="020B0604020202020204" pitchFamily="34" charset="0"/>
            </a:defRPr>
          </a:pPr>
          <a:endParaRPr lang="tr-TR"/>
        </a:p>
      </c:txPr>
    </c:title>
    <c:autoTitleDeleted val="0"/>
    <c:plotArea>
      <c:layout>
        <c:manualLayout>
          <c:layoutTarget val="inner"/>
          <c:xMode val="edge"/>
          <c:yMode val="edge"/>
          <c:x val="0.20698556091341294"/>
          <c:y val="0.12367279090113736"/>
          <c:w val="0.74551479514673069"/>
          <c:h val="0.71879086812261672"/>
        </c:manualLayout>
      </c:layout>
      <c:lineChart>
        <c:grouping val="standard"/>
        <c:varyColors val="0"/>
        <c:ser>
          <c:idx val="1"/>
          <c:order val="0"/>
          <c:tx>
            <c:v>Termik</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'1900-1960'!$B$53:$B$68</c:f>
              <c:numCache>
                <c:formatCode>General</c:formatCode>
                <c:ptCount val="16"/>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numCache>
            </c:numRef>
          </c:cat>
          <c:val>
            <c:numRef>
              <c:f>'1900-1960'!$C$53:$C$68</c:f>
              <c:numCache>
                <c:formatCode>0.0\ </c:formatCode>
                <c:ptCount val="16"/>
                <c:pt idx="0">
                  <c:v>902.6</c:v>
                </c:pt>
                <c:pt idx="1">
                  <c:v>921.1</c:v>
                </c:pt>
                <c:pt idx="2">
                  <c:v>985.4</c:v>
                </c:pt>
                <c:pt idx="3">
                  <c:v>1028</c:v>
                </c:pt>
                <c:pt idx="4">
                  <c:v>1257.4000000000001</c:v>
                </c:pt>
                <c:pt idx="5">
                  <c:v>1243.4000000000001</c:v>
                </c:pt>
                <c:pt idx="6">
                  <c:v>1243.4000000000001</c:v>
                </c:pt>
                <c:pt idx="7">
                  <c:v>1509.5</c:v>
                </c:pt>
                <c:pt idx="8">
                  <c:v>1706.3</c:v>
                </c:pt>
                <c:pt idx="9">
                  <c:v>1818.7</c:v>
                </c:pt>
                <c:pt idx="10">
                  <c:v>2207.1</c:v>
                </c:pt>
                <c:pt idx="11">
                  <c:v>2282.9</c:v>
                </c:pt>
                <c:pt idx="12">
                  <c:v>2407</c:v>
                </c:pt>
                <c:pt idx="13">
                  <c:v>2491.6</c:v>
                </c:pt>
                <c:pt idx="14">
                  <c:v>2854.6</c:v>
                </c:pt>
                <c:pt idx="15">
                  <c:v>2987.9</c:v>
                </c:pt>
              </c:numCache>
            </c:numRef>
          </c:val>
          <c:smooth val="0"/>
        </c:ser>
        <c:ser>
          <c:idx val="2"/>
          <c:order val="1"/>
          <c:tx>
            <c:v>Hidrolik</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'1900-1960'!$B$53:$B$68</c:f>
              <c:numCache>
                <c:formatCode>General</c:formatCode>
                <c:ptCount val="16"/>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numCache>
            </c:numRef>
          </c:cat>
          <c:val>
            <c:numRef>
              <c:f>'1900-1960'!$D$53:$D$68</c:f>
              <c:numCache>
                <c:formatCode>0.0\ </c:formatCode>
                <c:ptCount val="16"/>
                <c:pt idx="0">
                  <c:v>478.5</c:v>
                </c:pt>
                <c:pt idx="1">
                  <c:v>497.2</c:v>
                </c:pt>
                <c:pt idx="2">
                  <c:v>505.1</c:v>
                </c:pt>
                <c:pt idx="3">
                  <c:v>616.29999999999995</c:v>
                </c:pt>
                <c:pt idx="4">
                  <c:v>701.7</c:v>
                </c:pt>
                <c:pt idx="5">
                  <c:v>723.2</c:v>
                </c:pt>
                <c:pt idx="6">
                  <c:v>723.8</c:v>
                </c:pt>
                <c:pt idx="7">
                  <c:v>725.4</c:v>
                </c:pt>
                <c:pt idx="8">
                  <c:v>871.6</c:v>
                </c:pt>
                <c:pt idx="9">
                  <c:v>892.6</c:v>
                </c:pt>
                <c:pt idx="10">
                  <c:v>985.4</c:v>
                </c:pt>
                <c:pt idx="11">
                  <c:v>1449.2</c:v>
                </c:pt>
                <c:pt idx="12">
                  <c:v>1779.6</c:v>
                </c:pt>
                <c:pt idx="13">
                  <c:v>1872.6</c:v>
                </c:pt>
                <c:pt idx="14">
                  <c:v>1872.6</c:v>
                </c:pt>
                <c:pt idx="15">
                  <c:v>1880.8</c:v>
                </c:pt>
              </c:numCache>
            </c:numRef>
          </c:val>
          <c:smooth val="0"/>
        </c:ser>
        <c:ser>
          <c:idx val="3"/>
          <c:order val="2"/>
          <c:tx>
            <c:v>Toplam</c:v>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'1900-1960'!$B$53:$B$68</c:f>
              <c:numCache>
                <c:formatCode>General</c:formatCode>
                <c:ptCount val="16"/>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numCache>
            </c:numRef>
          </c:cat>
          <c:val>
            <c:numRef>
              <c:f>'1900-1960'!$F$53:$F$68</c:f>
              <c:numCache>
                <c:formatCode>0.0\ </c:formatCode>
                <c:ptCount val="16"/>
                <c:pt idx="0">
                  <c:v>1381.1</c:v>
                </c:pt>
                <c:pt idx="1">
                  <c:v>1418.3</c:v>
                </c:pt>
                <c:pt idx="2">
                  <c:v>1490.5</c:v>
                </c:pt>
                <c:pt idx="3">
                  <c:v>1644.3</c:v>
                </c:pt>
                <c:pt idx="4">
                  <c:v>1959.1</c:v>
                </c:pt>
                <c:pt idx="5">
                  <c:v>1966.6</c:v>
                </c:pt>
                <c:pt idx="6">
                  <c:v>1967.2</c:v>
                </c:pt>
                <c:pt idx="7">
                  <c:v>2234.9</c:v>
                </c:pt>
                <c:pt idx="8">
                  <c:v>2577.9</c:v>
                </c:pt>
                <c:pt idx="9">
                  <c:v>2711.3</c:v>
                </c:pt>
                <c:pt idx="10">
                  <c:v>3192.5</c:v>
                </c:pt>
                <c:pt idx="11">
                  <c:v>3732.1000000000004</c:v>
                </c:pt>
                <c:pt idx="12">
                  <c:v>4186.6000000000004</c:v>
                </c:pt>
                <c:pt idx="13">
                  <c:v>4364.2</c:v>
                </c:pt>
                <c:pt idx="14">
                  <c:v>4727.2</c:v>
                </c:pt>
                <c:pt idx="15">
                  <c:v>4868.7</c:v>
                </c:pt>
              </c:numCache>
            </c:numRef>
          </c:val>
          <c:smooth val="0"/>
        </c:ser>
        <c:dLbls>
          <c:showLegendKey val="0"/>
          <c:showVal val="0"/>
          <c:showCatName val="0"/>
          <c:showSerName val="0"/>
          <c:showPercent val="0"/>
          <c:showBubbleSize val="0"/>
        </c:dLbls>
        <c:marker val="1"/>
        <c:smooth val="0"/>
        <c:axId val="-2050460256"/>
        <c:axId val="-2050468960"/>
      </c:lineChart>
      <c:catAx>
        <c:axId val="-205046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50468960"/>
        <c:crosses val="autoZero"/>
        <c:auto val="1"/>
        <c:lblAlgn val="ctr"/>
        <c:lblOffset val="100"/>
        <c:noMultiLvlLbl val="0"/>
      </c:catAx>
      <c:valAx>
        <c:axId val="-205046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Kurulu Güç (MW)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2050460256"/>
        <c:crosses val="autoZero"/>
        <c:crossBetween val="between"/>
      </c:valAx>
      <c:spPr>
        <a:noFill/>
        <a:ln>
          <a:noFill/>
        </a:ln>
        <a:effectLst/>
      </c:spPr>
    </c:plotArea>
    <c:legend>
      <c:legendPos val="r"/>
      <c:layout>
        <c:manualLayout>
          <c:xMode val="edge"/>
          <c:yMode val="edge"/>
          <c:x val="0.12761658451230182"/>
          <c:y val="0.14667471566054244"/>
          <c:w val="0.69103682039745029"/>
          <c:h val="9.1970110842720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Arial" panose="020B0604020202020204" pitchFamily="34" charset="0"/>
              </a:defRPr>
            </a:pPr>
            <a:r>
              <a:rPr lang="tr-TR" sz="1000">
                <a:latin typeface="+mn-lt"/>
                <a:cs typeface="Arial" panose="020B0604020202020204" pitchFamily="34" charset="0"/>
              </a:rPr>
              <a:t>Türkiye Kurulu</a:t>
            </a:r>
            <a:r>
              <a:rPr lang="tr-TR" sz="1000" baseline="0">
                <a:latin typeface="+mn-lt"/>
                <a:cs typeface="Arial" panose="020B0604020202020204" pitchFamily="34" charset="0"/>
              </a:rPr>
              <a:t> Yıllık Güç Gelişimi (</a:t>
            </a:r>
            <a:r>
              <a:rPr lang="tr-TR" sz="1000">
                <a:latin typeface="+mn-lt"/>
                <a:cs typeface="Arial" panose="020B0604020202020204" pitchFamily="34" charset="0"/>
              </a:rPr>
              <a:t>%)</a:t>
            </a:r>
            <a:r>
              <a:rPr lang="tr-TR" sz="1000" baseline="0">
                <a:latin typeface="+mn-lt"/>
                <a:cs typeface="Arial" panose="020B0604020202020204" pitchFamily="34" charset="0"/>
              </a:rPr>
              <a:t> </a:t>
            </a:r>
            <a:endParaRPr lang="tr-TR" sz="1000">
              <a:latin typeface="+mn-lt"/>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Arial" panose="020B0604020202020204" pitchFamily="34" charset="0"/>
            </a:defRPr>
          </a:pPr>
          <a:endParaRPr lang="tr-TR"/>
        </a:p>
      </c:txPr>
    </c:title>
    <c:autoTitleDeleted val="0"/>
    <c:plotArea>
      <c:layout>
        <c:manualLayout>
          <c:layoutTarget val="inner"/>
          <c:xMode val="edge"/>
          <c:yMode val="edge"/>
          <c:x val="0.15624658380772291"/>
          <c:y val="0.15794922495674588"/>
          <c:w val="0.79530266221323198"/>
          <c:h val="0.64478778468134856"/>
        </c:manualLayout>
      </c:layout>
      <c:barChart>
        <c:barDir val="col"/>
        <c:grouping val="clustered"/>
        <c:varyColors val="0"/>
        <c:ser>
          <c:idx val="1"/>
          <c:order val="0"/>
          <c:tx>
            <c:v>Artış</c:v>
          </c:tx>
          <c:spPr>
            <a:solidFill>
              <a:schemeClr val="accent5">
                <a:tint val="77000"/>
              </a:schemeClr>
            </a:solidFill>
            <a:ln>
              <a:noFill/>
            </a:ln>
            <a:effectLst/>
          </c:spPr>
          <c:invertIfNegative val="0"/>
          <c:cat>
            <c:numRef>
              <c:f>'1900-1960'!$B$53:$B$68</c:f>
              <c:numCache>
                <c:formatCode>General</c:formatCode>
                <c:ptCount val="16"/>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numCache>
            </c:numRef>
          </c:cat>
          <c:val>
            <c:numRef>
              <c:f>'1900-1960'!$G$53:$G$68</c:f>
              <c:numCache>
                <c:formatCode>0.0\ </c:formatCode>
                <c:ptCount val="16"/>
                <c:pt idx="0">
                  <c:v>0.75138605194045027</c:v>
                </c:pt>
                <c:pt idx="1">
                  <c:v>2.6935051770327956</c:v>
                </c:pt>
                <c:pt idx="2">
                  <c:v>5.090601424240293</c:v>
                </c:pt>
                <c:pt idx="3">
                  <c:v>10.318685005031858</c:v>
                </c:pt>
                <c:pt idx="4">
                  <c:v>19.14492489205135</c:v>
                </c:pt>
                <c:pt idx="5">
                  <c:v>0.38282884998213085</c:v>
                </c:pt>
                <c:pt idx="6" formatCode="0.00\ ">
                  <c:v>3.0509508796915309E-2</c:v>
                </c:pt>
                <c:pt idx="7" formatCode="0.0">
                  <c:v>13.608174054493698</c:v>
                </c:pt>
                <c:pt idx="8" formatCode="0.0">
                  <c:v>15.3</c:v>
                </c:pt>
                <c:pt idx="9" formatCode="0.0">
                  <c:v>5.1747546452538922</c:v>
                </c:pt>
                <c:pt idx="10" formatCode="0.0">
                  <c:v>17.74794379080145</c:v>
                </c:pt>
                <c:pt idx="11" formatCode="0.0">
                  <c:v>16.90211433046203</c:v>
                </c:pt>
                <c:pt idx="12" formatCode="0.0">
                  <c:v>12.178130275180193</c:v>
                </c:pt>
                <c:pt idx="13" formatCode="0.0">
                  <c:v>4.2421057660153689</c:v>
                </c:pt>
                <c:pt idx="14" formatCode="0.0">
                  <c:v>8.3176756335639972</c:v>
                </c:pt>
                <c:pt idx="15" formatCode="0.0">
                  <c:v>2.9933152817735658</c:v>
                </c:pt>
              </c:numCache>
            </c:numRef>
          </c:val>
        </c:ser>
        <c:dLbls>
          <c:showLegendKey val="0"/>
          <c:showVal val="0"/>
          <c:showCatName val="0"/>
          <c:showSerName val="0"/>
          <c:showPercent val="0"/>
          <c:showBubbleSize val="0"/>
        </c:dLbls>
        <c:gapWidth val="150"/>
        <c:axId val="-2050459712"/>
        <c:axId val="-2050458080"/>
      </c:barChart>
      <c:catAx>
        <c:axId val="-205045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50458080"/>
        <c:crosses val="autoZero"/>
        <c:auto val="1"/>
        <c:lblAlgn val="ctr"/>
        <c:lblOffset val="100"/>
        <c:noMultiLvlLbl val="0"/>
      </c:catAx>
      <c:valAx>
        <c:axId val="-2050458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Kurulu Güç Artışı (%)</a:t>
                </a:r>
              </a:p>
            </c:rich>
          </c:tx>
          <c:layout>
            <c:manualLayout>
              <c:xMode val="edge"/>
              <c:yMode val="edge"/>
              <c:x val="1.4972089756386085E-2"/>
              <c:y val="0.237294351658957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205045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tr-TR" sz="1000" dirty="0" smtClean="0"/>
              <a:t>Kaynak Bazında Türkiye </a:t>
            </a:r>
            <a:r>
              <a:rPr lang="tr-TR" sz="1000" dirty="0"/>
              <a:t>Kurulu</a:t>
            </a:r>
            <a:r>
              <a:rPr lang="tr-TR" sz="1000" baseline="0" dirty="0"/>
              <a:t> Güç Gelişimi (</a:t>
            </a:r>
            <a:r>
              <a:rPr lang="tr-TR" sz="1000" dirty="0"/>
              <a:t>1980-2000)</a:t>
            </a:r>
            <a:r>
              <a:rPr lang="tr-TR" sz="1000" baseline="0" dirty="0"/>
              <a:t> </a:t>
            </a:r>
            <a:endParaRPr lang="tr-TR" sz="1000" dirty="0"/>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7921764513826366"/>
          <c:y val="0.12811740902250446"/>
          <c:w val="0.78005739663143703"/>
          <c:h val="0.66583532262087153"/>
        </c:manualLayout>
      </c:layout>
      <c:lineChart>
        <c:grouping val="standard"/>
        <c:varyColors val="0"/>
        <c:ser>
          <c:idx val="1"/>
          <c:order val="0"/>
          <c:tx>
            <c:v>Termik</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'1900-1960'!$I$20:$I$41</c:f>
              <c:numCache>
                <c:formatCode>General</c:formatCode>
                <c:ptCount val="2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numCache>
            </c:numRef>
          </c:cat>
          <c:val>
            <c:numRef>
              <c:f>'1900-1960'!$J$20:$J$41</c:f>
              <c:numCache>
                <c:formatCode>0.0\ </c:formatCode>
                <c:ptCount val="22"/>
                <c:pt idx="0">
                  <c:v>2987.9</c:v>
                </c:pt>
                <c:pt idx="1">
                  <c:v>2987.9</c:v>
                </c:pt>
                <c:pt idx="2">
                  <c:v>3181.3</c:v>
                </c:pt>
                <c:pt idx="3">
                  <c:v>3556.3</c:v>
                </c:pt>
                <c:pt idx="4">
                  <c:v>3695.8</c:v>
                </c:pt>
                <c:pt idx="5">
                  <c:v>4569.3</c:v>
                </c:pt>
                <c:pt idx="6">
                  <c:v>5229.3</c:v>
                </c:pt>
                <c:pt idx="7">
                  <c:v>6220.2</c:v>
                </c:pt>
                <c:pt idx="8">
                  <c:v>7474.3</c:v>
                </c:pt>
                <c:pt idx="9">
                  <c:v>8284.7999999999993</c:v>
                </c:pt>
                <c:pt idx="10">
                  <c:v>9193.4</c:v>
                </c:pt>
                <c:pt idx="11">
                  <c:v>9535.7999999999993</c:v>
                </c:pt>
                <c:pt idx="12">
                  <c:v>10077.799999999999</c:v>
                </c:pt>
                <c:pt idx="13">
                  <c:v>10319.9</c:v>
                </c:pt>
                <c:pt idx="14">
                  <c:v>10638.4</c:v>
                </c:pt>
                <c:pt idx="15">
                  <c:v>10977.7</c:v>
                </c:pt>
                <c:pt idx="16">
                  <c:v>11074</c:v>
                </c:pt>
                <c:pt idx="17">
                  <c:v>11297.1</c:v>
                </c:pt>
                <c:pt idx="18">
                  <c:v>11771.8</c:v>
                </c:pt>
                <c:pt idx="19">
                  <c:v>13021.3</c:v>
                </c:pt>
                <c:pt idx="20">
                  <c:v>15555.9</c:v>
                </c:pt>
                <c:pt idx="21">
                  <c:v>16052.5</c:v>
                </c:pt>
              </c:numCache>
            </c:numRef>
          </c:val>
          <c:smooth val="0"/>
        </c:ser>
        <c:ser>
          <c:idx val="2"/>
          <c:order val="1"/>
          <c:tx>
            <c:v>Hidrolik</c:v>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'1900-1960'!$I$20:$I$41</c:f>
              <c:numCache>
                <c:formatCode>General</c:formatCode>
                <c:ptCount val="2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numCache>
            </c:numRef>
          </c:cat>
          <c:val>
            <c:numRef>
              <c:f>'1900-1960'!$K$20:$K$41</c:f>
              <c:numCache>
                <c:formatCode>0.0\ </c:formatCode>
                <c:ptCount val="22"/>
                <c:pt idx="0">
                  <c:v>2130.8000000000002</c:v>
                </c:pt>
                <c:pt idx="1">
                  <c:v>2130.8000000000002</c:v>
                </c:pt>
                <c:pt idx="2">
                  <c:v>2356.3000000000002</c:v>
                </c:pt>
                <c:pt idx="3">
                  <c:v>3082.3</c:v>
                </c:pt>
                <c:pt idx="4">
                  <c:v>3239.3</c:v>
                </c:pt>
                <c:pt idx="5">
                  <c:v>3874.8</c:v>
                </c:pt>
                <c:pt idx="6">
                  <c:v>3874.8</c:v>
                </c:pt>
                <c:pt idx="7">
                  <c:v>3877.5</c:v>
                </c:pt>
                <c:pt idx="8">
                  <c:v>5003.3</c:v>
                </c:pt>
                <c:pt idx="9">
                  <c:v>6218.3</c:v>
                </c:pt>
                <c:pt idx="10">
                  <c:v>6597.3</c:v>
                </c:pt>
                <c:pt idx="11">
                  <c:v>6764.3</c:v>
                </c:pt>
                <c:pt idx="12">
                  <c:v>7113.8</c:v>
                </c:pt>
                <c:pt idx="13">
                  <c:v>8378.7000000000007</c:v>
                </c:pt>
                <c:pt idx="14">
                  <c:v>9681.7000000000007</c:v>
                </c:pt>
                <c:pt idx="15">
                  <c:v>9864.6</c:v>
                </c:pt>
                <c:pt idx="16">
                  <c:v>9862.7999999999993</c:v>
                </c:pt>
                <c:pt idx="17">
                  <c:v>9934.7999999999993</c:v>
                </c:pt>
                <c:pt idx="18">
                  <c:v>10102.6</c:v>
                </c:pt>
                <c:pt idx="19">
                  <c:v>10306.5</c:v>
                </c:pt>
                <c:pt idx="20" formatCode="General">
                  <c:v>10537.2</c:v>
                </c:pt>
                <c:pt idx="21" formatCode="General">
                  <c:v>11175.2</c:v>
                </c:pt>
              </c:numCache>
            </c:numRef>
          </c:val>
          <c:smooth val="0"/>
        </c:ser>
        <c:ser>
          <c:idx val="3"/>
          <c:order val="2"/>
          <c:tx>
            <c:v>Toplam</c:v>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'1900-1960'!$I$20:$I$41</c:f>
              <c:numCache>
                <c:formatCode>General</c:formatCode>
                <c:ptCount val="2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numCache>
            </c:numRef>
          </c:cat>
          <c:val>
            <c:numRef>
              <c:f>'1900-1960'!$M$20:$M$41</c:f>
              <c:numCache>
                <c:formatCode>0.0\ </c:formatCode>
                <c:ptCount val="22"/>
                <c:pt idx="0">
                  <c:v>5118.7000000000007</c:v>
                </c:pt>
                <c:pt idx="1">
                  <c:v>5118.7000000000007</c:v>
                </c:pt>
                <c:pt idx="2">
                  <c:v>5537.6</c:v>
                </c:pt>
                <c:pt idx="3">
                  <c:v>6638.6</c:v>
                </c:pt>
                <c:pt idx="4">
                  <c:v>6935.1</c:v>
                </c:pt>
                <c:pt idx="5">
                  <c:v>8461.6</c:v>
                </c:pt>
                <c:pt idx="6">
                  <c:v>9121.6</c:v>
                </c:pt>
                <c:pt idx="7">
                  <c:v>10115.200000000001</c:v>
                </c:pt>
                <c:pt idx="8">
                  <c:v>12495.1</c:v>
                </c:pt>
                <c:pt idx="9">
                  <c:v>14520.599999999999</c:v>
                </c:pt>
                <c:pt idx="10">
                  <c:v>15808.2</c:v>
                </c:pt>
                <c:pt idx="11">
                  <c:v>16317.599999999999</c:v>
                </c:pt>
                <c:pt idx="12">
                  <c:v>17209.099999999999</c:v>
                </c:pt>
                <c:pt idx="13">
                  <c:v>18716.099999999999</c:v>
                </c:pt>
                <c:pt idx="14">
                  <c:v>20337.599999999999</c:v>
                </c:pt>
                <c:pt idx="15">
                  <c:v>20859.800000000003</c:v>
                </c:pt>
                <c:pt idx="16">
                  <c:v>20954.3</c:v>
                </c:pt>
                <c:pt idx="17">
                  <c:v>21249.4</c:v>
                </c:pt>
                <c:pt idx="18">
                  <c:v>21891.9</c:v>
                </c:pt>
                <c:pt idx="19">
                  <c:v>23354</c:v>
                </c:pt>
                <c:pt idx="20">
                  <c:v>26119.300000000003</c:v>
                </c:pt>
                <c:pt idx="21">
                  <c:v>27264.1</c:v>
                </c:pt>
              </c:numCache>
            </c:numRef>
          </c:val>
          <c:smooth val="0"/>
        </c:ser>
        <c:dLbls>
          <c:showLegendKey val="0"/>
          <c:showVal val="0"/>
          <c:showCatName val="0"/>
          <c:showSerName val="0"/>
          <c:showPercent val="0"/>
          <c:showBubbleSize val="0"/>
        </c:dLbls>
        <c:marker val="1"/>
        <c:smooth val="0"/>
        <c:axId val="-1955196544"/>
        <c:axId val="-1955196000"/>
      </c:lineChart>
      <c:catAx>
        <c:axId val="-195519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55196000"/>
        <c:crosses val="autoZero"/>
        <c:auto val="1"/>
        <c:lblAlgn val="ctr"/>
        <c:lblOffset val="100"/>
        <c:noMultiLvlLbl val="0"/>
      </c:catAx>
      <c:valAx>
        <c:axId val="-1955196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Kurulu Güç (MW)</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1955196544"/>
        <c:crosses val="autoZero"/>
        <c:crossBetween val="between"/>
      </c:valAx>
      <c:spPr>
        <a:noFill/>
        <a:ln>
          <a:noFill/>
        </a:ln>
        <a:effectLst/>
      </c:spPr>
    </c:plotArea>
    <c:legend>
      <c:legendPos val="r"/>
      <c:layout>
        <c:manualLayout>
          <c:xMode val="edge"/>
          <c:yMode val="edge"/>
          <c:x val="0.14174164021831182"/>
          <c:y val="9.2720037518696369E-2"/>
          <c:w val="0.56523872565416389"/>
          <c:h val="0.220374763159230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tr-TR" sz="1000"/>
              <a:t>Türkiye Kurulu</a:t>
            </a:r>
            <a:r>
              <a:rPr lang="tr-TR" sz="1000" baseline="0"/>
              <a:t> Yıllık Güç Gelişimi (</a:t>
            </a:r>
            <a:r>
              <a:rPr lang="tr-TR" sz="1000"/>
              <a:t>%)</a:t>
            </a:r>
            <a:r>
              <a:rPr lang="tr-TR" sz="1000" baseline="0"/>
              <a:t> </a:t>
            </a:r>
            <a:endParaRPr lang="tr-TR" sz="1000"/>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6390855030810131"/>
          <c:y val="0.18413141596737462"/>
          <c:w val="0.7922497916702097"/>
          <c:h val="0.62317400582146143"/>
        </c:manualLayout>
      </c:layout>
      <c:barChart>
        <c:barDir val="col"/>
        <c:grouping val="clustered"/>
        <c:varyColors val="0"/>
        <c:ser>
          <c:idx val="1"/>
          <c:order val="0"/>
          <c:tx>
            <c:v>Artış</c:v>
          </c:tx>
          <c:spPr>
            <a:solidFill>
              <a:schemeClr val="accent1">
                <a:tint val="77000"/>
              </a:schemeClr>
            </a:solidFill>
            <a:ln>
              <a:noFill/>
            </a:ln>
            <a:effectLst/>
          </c:spPr>
          <c:invertIfNegative val="0"/>
          <c:cat>
            <c:numRef>
              <c:f>'1900-1960'!$I$20:$I$41</c:f>
              <c:numCache>
                <c:formatCode>General</c:formatCode>
                <c:ptCount val="22"/>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numCache>
            </c:numRef>
          </c:cat>
          <c:val>
            <c:numRef>
              <c:f>'1900-1960'!$N$20:$N$41</c:f>
              <c:numCache>
                <c:formatCode>0.0</c:formatCode>
                <c:ptCount val="22"/>
                <c:pt idx="0">
                  <c:v>5.1348409226282357</c:v>
                </c:pt>
                <c:pt idx="1">
                  <c:v>0</c:v>
                </c:pt>
                <c:pt idx="2">
                  <c:v>8.1837185222810405</c:v>
                </c:pt>
                <c:pt idx="3">
                  <c:v>19.882259462583068</c:v>
                </c:pt>
                <c:pt idx="4">
                  <c:v>4.4663031362034156</c:v>
                </c:pt>
                <c:pt idx="5">
                  <c:v>22.011218295338207</c:v>
                </c:pt>
                <c:pt idx="6">
                  <c:v>7.7999432731398315</c:v>
                </c:pt>
                <c:pt idx="7">
                  <c:v>10.892825820031577</c:v>
                </c:pt>
                <c:pt idx="8">
                  <c:v>23.527957924707366</c:v>
                </c:pt>
                <c:pt idx="9">
                  <c:v>16.210354458947894</c:v>
                </c:pt>
                <c:pt idx="10">
                  <c:v>8.8674021734639226</c:v>
                </c:pt>
                <c:pt idx="11">
                  <c:v>3.2223782593843566</c:v>
                </c:pt>
                <c:pt idx="12">
                  <c:v>5.4634259940187286</c:v>
                </c:pt>
                <c:pt idx="13">
                  <c:v>8.7569948457502136</c:v>
                </c:pt>
                <c:pt idx="14">
                  <c:v>8.663663904339046</c:v>
                </c:pt>
                <c:pt idx="15">
                  <c:v>2.567657934072872</c:v>
                </c:pt>
                <c:pt idx="16">
                  <c:v>0.45302447770350796</c:v>
                </c:pt>
                <c:pt idx="17">
                  <c:v>1.4083028304453129</c:v>
                </c:pt>
                <c:pt idx="18">
                  <c:v>3.0236147844174424</c:v>
                </c:pt>
                <c:pt idx="19">
                  <c:v>6.6787259214595291</c:v>
                </c:pt>
                <c:pt idx="20">
                  <c:v>11.840798150209826</c:v>
                </c:pt>
                <c:pt idx="21">
                  <c:v>4.3829658528367741</c:v>
                </c:pt>
              </c:numCache>
            </c:numRef>
          </c:val>
        </c:ser>
        <c:dLbls>
          <c:showLegendKey val="0"/>
          <c:showVal val="0"/>
          <c:showCatName val="0"/>
          <c:showSerName val="0"/>
          <c:showPercent val="0"/>
          <c:showBubbleSize val="0"/>
        </c:dLbls>
        <c:gapWidth val="150"/>
        <c:axId val="-1943481200"/>
        <c:axId val="-1943482288"/>
      </c:barChart>
      <c:catAx>
        <c:axId val="-194348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3482288"/>
        <c:crosses val="autoZero"/>
        <c:auto val="1"/>
        <c:lblAlgn val="ctr"/>
        <c:lblOffset val="100"/>
        <c:noMultiLvlLbl val="0"/>
      </c:catAx>
      <c:valAx>
        <c:axId val="-1943482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Kurulu Güç Artışı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1943481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tr-TR" sz="1000"/>
              <a:t>Türkiye Kurulu</a:t>
            </a:r>
            <a:r>
              <a:rPr lang="tr-TR" sz="1000" baseline="0"/>
              <a:t> Güç Gelişimi (2001</a:t>
            </a:r>
            <a:r>
              <a:rPr lang="tr-TR" sz="1000"/>
              <a:t>-2023)</a:t>
            </a:r>
            <a:r>
              <a:rPr lang="tr-TR" sz="1000" baseline="0"/>
              <a:t> </a:t>
            </a:r>
            <a:endParaRPr lang="tr-TR" sz="1000"/>
          </a:p>
        </c:rich>
      </c:tx>
      <c:layout/>
      <c:overlay val="0"/>
      <c:spPr>
        <a:noFill/>
        <a:ln>
          <a:noFill/>
        </a:ln>
        <a:effectLst/>
      </c:spPr>
    </c:title>
    <c:autoTitleDeleted val="0"/>
    <c:plotArea>
      <c:layout>
        <c:manualLayout>
          <c:layoutTarget val="inner"/>
          <c:xMode val="edge"/>
          <c:yMode val="edge"/>
          <c:x val="0.19796327317155854"/>
          <c:y val="0.12811740902250446"/>
          <c:w val="0.76342172429710453"/>
          <c:h val="0.67225094424172593"/>
        </c:manualLayout>
      </c:layout>
      <c:lineChart>
        <c:grouping val="standard"/>
        <c:varyColors val="0"/>
        <c:ser>
          <c:idx val="1"/>
          <c:order val="0"/>
          <c:tx>
            <c:v>Termik</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'1913-2023'!$I$42:$I$64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'1913-2023'!$J$42:$J$64</c:f>
              <c:numCache>
                <c:formatCode>0.0\ </c:formatCode>
                <c:ptCount val="23"/>
                <c:pt idx="0">
                  <c:v>16623.099999999999</c:v>
                </c:pt>
                <c:pt idx="1">
                  <c:v>19568.5</c:v>
                </c:pt>
                <c:pt idx="2">
                  <c:v>22974.400000000001</c:v>
                </c:pt>
                <c:pt idx="3">
                  <c:v>24144.7</c:v>
                </c:pt>
                <c:pt idx="4">
                  <c:v>25902.3</c:v>
                </c:pt>
                <c:pt idx="5">
                  <c:v>27420.2</c:v>
                </c:pt>
                <c:pt idx="6">
                  <c:v>27271.599999999999</c:v>
                </c:pt>
                <c:pt idx="7">
                  <c:v>27595</c:v>
                </c:pt>
                <c:pt idx="8">
                  <c:v>29339.1</c:v>
                </c:pt>
                <c:pt idx="9">
                  <c:v>32278.5</c:v>
                </c:pt>
                <c:pt idx="10">
                  <c:v>33931.1</c:v>
                </c:pt>
                <c:pt idx="11">
                  <c:v>35027.199999999997</c:v>
                </c:pt>
                <c:pt idx="12">
                  <c:v>38648</c:v>
                </c:pt>
                <c:pt idx="13">
                  <c:v>41801.800000000003</c:v>
                </c:pt>
                <c:pt idx="14">
                  <c:v>41903</c:v>
                </c:pt>
                <c:pt idx="15">
                  <c:v>44411.603000000003</c:v>
                </c:pt>
                <c:pt idx="16">
                  <c:v>46926.307200000003</c:v>
                </c:pt>
                <c:pt idx="17">
                  <c:v>46908.6</c:v>
                </c:pt>
                <c:pt idx="18">
                  <c:v>47662.985000000001</c:v>
                </c:pt>
                <c:pt idx="19">
                  <c:v>47793.705000000002</c:v>
                </c:pt>
                <c:pt idx="20">
                  <c:v>48228.259999999995</c:v>
                </c:pt>
                <c:pt idx="21">
                  <c:v>49724.831999999995</c:v>
                </c:pt>
                <c:pt idx="22">
                  <c:v>49983.9</c:v>
                </c:pt>
              </c:numCache>
            </c:numRef>
          </c:val>
          <c:smooth val="0"/>
        </c:ser>
        <c:ser>
          <c:idx val="2"/>
          <c:order val="1"/>
          <c:tx>
            <c:v>Hidrolik</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'1913-2023'!$I$42:$I$64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'1913-2023'!$K$42:$K$64</c:f>
              <c:numCache>
                <c:formatCode>General</c:formatCode>
                <c:ptCount val="23"/>
                <c:pt idx="0">
                  <c:v>11672.9</c:v>
                </c:pt>
                <c:pt idx="1">
                  <c:v>12240.9</c:v>
                </c:pt>
                <c:pt idx="2">
                  <c:v>12578.7</c:v>
                </c:pt>
                <c:pt idx="3">
                  <c:v>12645.4</c:v>
                </c:pt>
                <c:pt idx="4">
                  <c:v>12906.1</c:v>
                </c:pt>
                <c:pt idx="5">
                  <c:v>13062.7</c:v>
                </c:pt>
                <c:pt idx="6">
                  <c:v>13394.9</c:v>
                </c:pt>
                <c:pt idx="7">
                  <c:v>13828.7</c:v>
                </c:pt>
                <c:pt idx="8">
                  <c:v>14553.3</c:v>
                </c:pt>
                <c:pt idx="9" formatCode="0.0">
                  <c:v>15831.2</c:v>
                </c:pt>
                <c:pt idx="10" formatCode="0.0">
                  <c:v>17137.099999999999</c:v>
                </c:pt>
                <c:pt idx="11" formatCode="0.0">
                  <c:v>19609.400000000001</c:v>
                </c:pt>
                <c:pt idx="12" formatCode="0.0">
                  <c:v>22289</c:v>
                </c:pt>
                <c:pt idx="13" formatCode="0.0">
                  <c:v>23643.200000000001</c:v>
                </c:pt>
                <c:pt idx="14" formatCode="0.0\ ">
                  <c:v>25867.84</c:v>
                </c:pt>
                <c:pt idx="15" formatCode="0.0">
                  <c:v>26681.098999999998</c:v>
                </c:pt>
                <c:pt idx="16" formatCode="0.0\ ">
                  <c:v>27273.101799999989</c:v>
                </c:pt>
                <c:pt idx="17" formatCode="0.0\ ">
                  <c:v>28291.4</c:v>
                </c:pt>
                <c:pt idx="18" formatCode="0.0\ ">
                  <c:v>28503.007789999996</c:v>
                </c:pt>
                <c:pt idx="19" formatCode="0.0\ ">
                  <c:v>30983.900779999993</c:v>
                </c:pt>
                <c:pt idx="20" formatCode="0.0\ ">
                  <c:v>31492.578269999998</c:v>
                </c:pt>
                <c:pt idx="21" formatCode="0.0\ ">
                  <c:v>31571.485000000001</c:v>
                </c:pt>
                <c:pt idx="22" formatCode="0.0\ ">
                  <c:v>31964.1</c:v>
                </c:pt>
              </c:numCache>
            </c:numRef>
          </c:val>
          <c:smooth val="0"/>
        </c:ser>
        <c:ser>
          <c:idx val="3"/>
          <c:order val="2"/>
          <c:tx>
            <c:v>Toplam</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'1913-2023'!$I$42:$I$64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'1913-2023'!$M$42:$M$64</c:f>
              <c:numCache>
                <c:formatCode>0.0\ </c:formatCode>
                <c:ptCount val="23"/>
                <c:pt idx="0">
                  <c:v>28332.399999999998</c:v>
                </c:pt>
                <c:pt idx="1">
                  <c:v>31845.8</c:v>
                </c:pt>
                <c:pt idx="2">
                  <c:v>35587</c:v>
                </c:pt>
                <c:pt idx="3">
                  <c:v>36824</c:v>
                </c:pt>
                <c:pt idx="4">
                  <c:v>38843.5</c:v>
                </c:pt>
                <c:pt idx="5">
                  <c:v>40564.800000000003</c:v>
                </c:pt>
                <c:pt idx="6">
                  <c:v>40835.699999999997</c:v>
                </c:pt>
                <c:pt idx="7">
                  <c:v>41817.199999999997</c:v>
                </c:pt>
                <c:pt idx="8">
                  <c:v>44761.2</c:v>
                </c:pt>
                <c:pt idx="9">
                  <c:v>49524.100000000006</c:v>
                </c:pt>
                <c:pt idx="10">
                  <c:v>52911.1</c:v>
                </c:pt>
                <c:pt idx="11">
                  <c:v>57059.399999999994</c:v>
                </c:pt>
                <c:pt idx="12">
                  <c:v>64007.5</c:v>
                </c:pt>
                <c:pt idx="13">
                  <c:v>69519.8</c:v>
                </c:pt>
                <c:pt idx="14">
                  <c:v>73146.739999999991</c:v>
                </c:pt>
                <c:pt idx="15">
                  <c:v>78497.381999999998</c:v>
                </c:pt>
                <c:pt idx="16">
                  <c:v>85200</c:v>
                </c:pt>
                <c:pt idx="17">
                  <c:v>88550.760000000009</c:v>
                </c:pt>
                <c:pt idx="18">
                  <c:v>91266.991543917655</c:v>
                </c:pt>
                <c:pt idx="19">
                  <c:v>95890.607055</c:v>
                </c:pt>
                <c:pt idx="20">
                  <c:v>99819.612829999984</c:v>
                </c:pt>
                <c:pt idx="21">
                  <c:v>103809.25900000001</c:v>
                </c:pt>
                <c:pt idx="22">
                  <c:v>106668</c:v>
                </c:pt>
              </c:numCache>
            </c:numRef>
          </c:val>
          <c:smooth val="0"/>
        </c:ser>
        <c:ser>
          <c:idx val="0"/>
          <c:order val="3"/>
          <c:tx>
            <c:v>Rüzgar+Güneş+Jeo</c:v>
          </c:tx>
          <c:cat>
            <c:numRef>
              <c:f>'1913-2023'!$I$42:$I$64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'1913-2023'!$L$42:$L$64</c:f>
              <c:numCache>
                <c:formatCode>0.0\ </c:formatCode>
                <c:ptCount val="23"/>
                <c:pt idx="0">
                  <c:v>36.4</c:v>
                </c:pt>
                <c:pt idx="1">
                  <c:v>36.4</c:v>
                </c:pt>
                <c:pt idx="2">
                  <c:v>33.9</c:v>
                </c:pt>
                <c:pt idx="3">
                  <c:v>33.9</c:v>
                </c:pt>
                <c:pt idx="4">
                  <c:v>35.1</c:v>
                </c:pt>
                <c:pt idx="5">
                  <c:v>81.900000000000006</c:v>
                </c:pt>
                <c:pt idx="6">
                  <c:v>169.2</c:v>
                </c:pt>
                <c:pt idx="7">
                  <c:v>393.5</c:v>
                </c:pt>
                <c:pt idx="8">
                  <c:v>868.8</c:v>
                </c:pt>
                <c:pt idx="9">
                  <c:v>1414.4</c:v>
                </c:pt>
                <c:pt idx="10">
                  <c:v>1842.9</c:v>
                </c:pt>
                <c:pt idx="11">
                  <c:v>2422.8000000000002</c:v>
                </c:pt>
                <c:pt idx="12">
                  <c:v>3070.5</c:v>
                </c:pt>
                <c:pt idx="13">
                  <c:v>4074.7999999999997</c:v>
                </c:pt>
                <c:pt idx="14">
                  <c:v>5375.9</c:v>
                </c:pt>
                <c:pt idx="15">
                  <c:v>7404.68</c:v>
                </c:pt>
                <c:pt idx="16">
                  <c:v>11000.590999999999</c:v>
                </c:pt>
                <c:pt idx="17">
                  <c:v>13350.76</c:v>
                </c:pt>
                <c:pt idx="18">
                  <c:v>15100.998753917676</c:v>
                </c:pt>
                <c:pt idx="19">
                  <c:v>17113.001275000002</c:v>
                </c:pt>
                <c:pt idx="20">
                  <c:v>20098.774559999998</c:v>
                </c:pt>
                <c:pt idx="21">
                  <c:v>22512.941999999999</c:v>
                </c:pt>
                <c:pt idx="22">
                  <c:v>24810.199999999997</c:v>
                </c:pt>
              </c:numCache>
            </c:numRef>
          </c:val>
          <c:smooth val="0"/>
        </c:ser>
        <c:dLbls>
          <c:showLegendKey val="0"/>
          <c:showVal val="0"/>
          <c:showCatName val="0"/>
          <c:showSerName val="0"/>
          <c:showPercent val="0"/>
          <c:showBubbleSize val="0"/>
        </c:dLbls>
        <c:marker val="1"/>
        <c:smooth val="0"/>
        <c:axId val="-2050568592"/>
        <c:axId val="-2050571312"/>
      </c:lineChart>
      <c:catAx>
        <c:axId val="-205056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50571312"/>
        <c:crosses val="autoZero"/>
        <c:auto val="1"/>
        <c:lblAlgn val="ctr"/>
        <c:lblOffset val="100"/>
        <c:noMultiLvlLbl val="0"/>
      </c:catAx>
      <c:valAx>
        <c:axId val="-2050571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Kurulu Güç (MW)</a:t>
                </a:r>
              </a:p>
            </c:rich>
          </c:tx>
          <c:layout/>
          <c:overlay val="0"/>
          <c:spPr>
            <a:noFill/>
            <a:ln>
              <a:noFill/>
            </a:ln>
            <a:effectLst/>
          </c:spPr>
        </c:title>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2050568592"/>
        <c:crosses val="autoZero"/>
        <c:crossBetween val="between"/>
      </c:valAx>
      <c:spPr>
        <a:noFill/>
        <a:ln w="25400">
          <a:noFill/>
        </a:ln>
      </c:spPr>
    </c:plotArea>
    <c:legend>
      <c:legendPos val="r"/>
      <c:layout>
        <c:manualLayout>
          <c:xMode val="edge"/>
          <c:yMode val="edge"/>
          <c:x val="0.2128507675412977"/>
          <c:y val="0.14634965751232315"/>
          <c:w val="0.46439527403288239"/>
          <c:h val="0.2755597550306211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tr-TR" sz="1000"/>
              <a:t>Türkiye Kurulu</a:t>
            </a:r>
            <a:r>
              <a:rPr lang="tr-TR" sz="1000" baseline="0"/>
              <a:t> Yıllık Güç Gelişimi (</a:t>
            </a:r>
            <a:r>
              <a:rPr lang="tr-TR" sz="1000"/>
              <a:t>%)</a:t>
            </a:r>
            <a:r>
              <a:rPr lang="tr-TR" sz="1000" baseline="0"/>
              <a:t> </a:t>
            </a:r>
            <a:endParaRPr lang="tr-TR" sz="1000"/>
          </a:p>
        </c:rich>
      </c:tx>
      <c:layout/>
      <c:overlay val="0"/>
      <c:spPr>
        <a:noFill/>
        <a:ln>
          <a:noFill/>
        </a:ln>
        <a:effectLst/>
      </c:spPr>
    </c:title>
    <c:autoTitleDeleted val="0"/>
    <c:plotArea>
      <c:layout>
        <c:manualLayout>
          <c:layoutTarget val="inner"/>
          <c:xMode val="edge"/>
          <c:yMode val="edge"/>
          <c:x val="0.18698375540895226"/>
          <c:y val="0.12811740902250446"/>
          <c:w val="0.77577817975455776"/>
          <c:h val="0.67918845144356943"/>
        </c:manualLayout>
      </c:layout>
      <c:barChart>
        <c:barDir val="col"/>
        <c:grouping val="clustered"/>
        <c:varyColors val="0"/>
        <c:ser>
          <c:idx val="1"/>
          <c:order val="0"/>
          <c:tx>
            <c:v>Artış</c:v>
          </c:tx>
          <c:spPr>
            <a:solidFill>
              <a:srgbClr val="0070C0"/>
            </a:solidFill>
            <a:ln>
              <a:noFill/>
            </a:ln>
            <a:effectLst/>
          </c:spPr>
          <c:invertIfNegative val="0"/>
          <c:cat>
            <c:numRef>
              <c:f>'1913-2023'!$I$42:$I$64</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'1913-2023'!$N$42:$N$64</c:f>
              <c:numCache>
                <c:formatCode>0.0</c:formatCode>
                <c:ptCount val="23"/>
                <c:pt idx="0">
                  <c:v>3.9183395013956055</c:v>
                </c:pt>
                <c:pt idx="1">
                  <c:v>12.400643785912955</c:v>
                </c:pt>
                <c:pt idx="2">
                  <c:v>11.747860000376818</c:v>
                </c:pt>
                <c:pt idx="3">
                  <c:v>3.4759884227386406</c:v>
                </c:pt>
                <c:pt idx="4">
                  <c:v>5.4841950901585923</c:v>
                </c:pt>
                <c:pt idx="5">
                  <c:v>4.4313720442287714</c:v>
                </c:pt>
                <c:pt idx="6">
                  <c:v>0.66782037628681556</c:v>
                </c:pt>
                <c:pt idx="7">
                  <c:v>2.4035341625097648</c:v>
                </c:pt>
                <c:pt idx="8">
                  <c:v>7.0401652908372636</c:v>
                </c:pt>
                <c:pt idx="9">
                  <c:v>10.640688810845127</c:v>
                </c:pt>
                <c:pt idx="10">
                  <c:v>6.8390945014649276</c:v>
                </c:pt>
                <c:pt idx="11">
                  <c:v>7.840131843790803</c:v>
                </c:pt>
                <c:pt idx="12">
                  <c:v>12.176959449275678</c:v>
                </c:pt>
                <c:pt idx="13">
                  <c:v>8.6119595359918808</c:v>
                </c:pt>
                <c:pt idx="14">
                  <c:v>5.217132385306039</c:v>
                </c:pt>
                <c:pt idx="15">
                  <c:v>7.3149425387925806</c:v>
                </c:pt>
                <c:pt idx="16">
                  <c:v>8.5386516457325961</c:v>
                </c:pt>
                <c:pt idx="17">
                  <c:v>3.932816901408462</c:v>
                </c:pt>
                <c:pt idx="18">
                  <c:v>3.0674288328159411</c:v>
                </c:pt>
                <c:pt idx="19">
                  <c:v>5.0660325632158729</c:v>
                </c:pt>
                <c:pt idx="20">
                  <c:v>4.0973833576279501</c:v>
                </c:pt>
                <c:pt idx="21">
                  <c:v>3.9968559854010635</c:v>
                </c:pt>
                <c:pt idx="22">
                  <c:v>2.7538400982131992</c:v>
                </c:pt>
              </c:numCache>
            </c:numRef>
          </c:val>
        </c:ser>
        <c:dLbls>
          <c:showLegendKey val="0"/>
          <c:showVal val="0"/>
          <c:showCatName val="0"/>
          <c:showSerName val="0"/>
          <c:showPercent val="0"/>
          <c:showBubbleSize val="0"/>
        </c:dLbls>
        <c:gapWidth val="150"/>
        <c:axId val="-1943477936"/>
        <c:axId val="-1943479568"/>
      </c:barChart>
      <c:catAx>
        <c:axId val="-19434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43479568"/>
        <c:crosses val="autoZero"/>
        <c:auto val="1"/>
        <c:lblAlgn val="ctr"/>
        <c:lblOffset val="100"/>
        <c:noMultiLvlLbl val="0"/>
      </c:catAx>
      <c:valAx>
        <c:axId val="-194347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a:t>Kurulu Güç Artışı (%)</a:t>
                </a:r>
              </a:p>
            </c:rich>
          </c:tx>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194347793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tr-TR" sz="1000" b="1"/>
              <a:t>Hidroelektrik Kurulu Kapasitesi (MW) </a:t>
            </a:r>
          </a:p>
        </c:rich>
      </c:tx>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8602193956524668"/>
          <c:y val="0.16197773889374939"/>
          <c:w val="0.74749713978060439"/>
          <c:h val="0.61634878973461649"/>
        </c:manualLayout>
      </c:layout>
      <c:lineChart>
        <c:grouping val="standard"/>
        <c:varyColors val="0"/>
        <c:ser>
          <c:idx val="0"/>
          <c:order val="0"/>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'KAPASİTE-ÜRETİM'!$C$14:$C$67</c:f>
              <c:numCache>
                <c:formatCode>General</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'KAPASİTE-ÜRETİM'!$E$14:$E$67</c:f>
              <c:numCache>
                <c:formatCode>0.0</c:formatCode>
                <c:ptCount val="54"/>
                <c:pt idx="0">
                  <c:v>725.4</c:v>
                </c:pt>
                <c:pt idx="1">
                  <c:v>871.6</c:v>
                </c:pt>
                <c:pt idx="2">
                  <c:v>892.6</c:v>
                </c:pt>
                <c:pt idx="3">
                  <c:v>985.4</c:v>
                </c:pt>
                <c:pt idx="4">
                  <c:v>1449.2</c:v>
                </c:pt>
                <c:pt idx="5">
                  <c:v>1779.6</c:v>
                </c:pt>
                <c:pt idx="6">
                  <c:v>1872.6</c:v>
                </c:pt>
                <c:pt idx="7">
                  <c:v>1872.6</c:v>
                </c:pt>
                <c:pt idx="8">
                  <c:v>1880.8</c:v>
                </c:pt>
                <c:pt idx="9">
                  <c:v>2130.8000000000002</c:v>
                </c:pt>
                <c:pt idx="10">
                  <c:v>2130.8000000000002</c:v>
                </c:pt>
                <c:pt idx="11">
                  <c:v>2356.3000000000002</c:v>
                </c:pt>
                <c:pt idx="12">
                  <c:v>3082.3</c:v>
                </c:pt>
                <c:pt idx="13">
                  <c:v>3239.3</c:v>
                </c:pt>
                <c:pt idx="14">
                  <c:v>3874.8</c:v>
                </c:pt>
                <c:pt idx="15">
                  <c:v>3874.8</c:v>
                </c:pt>
                <c:pt idx="16">
                  <c:v>3877.5</c:v>
                </c:pt>
                <c:pt idx="17">
                  <c:v>5003.3</c:v>
                </c:pt>
                <c:pt idx="18">
                  <c:v>6218.3</c:v>
                </c:pt>
                <c:pt idx="19">
                  <c:v>6597.3</c:v>
                </c:pt>
                <c:pt idx="20">
                  <c:v>6764.3</c:v>
                </c:pt>
                <c:pt idx="21">
                  <c:v>7113.8</c:v>
                </c:pt>
                <c:pt idx="22">
                  <c:v>8378.7000000000007</c:v>
                </c:pt>
                <c:pt idx="23">
                  <c:v>9681.7000000000007</c:v>
                </c:pt>
                <c:pt idx="24">
                  <c:v>9864.6</c:v>
                </c:pt>
                <c:pt idx="25">
                  <c:v>9862.7999999999993</c:v>
                </c:pt>
                <c:pt idx="26">
                  <c:v>9934.7999999999993</c:v>
                </c:pt>
                <c:pt idx="27">
                  <c:v>10102.6</c:v>
                </c:pt>
                <c:pt idx="28">
                  <c:v>10306.5</c:v>
                </c:pt>
                <c:pt idx="29">
                  <c:v>10537.2</c:v>
                </c:pt>
                <c:pt idx="30">
                  <c:v>11175.2</c:v>
                </c:pt>
                <c:pt idx="31">
                  <c:v>11672.9</c:v>
                </c:pt>
                <c:pt idx="32">
                  <c:v>12240.9</c:v>
                </c:pt>
                <c:pt idx="33">
                  <c:v>12578.7</c:v>
                </c:pt>
                <c:pt idx="34">
                  <c:v>12645.4</c:v>
                </c:pt>
                <c:pt idx="35">
                  <c:v>12906.1</c:v>
                </c:pt>
                <c:pt idx="36">
                  <c:v>13062.7</c:v>
                </c:pt>
                <c:pt idx="37">
                  <c:v>13394.868</c:v>
                </c:pt>
                <c:pt idx="38">
                  <c:v>13828.699000000001</c:v>
                </c:pt>
                <c:pt idx="39">
                  <c:v>14553.3</c:v>
                </c:pt>
                <c:pt idx="40">
                  <c:v>15831.2</c:v>
                </c:pt>
                <c:pt idx="41">
                  <c:v>17137.099999999999</c:v>
                </c:pt>
                <c:pt idx="42">
                  <c:v>19609.400000000001</c:v>
                </c:pt>
                <c:pt idx="43">
                  <c:v>22289</c:v>
                </c:pt>
                <c:pt idx="44">
                  <c:v>23643.200000000001</c:v>
                </c:pt>
                <c:pt idx="45">
                  <c:v>25867.791000000001</c:v>
                </c:pt>
                <c:pt idx="46">
                  <c:v>26681.098800000003</c:v>
                </c:pt>
                <c:pt idx="47">
                  <c:v>27273.092000000001</c:v>
                </c:pt>
                <c:pt idx="48">
                  <c:v>28291.392</c:v>
                </c:pt>
                <c:pt idx="49">
                  <c:v>28503.007789999996</c:v>
                </c:pt>
                <c:pt idx="50">
                  <c:v>30983.900800000003</c:v>
                </c:pt>
                <c:pt idx="51">
                  <c:v>31492.578269999998</c:v>
                </c:pt>
                <c:pt idx="52">
                  <c:v>31571.485000000001</c:v>
                </c:pt>
                <c:pt idx="53" formatCode="General">
                  <c:v>31964.1</c:v>
                </c:pt>
              </c:numCache>
            </c:numRef>
          </c:val>
          <c:smooth val="0"/>
        </c:ser>
        <c:dLbls>
          <c:showLegendKey val="0"/>
          <c:showVal val="0"/>
          <c:showCatName val="0"/>
          <c:showSerName val="0"/>
          <c:showPercent val="0"/>
          <c:showBubbleSize val="0"/>
        </c:dLbls>
        <c:marker val="1"/>
        <c:smooth val="0"/>
        <c:axId val="-2038617776"/>
        <c:axId val="-2038616144"/>
      </c:lineChart>
      <c:catAx>
        <c:axId val="-20386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38616144"/>
        <c:crosses val="autoZero"/>
        <c:auto val="1"/>
        <c:lblAlgn val="ctr"/>
        <c:lblOffset val="100"/>
        <c:noMultiLvlLbl val="0"/>
      </c:catAx>
      <c:valAx>
        <c:axId val="-20386161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2038617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tr-TR" sz="1000" b="1"/>
              <a:t>Rüzgar+Güneş+Jeotermal</a:t>
            </a:r>
            <a:r>
              <a:rPr lang="tr-TR" sz="1000" b="1" baseline="0"/>
              <a:t> Kapasitesi (MW)</a:t>
            </a:r>
            <a:endParaRPr lang="tr-TR" sz="1000" b="1"/>
          </a:p>
        </c:rich>
      </c:tx>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5644238049223014"/>
          <c:y val="0.16631525226013416"/>
          <c:w val="0.81908712638318426"/>
          <c:h val="0.6121896568484495"/>
        </c:manualLayout>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'KAPASİTE-ÜRETİM'!$C$14:$C$67</c:f>
              <c:numCache>
                <c:formatCode>General</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'KAPASİTE-ÜRETİM'!$F$14:$F$67</c:f>
              <c:numCache>
                <c:formatCode>0.0</c:formatCode>
                <c:ptCount val="5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17.5</c:v>
                </c:pt>
                <c:pt idx="15">
                  <c:v>17.5</c:v>
                </c:pt>
                <c:pt idx="16">
                  <c:v>17.5</c:v>
                </c:pt>
                <c:pt idx="17">
                  <c:v>17.5</c:v>
                </c:pt>
                <c:pt idx="18">
                  <c:v>17.5</c:v>
                </c:pt>
                <c:pt idx="19">
                  <c:v>17.5</c:v>
                </c:pt>
                <c:pt idx="20">
                  <c:v>17.5</c:v>
                </c:pt>
                <c:pt idx="21">
                  <c:v>17.5</c:v>
                </c:pt>
                <c:pt idx="22">
                  <c:v>17.5</c:v>
                </c:pt>
                <c:pt idx="23">
                  <c:v>17.5</c:v>
                </c:pt>
                <c:pt idx="24">
                  <c:v>17.5</c:v>
                </c:pt>
                <c:pt idx="25">
                  <c:v>17.5</c:v>
                </c:pt>
                <c:pt idx="26">
                  <c:v>17.5</c:v>
                </c:pt>
                <c:pt idx="27">
                  <c:v>17.5</c:v>
                </c:pt>
                <c:pt idx="28">
                  <c:v>26.2</c:v>
                </c:pt>
                <c:pt idx="29">
                  <c:v>26.2</c:v>
                </c:pt>
                <c:pt idx="30">
                  <c:v>36.4</c:v>
                </c:pt>
                <c:pt idx="31">
                  <c:v>36.4</c:v>
                </c:pt>
                <c:pt idx="32">
                  <c:v>36.4</c:v>
                </c:pt>
                <c:pt idx="33">
                  <c:v>33.9</c:v>
                </c:pt>
                <c:pt idx="34">
                  <c:v>33.9</c:v>
                </c:pt>
                <c:pt idx="35">
                  <c:v>35.1</c:v>
                </c:pt>
                <c:pt idx="36">
                  <c:v>81.900000000000006</c:v>
                </c:pt>
                <c:pt idx="37">
                  <c:v>169.20099999999999</c:v>
                </c:pt>
                <c:pt idx="38">
                  <c:v>393.45099999999996</c:v>
                </c:pt>
                <c:pt idx="39">
                  <c:v>868.8</c:v>
                </c:pt>
                <c:pt idx="40">
                  <c:v>1414.4</c:v>
                </c:pt>
                <c:pt idx="41">
                  <c:v>1842.9</c:v>
                </c:pt>
                <c:pt idx="42">
                  <c:v>2422.7999999999997</c:v>
                </c:pt>
                <c:pt idx="43">
                  <c:v>3070.5</c:v>
                </c:pt>
                <c:pt idx="44">
                  <c:v>4074.7999999999997</c:v>
                </c:pt>
                <c:pt idx="45">
                  <c:v>5375.9059999999999</c:v>
                </c:pt>
                <c:pt idx="46">
                  <c:v>7404.6798399999998</c:v>
                </c:pt>
                <c:pt idx="47">
                  <c:v>11000.61</c:v>
                </c:pt>
                <c:pt idx="48">
                  <c:v>13350.787</c:v>
                </c:pt>
                <c:pt idx="49">
                  <c:v>15100.999</c:v>
                </c:pt>
                <c:pt idx="50">
                  <c:v>17113.001</c:v>
                </c:pt>
                <c:pt idx="51">
                  <c:v>20098.774559999998</c:v>
                </c:pt>
                <c:pt idx="52">
                  <c:v>22512.941999999999</c:v>
                </c:pt>
                <c:pt idx="53" formatCode="General">
                  <c:v>24810.199999999997</c:v>
                </c:pt>
              </c:numCache>
            </c:numRef>
          </c:val>
          <c:smooth val="0"/>
        </c:ser>
        <c:dLbls>
          <c:showLegendKey val="0"/>
          <c:showVal val="0"/>
          <c:showCatName val="0"/>
          <c:showSerName val="0"/>
          <c:showPercent val="0"/>
          <c:showBubbleSize val="0"/>
        </c:dLbls>
        <c:marker val="1"/>
        <c:smooth val="0"/>
        <c:axId val="-2038614512"/>
        <c:axId val="-2038622672"/>
      </c:lineChart>
      <c:catAx>
        <c:axId val="-203861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38622672"/>
        <c:crosses val="autoZero"/>
        <c:auto val="1"/>
        <c:lblAlgn val="ctr"/>
        <c:lblOffset val="100"/>
        <c:noMultiLvlLbl val="0"/>
      </c:catAx>
      <c:valAx>
        <c:axId val="-20386226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203861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8C4BE0-9CE7-4AB5-AFEE-8BFA9B101ADD}" type="datetimeFigureOut">
              <a:rPr lang="tr-TR" smtClean="0"/>
              <a:t>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9093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5124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4880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8C4BE0-9CE7-4AB5-AFEE-8BFA9B101ADD}" type="datetimeFigureOut">
              <a:rPr lang="tr-TR" smtClean="0"/>
              <a:t>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9676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8C4BE0-9CE7-4AB5-AFEE-8BFA9B101ADD}" type="datetimeFigureOut">
              <a:rPr lang="tr-TR" smtClean="0"/>
              <a:t>6.09.2024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329036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8C4BE0-9CE7-4AB5-AFEE-8BFA9B101ADD}" type="datetimeFigureOut">
              <a:rPr lang="tr-TR" smtClean="0"/>
              <a:t>6.09.2024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39628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8C4BE0-9CE7-4AB5-AFEE-8BFA9B101ADD}" type="datetimeFigureOut">
              <a:rPr lang="tr-TR" smtClean="0"/>
              <a:t>6.09.2024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218250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8C4BE0-9CE7-4AB5-AFEE-8BFA9B101ADD}" type="datetimeFigureOut">
              <a:rPr lang="tr-TR" smtClean="0"/>
              <a:t>6.09.2024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76468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8C4BE0-9CE7-4AB5-AFEE-8BFA9B101ADD}" type="datetimeFigureOut">
              <a:rPr lang="tr-TR" smtClean="0"/>
              <a:t>6.09.2024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0916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6.09.2024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1456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8C4BE0-9CE7-4AB5-AFEE-8BFA9B101ADD}" type="datetimeFigureOut">
              <a:rPr lang="tr-TR" smtClean="0"/>
              <a:t>6.09.2024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5C6FF69-02B1-4CA9-A9D6-8DEA02365170}" type="slidenum">
              <a:rPr lang="tr-TR" smtClean="0"/>
              <a:t>‹#›</a:t>
            </a:fld>
            <a:endParaRPr lang="tr-TR"/>
          </a:p>
        </p:txBody>
      </p:sp>
    </p:spTree>
    <p:extLst>
      <p:ext uri="{BB962C8B-B14F-4D97-AF65-F5344CB8AC3E}">
        <p14:creationId xmlns:p14="http://schemas.microsoft.com/office/powerpoint/2010/main" val="88556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C4BE0-9CE7-4AB5-AFEE-8BFA9B101ADD}" type="datetimeFigureOut">
              <a:rPr lang="tr-TR" smtClean="0"/>
              <a:t>6.09.2024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6FF69-02B1-4CA9-A9D6-8DEA02365170}" type="slidenum">
              <a:rPr lang="tr-TR" smtClean="0"/>
              <a:t>‹#›</a:t>
            </a:fld>
            <a:endParaRPr lang="tr-TR"/>
          </a:p>
        </p:txBody>
      </p:sp>
    </p:spTree>
    <p:extLst>
      <p:ext uri="{BB962C8B-B14F-4D97-AF65-F5344CB8AC3E}">
        <p14:creationId xmlns:p14="http://schemas.microsoft.com/office/powerpoint/2010/main" val="100320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9lib.net/article/enerji-yat%C4%B1r%C4%B1mlar%C4%B1-ve-maliyetleri-enerji-ekonomisi.y96rveo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8"/>
          <p:cNvSpPr>
            <a:spLocks noGrp="1"/>
          </p:cNvSpPr>
          <p:nvPr>
            <p:ph type="title"/>
          </p:nvPr>
        </p:nvSpPr>
        <p:spPr>
          <a:xfrm>
            <a:off x="452284" y="1232093"/>
            <a:ext cx="11189110" cy="1792153"/>
          </a:xfrm>
        </p:spPr>
        <p:txBody>
          <a:bodyPr>
            <a:normAutofit/>
          </a:bodyPr>
          <a:lstStyle/>
          <a:p>
            <a:r>
              <a:rPr lang="tr-TR" sz="4800" b="1" dirty="0" smtClean="0">
                <a:effectLst>
                  <a:outerShdw blurRad="38100" dist="38100" dir="2700000" algn="tl">
                    <a:srgbClr val="000000">
                      <a:alpha val="43137"/>
                    </a:srgbClr>
                  </a:outerShdw>
                </a:effectLst>
              </a:rPr>
              <a:t>Türkiye </a:t>
            </a:r>
            <a:r>
              <a:rPr lang="tr-TR" sz="4800" b="1" dirty="0">
                <a:effectLst>
                  <a:outerShdw blurRad="38100" dist="38100" dir="2700000" algn="tl">
                    <a:srgbClr val="000000">
                      <a:alpha val="43137"/>
                    </a:srgbClr>
                  </a:outerShdw>
                </a:effectLst>
              </a:rPr>
              <a:t>Kalkınma Planlarında </a:t>
            </a:r>
            <a:r>
              <a:rPr lang="tr-TR" sz="4800" b="1" dirty="0" smtClean="0">
                <a:effectLst>
                  <a:outerShdw blurRad="38100" dist="38100" dir="2700000" algn="tl">
                    <a:srgbClr val="000000">
                      <a:alpha val="43137"/>
                    </a:srgbClr>
                  </a:outerShdw>
                </a:effectLst>
              </a:rPr>
              <a:t>Elektrik Enerjisi </a:t>
            </a:r>
            <a:br>
              <a:rPr lang="tr-TR" sz="4800" b="1" dirty="0" smtClean="0">
                <a:effectLst>
                  <a:outerShdw blurRad="38100" dist="38100" dir="2700000" algn="tl">
                    <a:srgbClr val="000000">
                      <a:alpha val="43137"/>
                    </a:srgbClr>
                  </a:outerShdw>
                </a:effectLst>
              </a:rPr>
            </a:br>
            <a:r>
              <a:rPr lang="tr-TR" b="1" dirty="0" err="1" smtClean="0"/>
              <a:t>Sektörel</a:t>
            </a:r>
            <a:r>
              <a:rPr lang="tr-TR" b="1" dirty="0" smtClean="0"/>
              <a:t> </a:t>
            </a:r>
            <a:r>
              <a:rPr lang="tr-TR" b="1" dirty="0"/>
              <a:t>Yaklaşım ve Gerçekleşmelere Bakış</a:t>
            </a:r>
            <a:endParaRPr lang="tr-TR" dirty="0"/>
          </a:p>
        </p:txBody>
      </p:sp>
      <p:sp>
        <p:nvSpPr>
          <p:cNvPr id="5" name="Metin Yer Tutucusu 2"/>
          <p:cNvSpPr txBox="1">
            <a:spLocks/>
          </p:cNvSpPr>
          <p:nvPr/>
        </p:nvSpPr>
        <p:spPr>
          <a:xfrm>
            <a:off x="600202" y="3326567"/>
            <a:ext cx="11189110" cy="912546"/>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smtClean="0">
                <a:solidFill>
                  <a:schemeClr val="tx1"/>
                </a:solidFill>
                <a:latin typeface="Arial" panose="020B0604020202020204" pitchFamily="34" charset="0"/>
                <a:cs typeface="Arial" panose="020B0604020202020204" pitchFamily="34" charset="0"/>
              </a:rPr>
              <a:t>Mehmet BULUT, </a:t>
            </a:r>
            <a:r>
              <a:rPr lang="tr-TR" sz="2400" dirty="0">
                <a:solidFill>
                  <a:schemeClr val="tx1"/>
                </a:solidFill>
                <a:latin typeface="Arial" panose="020B0604020202020204" pitchFamily="34" charset="0"/>
                <a:cs typeface="Arial" panose="020B0604020202020204" pitchFamily="34" charset="0"/>
              </a:rPr>
              <a:t>İbrahim </a:t>
            </a:r>
            <a:r>
              <a:rPr lang="tr-TR" sz="2400" dirty="0" smtClean="0">
                <a:solidFill>
                  <a:schemeClr val="tx1"/>
                </a:solidFill>
                <a:latin typeface="Arial" panose="020B0604020202020204" pitchFamily="34" charset="0"/>
                <a:cs typeface="Arial" panose="020B0604020202020204" pitchFamily="34" charset="0"/>
              </a:rPr>
              <a:t>ÖZ</a:t>
            </a:r>
            <a:endParaRPr lang="tr-TR" sz="2400" dirty="0">
              <a:solidFill>
                <a:schemeClr val="tx1"/>
              </a:solidFill>
              <a:latin typeface="Arial" panose="020B0604020202020204" pitchFamily="34" charset="0"/>
              <a:cs typeface="Arial" panose="020B0604020202020204" pitchFamily="34" charset="0"/>
            </a:endParaRPr>
          </a:p>
        </p:txBody>
      </p:sp>
      <p:sp>
        <p:nvSpPr>
          <p:cNvPr id="6" name="Espace réservé du texte 6"/>
          <p:cNvSpPr txBox="1">
            <a:spLocks/>
          </p:cNvSpPr>
          <p:nvPr/>
        </p:nvSpPr>
        <p:spPr>
          <a:xfrm>
            <a:off x="761566" y="4859513"/>
            <a:ext cx="11189414" cy="77441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p>
          <a:p>
            <a:pPr marL="0" indent="0">
              <a:buNone/>
            </a:pPr>
            <a:r>
              <a:rPr lang="tr-TR" sz="2600" dirty="0">
                <a:latin typeface="Arial" panose="020B0604020202020204" pitchFamily="34" charset="0"/>
                <a:cs typeface="Arial" panose="020B0604020202020204" pitchFamily="34" charset="0"/>
              </a:rPr>
              <a:t>Bildiri ID </a:t>
            </a:r>
            <a:r>
              <a:rPr lang="en-GB" sz="2600" dirty="0">
                <a:latin typeface="Arial" panose="020B0604020202020204" pitchFamily="34" charset="0"/>
                <a:cs typeface="Arial" panose="020B0604020202020204" pitchFamily="34" charset="0"/>
              </a:rPr>
              <a:t>Nu</a:t>
            </a:r>
            <a:r>
              <a:rPr lang="tr-TR" sz="2600" dirty="0" err="1">
                <a:latin typeface="Arial" panose="020B0604020202020204" pitchFamily="34" charset="0"/>
                <a:cs typeface="Arial" panose="020B0604020202020204" pitchFamily="34" charset="0"/>
              </a:rPr>
              <a:t>marası</a:t>
            </a:r>
            <a:r>
              <a:rPr lang="tr-TR" sz="2600" dirty="0" smtClean="0">
                <a:latin typeface="Arial" panose="020B0604020202020204" pitchFamily="34" charset="0"/>
                <a:cs typeface="Arial" panose="020B0604020202020204" pitchFamily="34" charset="0"/>
              </a:rPr>
              <a:t>: </a:t>
            </a:r>
            <a:r>
              <a:rPr lang="tr-TR" sz="2400" dirty="0"/>
              <a:t>0117</a:t>
            </a:r>
            <a:endParaRPr lang="en-GB" sz="2600" dirty="0">
              <a:latin typeface="Arial" panose="020B0604020202020204" pitchFamily="34" charset="0"/>
              <a:cs typeface="Arial" panose="020B0604020202020204" pitchFamily="34" charset="0"/>
            </a:endParaRP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DgAOAMBEQACEQEDEQH/xAAbAAABBQEBAAAAAAAAAAAAAAAHAwQFBggCAf/EAC0QAAIBAwIEBQMFAQAAAAAAAAECAwAEEQUSBgchMUFRYXGBExQyIiNioeFC/8QAGwEBAAIDAQEAAAAAAAAAAAAAAAEFAwQGAgf/xAAuEQACAgECBAMGBwAAAAAAAAAAAQIDBBEhBRIxQVFxkQYTMoGh8BQiQmGxweH/2gAMAwEAAhEDEQA/ADjQAw5ic37DhuWTTtEjj1DU0JWRi37MDeRI/Ig+Ax6kHpQkCOt8f8Va3Kz3utXaoScRW7/SjA8tq4z85NCCR4QWVbJ7uSRzJM/5ljnA9ffNV+VL8+ngdn7P0JYzsf6n9F9sOHAEl5Focc09zPI0zs6iWQvhewxnt2z81s4yfu9WUnHJweW4wSSSS2Wm/UudvdfUwHGG8x2NZynHNADDndx1Jw3paaRpcpTU79CWkQ4aCLsWHkT1APoT3AoSZroQegEnA6mg6hL020aG1trSMZfaqAebH/TVRN882/E+lY1ccbHjB9Irf+w5abbLaWcFtGMLFGqD4GKtorlSR86utd1krH1bbJOIVJiH0Tf8nv4UBkbmVq8mt8caxduxKLcNDEM5ARP0rjyyBn3JoCs0BIaDbfdatboRlQ29vYdaxXS5YNlhwuj32XCPbXX03C1wjAk/EFqZmVY4iZWLnA6dv7IrQoSdi1Ow4vZKGHPlW729f81CxBc2zMFW4hLE4AEgyas+ZeJwbpsS1cX6ElCKkxipba6nyNAYx+2ubzVftI033U0/01XONzlsY6+tCX1JmDgzUnaaOQwiZG+nGkUqSh5Nrts3KxCnCHvQg70TQeIre5iktNPQNc2YuY3ndFQwlgobcWAGWwMHr1HnXiytTWjNvDzLMSbnXpr03O9N1jU7zU1s5UhXax+r+j8QO/j8Vq20Vwi2X3D+L5mVkRr2077dvUL3LbQlmuG1eeMbIiUtwR3bxb47e+fKoxatXzsy+0Ge4x/DQe73fl2XzChEMVvHIidwTsbHfBoDLnHdlccJ8yr10QEw3ovbfcp2spb6ij1A7H2NAenmFfG4uZ/sLYySkPGZJZpDDLtdN6lnJ/GQjacr0GBQC9hzHvY72CW8s7YxwBhD9upieJdqBUDKwJUGJM5JyMg5BoBfgHSbjW9RkmCqs19MxJVcLGmcswHgPT0ArTv1smq0dPwhQw8SeZZ32X3+7/g0RptpFZWsVrbrtiiUKo9K24xUVojnLrZ3WOyb3ZIr0WpMYmBvlVfXrQFD508CPxRpSalpcW7VbFThFHWeLuU9wcke5HjQGZ2UqxVgQR0IPhQHcETTzJEg/U7BR81DaS1ZkqrlbNVx6t6GluW/Dy6PpEczpiaZAFz3WMdvk9z8Vhog/jfVlpxbJi5Rxqvgr2833ZeIhWcpxdui0Apbx7cu35H+hQC1ADfmHyl03imWTUNNkXT9VbJdgv7U5/mB2P8AIfINCSgcGcqdb07ipZOILJRZ2w3rJG4dJj4AY6j5ArxOPNouxtYtqo5rF8Wmi833+S+rQa4ioOMjPlmvZqD+FG8FNAOVj65bqfAUAp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757" y="3280306"/>
            <a:ext cx="1135245" cy="561245"/>
          </a:xfrm>
          <a:prstGeom prst="rect">
            <a:avLst/>
          </a:prstGeom>
        </p:spPr>
      </p:pic>
      <p:pic>
        <p:nvPicPr>
          <p:cNvPr id="11" name="Resim 10"/>
          <p:cNvPicPr>
            <a:picLocks noChangeAspect="1"/>
          </p:cNvPicPr>
          <p:nvPr/>
        </p:nvPicPr>
        <p:blipFill>
          <a:blip r:embed="rId4"/>
          <a:stretch>
            <a:fillRect/>
          </a:stretch>
        </p:blipFill>
        <p:spPr>
          <a:xfrm>
            <a:off x="9556060" y="3248982"/>
            <a:ext cx="653091" cy="649521"/>
          </a:xfrm>
          <a:prstGeom prst="ellipse">
            <a:avLst/>
          </a:prstGeom>
          <a:ln w="63500" cap="rnd">
            <a:solidFill>
              <a:srgbClr val="333333"/>
            </a:solidFill>
          </a:ln>
          <a:effectLst>
            <a:glow>
              <a:schemeClr val="accent1">
                <a:alpha val="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Metin kutusu 12"/>
          <p:cNvSpPr txBox="1"/>
          <p:nvPr/>
        </p:nvSpPr>
        <p:spPr>
          <a:xfrm>
            <a:off x="155575" y="6434969"/>
            <a:ext cx="7374778" cy="276999"/>
          </a:xfrm>
          <a:prstGeom prst="rect">
            <a:avLst/>
          </a:prstGeom>
          <a:noFill/>
        </p:spPr>
        <p:txBody>
          <a:bodyPr wrap="square" rtlCol="0">
            <a:spAutoFit/>
          </a:bodyPr>
          <a:lstStyle/>
          <a:p>
            <a:r>
              <a:rPr lang="tr-TR" sz="1200" dirty="0" smtClean="0"/>
              <a:t>*** Bildirideki görüş ve değerlendirmeler yazarlarına ait olup kurum görüşü niteliğinde değildir.</a:t>
            </a:r>
            <a:endParaRPr lang="tr-TR" sz="1200" dirty="0"/>
          </a:p>
        </p:txBody>
      </p:sp>
    </p:spTree>
    <p:extLst>
      <p:ext uri="{BB962C8B-B14F-4D97-AF65-F5344CB8AC3E}">
        <p14:creationId xmlns:p14="http://schemas.microsoft.com/office/powerpoint/2010/main" val="222811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BYKP Planından…</a:t>
            </a:r>
            <a:endParaRPr lang="tr-TR" dirty="0"/>
          </a:p>
        </p:txBody>
      </p:sp>
      <p:sp>
        <p:nvSpPr>
          <p:cNvPr id="3" name="İçerik Yer Tutucusu 2"/>
          <p:cNvSpPr>
            <a:spLocks noGrp="1"/>
          </p:cNvSpPr>
          <p:nvPr>
            <p:ph idx="1"/>
          </p:nvPr>
        </p:nvSpPr>
        <p:spPr>
          <a:xfrm>
            <a:off x="838200" y="1449107"/>
            <a:ext cx="11075894" cy="4351338"/>
          </a:xfrm>
        </p:spPr>
        <p:txBody>
          <a:bodyPr>
            <a:normAutofit fontScale="70000" lnSpcReduction="20000"/>
          </a:bodyPr>
          <a:lstStyle/>
          <a:p>
            <a:r>
              <a:rPr lang="tr-TR" b="1" i="1" dirty="0"/>
              <a:t>Elektrik enerjisi alt sektöründe İkinci Plan döneminde yapımına başlanan, </a:t>
            </a:r>
            <a:endParaRPr lang="tr-TR" dirty="0"/>
          </a:p>
          <a:p>
            <a:pPr lvl="0"/>
            <a:r>
              <a:rPr lang="tr-TR" i="1" dirty="0"/>
              <a:t>Hopa 2. </a:t>
            </a:r>
            <a:r>
              <a:rPr lang="tr-TR" i="1" dirty="0" err="1"/>
              <a:t>Seyitömer</a:t>
            </a:r>
            <a:r>
              <a:rPr lang="tr-TR" i="1" dirty="0"/>
              <a:t> 2. </a:t>
            </a:r>
            <a:r>
              <a:rPr lang="tr-TR" i="1" dirty="0" err="1"/>
              <a:t>Gökçekaya</a:t>
            </a:r>
            <a:r>
              <a:rPr lang="tr-TR" i="1" dirty="0"/>
              <a:t> 1, 2, 3, Çıldır ve Kadıncık 2 ünitelerinin 1973 yılında;</a:t>
            </a:r>
            <a:endParaRPr lang="tr-TR" dirty="0"/>
          </a:p>
          <a:p>
            <a:pPr lvl="0"/>
            <a:r>
              <a:rPr lang="tr-TR" i="1" dirty="0"/>
              <a:t>Keban 1, 2, 3, 4, ünitelerinin 1974 yılında; </a:t>
            </a:r>
            <a:endParaRPr lang="tr-TR" dirty="0"/>
          </a:p>
          <a:p>
            <a:pPr lvl="0"/>
            <a:r>
              <a:rPr lang="tr-TR" i="1" dirty="0" err="1"/>
              <a:t>Seyitömer</a:t>
            </a:r>
            <a:r>
              <a:rPr lang="tr-TR" i="1" dirty="0"/>
              <a:t> 3, Keban 5, 6, ünitelerinin 1976 </a:t>
            </a:r>
            <a:r>
              <a:rPr lang="tr-TR" i="1" dirty="0" err="1"/>
              <a:t>yılmda</a:t>
            </a:r>
            <a:r>
              <a:rPr lang="tr-TR" i="1" dirty="0"/>
              <a:t>; </a:t>
            </a:r>
            <a:endParaRPr lang="tr-TR" dirty="0"/>
          </a:p>
          <a:p>
            <a:pPr lvl="0"/>
            <a:r>
              <a:rPr lang="tr-TR" i="1" dirty="0" err="1"/>
              <a:t>Tunçbilek</a:t>
            </a:r>
            <a:r>
              <a:rPr lang="tr-TR" i="1" dirty="0"/>
              <a:t> 2, Elbistan - Afşin 1, ve Hasan Uğurlu 1, 2, ünitelerinin 1977 yılında servise girmesi</a:t>
            </a:r>
            <a:endParaRPr lang="tr-TR" dirty="0"/>
          </a:p>
          <a:p>
            <a:pPr marL="0" indent="0">
              <a:buNone/>
            </a:pPr>
            <a:r>
              <a:rPr lang="tr-TR" b="1" i="1" dirty="0"/>
              <a:t>gerekmektedir. </a:t>
            </a:r>
            <a:endParaRPr lang="tr-TR" dirty="0"/>
          </a:p>
          <a:p>
            <a:pPr marL="0" indent="0">
              <a:buNone/>
            </a:pPr>
            <a:r>
              <a:rPr lang="tr-TR" b="1" dirty="0"/>
              <a:t> </a:t>
            </a:r>
            <a:endParaRPr lang="tr-TR" dirty="0"/>
          </a:p>
          <a:p>
            <a:pPr marL="0" indent="0">
              <a:buNone/>
            </a:pPr>
            <a:r>
              <a:rPr lang="tr-TR" b="1" i="1" dirty="0"/>
              <a:t>Dördüncü ve Beşinci Plan dönemlerinin ihtiyaçları için; </a:t>
            </a:r>
            <a:endParaRPr lang="tr-TR" b="1" dirty="0"/>
          </a:p>
          <a:p>
            <a:pPr lvl="0"/>
            <a:r>
              <a:rPr lang="tr-TR" i="1" dirty="0"/>
              <a:t>Elbistan - Afşin 2, 3, 4,  Soma 2, </a:t>
            </a:r>
            <a:endParaRPr lang="tr-TR" dirty="0"/>
          </a:p>
          <a:p>
            <a:pPr lvl="0"/>
            <a:r>
              <a:rPr lang="tr-TR" i="1" dirty="0"/>
              <a:t>Aslantaş, Oymapınar, Karakaya, Altınkaya ve Karababa ünite ve santralları gibi büyük projeler yanında, beş adet küçük hidroelektrik santralın yapımına Üçüncü Plan döneminde başlanacaktır.</a:t>
            </a:r>
            <a:endParaRPr lang="tr-TR" dirty="0"/>
          </a:p>
          <a:p>
            <a:pPr lvl="0"/>
            <a:r>
              <a:rPr lang="tr-TR" i="1" dirty="0"/>
              <a:t> Dicle Nehri hidrolik potansiyelinden istifade imkânları araştırılacaktır</a:t>
            </a:r>
            <a:endParaRPr lang="tr-TR" dirty="0"/>
          </a:p>
          <a:p>
            <a:endParaRPr lang="tr-TR" dirty="0"/>
          </a:p>
        </p:txBody>
      </p:sp>
    </p:spTree>
    <p:extLst>
      <p:ext uri="{BB962C8B-B14F-4D97-AF65-F5344CB8AC3E}">
        <p14:creationId xmlns:p14="http://schemas.microsoft.com/office/powerpoint/2010/main" val="243441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68593"/>
          </a:xfrm>
        </p:spPr>
        <p:txBody>
          <a:bodyPr>
            <a:noAutofit/>
          </a:bodyPr>
          <a:lstStyle/>
          <a:p>
            <a:r>
              <a:rPr lang="tr-TR" sz="3600" b="1" dirty="0">
                <a:solidFill>
                  <a:srgbClr val="002060"/>
                </a:solidFill>
              </a:rPr>
              <a:t>KALKINMA PLANLARI 1980 – 2000 DÖNEMİ 	</a:t>
            </a:r>
            <a:endParaRPr lang="tr-TR" sz="3600" dirty="0">
              <a:solidFill>
                <a:srgbClr val="002060"/>
              </a:solidFill>
            </a:endParaRPr>
          </a:p>
        </p:txBody>
      </p:sp>
      <p:sp>
        <p:nvSpPr>
          <p:cNvPr id="3" name="İçerik Yer Tutucusu 2"/>
          <p:cNvSpPr>
            <a:spLocks noGrp="1"/>
          </p:cNvSpPr>
          <p:nvPr>
            <p:ph idx="1"/>
          </p:nvPr>
        </p:nvSpPr>
        <p:spPr>
          <a:xfrm>
            <a:off x="838199" y="981635"/>
            <a:ext cx="6087036" cy="5392271"/>
          </a:xfrm>
        </p:spPr>
        <p:txBody>
          <a:bodyPr>
            <a:normAutofit fontScale="77500" lnSpcReduction="20000"/>
          </a:bodyPr>
          <a:lstStyle/>
          <a:p>
            <a:r>
              <a:rPr lang="tr-TR" dirty="0"/>
              <a:t>Türkiye'de </a:t>
            </a:r>
            <a:r>
              <a:rPr lang="tr-TR" dirty="0" smtClean="0"/>
              <a:t>elektrik </a:t>
            </a:r>
            <a:r>
              <a:rPr lang="tr-TR" dirty="0"/>
              <a:t>kurulu gücünde önemli bir </a:t>
            </a:r>
            <a:r>
              <a:rPr lang="tr-TR" dirty="0" smtClean="0"/>
              <a:t>artış </a:t>
            </a:r>
            <a:r>
              <a:rPr lang="tr-TR" dirty="0"/>
              <a:t>olmuştur. </a:t>
            </a:r>
            <a:r>
              <a:rPr lang="tr-TR" dirty="0" smtClean="0"/>
              <a:t>Bu </a:t>
            </a:r>
            <a:r>
              <a:rPr lang="tr-TR" dirty="0"/>
              <a:t>dönemde, santrallarda kurulu güç </a:t>
            </a:r>
            <a:r>
              <a:rPr lang="tr-TR" b="1" dirty="0"/>
              <a:t>4,3 kat</a:t>
            </a:r>
            <a:r>
              <a:rPr lang="tr-TR" dirty="0"/>
              <a:t> artarak 1980'deki 4.556 </a:t>
            </a:r>
            <a:r>
              <a:rPr lang="tr-TR" dirty="0" err="1"/>
              <a:t>MW'dan</a:t>
            </a:r>
            <a:r>
              <a:rPr lang="tr-TR" dirty="0"/>
              <a:t> 2000 yılında </a:t>
            </a:r>
            <a:r>
              <a:rPr lang="tr-TR" b="1" dirty="0"/>
              <a:t>27.500 </a:t>
            </a:r>
            <a:r>
              <a:rPr lang="tr-TR" b="1" dirty="0" err="1"/>
              <a:t>MW'a</a:t>
            </a:r>
            <a:r>
              <a:rPr lang="tr-TR" dirty="0"/>
              <a:t> ulaşmıştır. </a:t>
            </a:r>
            <a:endParaRPr lang="tr-TR" dirty="0" smtClean="0"/>
          </a:p>
          <a:p>
            <a:r>
              <a:rPr lang="tr-TR" i="1" dirty="0"/>
              <a:t>Köy elektrifikasyonunda lokal enerji kaynaklarından özellikle </a:t>
            </a:r>
            <a:r>
              <a:rPr lang="tr-TR" b="1" i="1" dirty="0"/>
              <a:t>küçük </a:t>
            </a:r>
            <a:r>
              <a:rPr lang="tr-TR" b="1" i="1" dirty="0" err="1"/>
              <a:t>hidro</a:t>
            </a:r>
            <a:r>
              <a:rPr lang="tr-TR" b="1" i="1" dirty="0"/>
              <a:t> elektrik santrallarından </a:t>
            </a:r>
            <a:r>
              <a:rPr lang="tr-TR" i="1" dirty="0"/>
              <a:t>yararlanma biçimine önem verilecek ve bu </a:t>
            </a:r>
            <a:r>
              <a:rPr lang="tr-TR" b="1" i="1" dirty="0">
                <a:solidFill>
                  <a:srgbClr val="C00000"/>
                </a:solidFill>
              </a:rPr>
              <a:t>santralların komple yerli imalatına teşvik ve öncelik </a:t>
            </a:r>
            <a:r>
              <a:rPr lang="tr-TR" i="1" dirty="0"/>
              <a:t>tanınacaktır. </a:t>
            </a:r>
            <a:endParaRPr lang="tr-TR" dirty="0" smtClean="0"/>
          </a:p>
          <a:p>
            <a:r>
              <a:rPr lang="tr-TR" i="1" dirty="0"/>
              <a:t>Uygun yörelerde </a:t>
            </a:r>
            <a:r>
              <a:rPr lang="tr-TR" i="1" u="sng" dirty="0">
                <a:solidFill>
                  <a:srgbClr val="C00000"/>
                </a:solidFill>
              </a:rPr>
              <a:t>güneş enerjisinden</a:t>
            </a:r>
            <a:r>
              <a:rPr lang="tr-TR" i="1" dirty="0">
                <a:solidFill>
                  <a:srgbClr val="C00000"/>
                </a:solidFill>
              </a:rPr>
              <a:t> </a:t>
            </a:r>
            <a:r>
              <a:rPr lang="tr-TR" i="1" dirty="0"/>
              <a:t>yararlanma olanakları üzerinde </a:t>
            </a:r>
            <a:r>
              <a:rPr lang="tr-TR" i="1" dirty="0" smtClean="0"/>
              <a:t>durulacağı belirtilmiştir.</a:t>
            </a:r>
          </a:p>
          <a:p>
            <a:r>
              <a:rPr lang="tr-TR" i="1" dirty="0">
                <a:solidFill>
                  <a:srgbClr val="C00000"/>
                </a:solidFill>
              </a:rPr>
              <a:t>Nükleer enerji </a:t>
            </a:r>
            <a:r>
              <a:rPr lang="tr-TR" i="1" dirty="0"/>
              <a:t>santralleri yapımı ve nükleer enerji girdisinin kendi doğal kaynaklarımızdan sağlanmasını amaçlayan çalışmalar hızlandırılacaktır. </a:t>
            </a:r>
            <a:endParaRPr lang="tr-TR" i="1" dirty="0" smtClean="0"/>
          </a:p>
          <a:p>
            <a:r>
              <a:rPr lang="tr-TR" i="1" dirty="0" smtClean="0"/>
              <a:t>Plan </a:t>
            </a:r>
            <a:r>
              <a:rPr lang="tr-TR" i="1" dirty="0"/>
              <a:t>döneminde etütleri bitirilen yeni hidrolik santralların yapımına başlanacak ve saptanacak «Ana planı» çerçevesinde </a:t>
            </a:r>
            <a:r>
              <a:rPr lang="tr-TR" i="1" dirty="0">
                <a:solidFill>
                  <a:srgbClr val="C00000"/>
                </a:solidFill>
              </a:rPr>
              <a:t>ikinci nükleer santralın etütleri ile yer seçimi sonuçlandırılacaktır. </a:t>
            </a:r>
            <a:endParaRPr lang="tr-TR" dirty="0">
              <a:solidFill>
                <a:srgbClr val="C00000"/>
              </a:solidFill>
            </a:endParaRPr>
          </a:p>
          <a:p>
            <a:endParaRPr lang="tr-TR" dirty="0"/>
          </a:p>
        </p:txBody>
      </p:sp>
      <p:graphicFrame>
        <p:nvGraphicFramePr>
          <p:cNvPr id="4" name="Grafik 3"/>
          <p:cNvGraphicFramePr/>
          <p:nvPr>
            <p:extLst>
              <p:ext uri="{D42A27DB-BD31-4B8C-83A1-F6EECF244321}">
                <p14:modId xmlns:p14="http://schemas.microsoft.com/office/powerpoint/2010/main" val="2176244806"/>
              </p:ext>
            </p:extLst>
          </p:nvPr>
        </p:nvGraphicFramePr>
        <p:xfrm>
          <a:off x="7190535" y="981634"/>
          <a:ext cx="4750453" cy="25011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p:nvPr>
            <p:extLst>
              <p:ext uri="{D42A27DB-BD31-4B8C-83A1-F6EECF244321}">
                <p14:modId xmlns:p14="http://schemas.microsoft.com/office/powerpoint/2010/main" val="3802835061"/>
              </p:ext>
            </p:extLst>
          </p:nvPr>
        </p:nvGraphicFramePr>
        <p:xfrm>
          <a:off x="7530353" y="3579299"/>
          <a:ext cx="4289611" cy="2283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195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43404"/>
          </a:xfrm>
        </p:spPr>
        <p:txBody>
          <a:bodyPr>
            <a:normAutofit/>
          </a:bodyPr>
          <a:lstStyle/>
          <a:p>
            <a:r>
              <a:rPr lang="tr-TR" sz="3600" b="1" dirty="0" smtClean="0"/>
              <a:t>Dördüncü Beş Yıllık Kalkınma Planı (1979-1983)</a:t>
            </a:r>
            <a:endParaRPr lang="tr-TR" sz="3600" dirty="0"/>
          </a:p>
        </p:txBody>
      </p:sp>
      <p:sp>
        <p:nvSpPr>
          <p:cNvPr id="3" name="İçerik Yer Tutucusu 2"/>
          <p:cNvSpPr>
            <a:spLocks noGrp="1"/>
          </p:cNvSpPr>
          <p:nvPr>
            <p:ph idx="1"/>
          </p:nvPr>
        </p:nvSpPr>
        <p:spPr>
          <a:xfrm>
            <a:off x="838200" y="1102659"/>
            <a:ext cx="6060141" cy="5230906"/>
          </a:xfrm>
        </p:spPr>
        <p:txBody>
          <a:bodyPr>
            <a:normAutofit fontScale="62500" lnSpcReduction="20000"/>
          </a:bodyPr>
          <a:lstStyle/>
          <a:p>
            <a:r>
              <a:rPr lang="tr-TR" dirty="0"/>
              <a:t>Bu planda, enerji arzındaki açığı gidermek için yerli enerji kaynaklarına dayalı üretim birimlerinin kurulmasına öncelik verilmesi hedeflenmiştir. Bu doğrultuda, linyit kömürü kullanımına önem verilmiş ve termik santrallar kurulmuştur. Plan döneminde kurulu güç </a:t>
            </a:r>
            <a:r>
              <a:rPr lang="tr-TR" b="1" dirty="0"/>
              <a:t>%20'den fazla</a:t>
            </a:r>
            <a:r>
              <a:rPr lang="tr-TR" dirty="0"/>
              <a:t> artarak 9.657 </a:t>
            </a:r>
            <a:r>
              <a:rPr lang="tr-TR" dirty="0" err="1"/>
              <a:t>MW'a</a:t>
            </a:r>
            <a:r>
              <a:rPr lang="tr-TR" dirty="0"/>
              <a:t> ulaşmıştır</a:t>
            </a:r>
            <a:r>
              <a:rPr lang="tr-TR" dirty="0" smtClean="0"/>
              <a:t>.</a:t>
            </a:r>
          </a:p>
          <a:p>
            <a:r>
              <a:rPr lang="tr-TR" dirty="0"/>
              <a:t>Taşkömürü çalışmalarını yürütmek üzere sadece bu konu ile görevlendirilen Türkiye Taş Kömürü Kurumu (TTK) </a:t>
            </a:r>
            <a:r>
              <a:rPr lang="tr-TR" dirty="0" smtClean="0"/>
              <a:t>kurulmuştur.</a:t>
            </a:r>
          </a:p>
          <a:p>
            <a:r>
              <a:rPr lang="tr-TR" dirty="0" smtClean="0"/>
              <a:t>Planda</a:t>
            </a:r>
            <a:r>
              <a:rPr lang="tr-TR" dirty="0"/>
              <a:t>, nükleer enerji santralleri yapımı ve nükleer enerji girdisinin kendi doğal kaynaklarımızdan sağlanmasını amaçlayan çalışmalar hızlandırılacağı </a:t>
            </a:r>
            <a:r>
              <a:rPr lang="tr-TR" dirty="0" smtClean="0"/>
              <a:t>vurgulanmıştır.</a:t>
            </a:r>
          </a:p>
          <a:p>
            <a:r>
              <a:rPr lang="tr-TR" b="1" i="1" dirty="0"/>
              <a:t>1977 yılı sonunda Türkiye elektrik üretim tesislerinin kurulu gücü 4 556 </a:t>
            </a:r>
            <a:r>
              <a:rPr lang="tr-TR" b="1" i="1" dirty="0" err="1"/>
              <a:t>MW'a</a:t>
            </a:r>
            <a:r>
              <a:rPr lang="tr-TR" b="1" i="1" dirty="0"/>
              <a:t> ulaşmış,</a:t>
            </a:r>
            <a:r>
              <a:rPr lang="tr-TR" i="1" dirty="0"/>
              <a:t> bunun 4 466 </a:t>
            </a:r>
            <a:r>
              <a:rPr lang="tr-TR" i="1" dirty="0" err="1"/>
              <a:t>MW'nı</a:t>
            </a:r>
            <a:r>
              <a:rPr lang="tr-TR" i="1" dirty="0"/>
              <a:t> enterkonnekte sisteme bağlı santrallar oluşturmuştur.  Kurulu gücün 3 587 </a:t>
            </a:r>
            <a:r>
              <a:rPr lang="tr-TR" i="1" dirty="0" err="1"/>
              <a:t>MW'lık</a:t>
            </a:r>
            <a:r>
              <a:rPr lang="tr-TR" i="1" dirty="0"/>
              <a:t> bölümü (yaklaşık yüzde 80'i) Türkiye Elektrik Kurumu (TEK) tarafından, 325,8 </a:t>
            </a:r>
            <a:r>
              <a:rPr lang="tr-TR" i="1" dirty="0" err="1"/>
              <a:t>MW'ı</a:t>
            </a:r>
            <a:r>
              <a:rPr lang="tr-TR" i="1" dirty="0"/>
              <a:t> da imtiyazlı şirketlerce </a:t>
            </a:r>
            <a:r>
              <a:rPr lang="tr-TR" i="1" dirty="0" smtClean="0"/>
              <a:t>işletilmiştir.</a:t>
            </a:r>
            <a:endParaRPr lang="tr-TR" dirty="0"/>
          </a:p>
          <a:p>
            <a:r>
              <a:rPr lang="tr-TR" dirty="0"/>
              <a:t>IV. Plan dönemi sonunda, 1978 yılında 22750 </a:t>
            </a:r>
            <a:r>
              <a:rPr lang="tr-TR" dirty="0" err="1"/>
              <a:t>GWh</a:t>
            </a:r>
            <a:r>
              <a:rPr lang="tr-TR" dirty="0"/>
              <a:t> elektrik enerjisi üretiminin 1983 yılı sonunda ortalama yıllık yüzde 14,4 </a:t>
            </a:r>
            <a:r>
              <a:rPr lang="tr-TR" dirty="0" err="1"/>
              <a:t>lık</a:t>
            </a:r>
            <a:r>
              <a:rPr lang="tr-TR" dirty="0"/>
              <a:t> artışla 44 600 </a:t>
            </a:r>
            <a:r>
              <a:rPr lang="tr-TR" dirty="0" err="1"/>
              <a:t>GWh</a:t>
            </a:r>
            <a:r>
              <a:rPr lang="tr-TR" dirty="0"/>
              <a:t> değerine ulaşması hedefi konulmuştur. </a:t>
            </a:r>
          </a:p>
          <a:p>
            <a:endParaRPr lang="tr-TR" dirty="0"/>
          </a:p>
          <a:p>
            <a:endParaRPr lang="tr-TR" dirty="0"/>
          </a:p>
        </p:txBody>
      </p:sp>
      <p:pic>
        <p:nvPicPr>
          <p:cNvPr id="4" name="Resim 3"/>
          <p:cNvPicPr/>
          <p:nvPr/>
        </p:nvPicPr>
        <p:blipFill>
          <a:blip r:embed="rId2"/>
          <a:stretch>
            <a:fillRect/>
          </a:stretch>
        </p:blipFill>
        <p:spPr>
          <a:xfrm>
            <a:off x="7117976" y="1008530"/>
            <a:ext cx="4695190" cy="1290916"/>
          </a:xfrm>
          <a:prstGeom prst="rect">
            <a:avLst/>
          </a:prstGeom>
        </p:spPr>
      </p:pic>
      <p:pic>
        <p:nvPicPr>
          <p:cNvPr id="6" name="Resim 5"/>
          <p:cNvPicPr/>
          <p:nvPr/>
        </p:nvPicPr>
        <p:blipFill>
          <a:blip r:embed="rId3"/>
          <a:stretch>
            <a:fillRect/>
          </a:stretch>
        </p:blipFill>
        <p:spPr>
          <a:xfrm>
            <a:off x="7117976" y="2393857"/>
            <a:ext cx="4695190" cy="3684214"/>
          </a:xfrm>
          <a:prstGeom prst="rect">
            <a:avLst/>
          </a:prstGeom>
        </p:spPr>
      </p:pic>
    </p:spTree>
    <p:extLst>
      <p:ext uri="{BB962C8B-B14F-4D97-AF65-F5344CB8AC3E}">
        <p14:creationId xmlns:p14="http://schemas.microsoft.com/office/powerpoint/2010/main" val="972062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35828"/>
          </a:xfrm>
        </p:spPr>
        <p:txBody>
          <a:bodyPr>
            <a:normAutofit fontScale="90000"/>
          </a:bodyPr>
          <a:lstStyle/>
          <a:p>
            <a:r>
              <a:rPr lang="tr-TR" sz="3600" b="1" dirty="0"/>
              <a:t>Beşinci Beş Yıllık Kalkınma Planı (1985-1989) </a:t>
            </a:r>
            <a:endParaRPr lang="tr-TR" sz="3600" dirty="0"/>
          </a:p>
        </p:txBody>
      </p:sp>
      <p:sp>
        <p:nvSpPr>
          <p:cNvPr id="3" name="İçerik Yer Tutucusu 2"/>
          <p:cNvSpPr>
            <a:spLocks noGrp="1"/>
          </p:cNvSpPr>
          <p:nvPr>
            <p:ph idx="1"/>
          </p:nvPr>
        </p:nvSpPr>
        <p:spPr>
          <a:xfrm>
            <a:off x="838200" y="1048871"/>
            <a:ext cx="5750859" cy="5128092"/>
          </a:xfrm>
        </p:spPr>
        <p:txBody>
          <a:bodyPr>
            <a:normAutofit fontScale="70000" lnSpcReduction="20000"/>
          </a:bodyPr>
          <a:lstStyle/>
          <a:p>
            <a:r>
              <a:rPr lang="tr-TR" dirty="0"/>
              <a:t>Bu planda, enerji darboğazının hafifletilmesi ve elektrik üretiminin artırılması amaçlanmıştır. Bu amaçla, hidroelektrik santrallar ve termik santrallar kurulmuştur. </a:t>
            </a:r>
            <a:endParaRPr lang="tr-TR" dirty="0" smtClean="0"/>
          </a:p>
          <a:p>
            <a:r>
              <a:rPr lang="tr-TR" dirty="0" smtClean="0"/>
              <a:t>Atatürk </a:t>
            </a:r>
            <a:r>
              <a:rPr lang="tr-TR" dirty="0"/>
              <a:t>Barajı ve Karakaya Barajı gibi önemli hidroelektrik projelerinin inşasına başlanmıştır. </a:t>
            </a:r>
            <a:endParaRPr lang="tr-TR" dirty="0" smtClean="0"/>
          </a:p>
          <a:p>
            <a:r>
              <a:rPr lang="tr-TR" dirty="0" smtClean="0"/>
              <a:t>Plan </a:t>
            </a:r>
            <a:r>
              <a:rPr lang="tr-TR" dirty="0"/>
              <a:t>döneminde kurulu güç </a:t>
            </a:r>
            <a:r>
              <a:rPr lang="tr-TR" b="1" dirty="0"/>
              <a:t>%38</a:t>
            </a:r>
            <a:r>
              <a:rPr lang="tr-TR" dirty="0"/>
              <a:t> artarak 13.500 </a:t>
            </a:r>
            <a:r>
              <a:rPr lang="tr-TR" dirty="0" err="1"/>
              <a:t>MW'a</a:t>
            </a:r>
            <a:r>
              <a:rPr lang="tr-TR" dirty="0"/>
              <a:t> ulaşmıştır</a:t>
            </a:r>
            <a:r>
              <a:rPr lang="tr-TR" dirty="0" smtClean="0"/>
              <a:t>.</a:t>
            </a:r>
          </a:p>
          <a:p>
            <a:r>
              <a:rPr lang="tr-TR" b="1" i="1" dirty="0"/>
              <a:t>Ülkede enerji kaynakları rezervi içinde önemli bir paya sahip olan linyitlerin, enerji açığının kapatılmasında öncelikle değerlendirilmekte ve büyük bir bölümünün santrallarda kullanılması planlanmaktadır</a:t>
            </a:r>
            <a:r>
              <a:rPr lang="tr-TR" i="1" dirty="0"/>
              <a:t>. </a:t>
            </a:r>
            <a:endParaRPr lang="tr-TR" i="1" dirty="0" smtClean="0"/>
          </a:p>
          <a:p>
            <a:r>
              <a:rPr lang="tr-TR" b="1" i="1" dirty="0"/>
              <a:t>Jeotermal enerji kaynaklarının geliştirilmesine öncelik verilecektir.</a:t>
            </a:r>
            <a:r>
              <a:rPr lang="tr-TR" i="1" dirty="0"/>
              <a:t> </a:t>
            </a:r>
            <a:endParaRPr lang="tr-TR" i="1" dirty="0" smtClean="0"/>
          </a:p>
          <a:p>
            <a:r>
              <a:rPr lang="tr-TR" b="1" i="1" dirty="0" smtClean="0"/>
              <a:t>Sanayide </a:t>
            </a:r>
            <a:r>
              <a:rPr lang="tr-TR" b="1" i="1" dirty="0"/>
              <a:t>enerji tasarrufuna dönük yatırımlar teşvik edilecektir</a:t>
            </a:r>
            <a:r>
              <a:rPr lang="tr-TR" b="1" i="1" dirty="0" smtClean="0"/>
              <a:t>.</a:t>
            </a:r>
            <a:endParaRPr lang="tr-TR" dirty="0"/>
          </a:p>
          <a:p>
            <a:r>
              <a:rPr lang="tr-TR" i="1" dirty="0"/>
              <a:t> </a:t>
            </a:r>
            <a:r>
              <a:rPr lang="tr-TR" dirty="0"/>
              <a:t>V. Plan döneminin enerji sektörünün iki büyük projesi Atatürk Barajı ve Nükleer santral olduğu vurgulanmıştır</a:t>
            </a:r>
            <a:r>
              <a:rPr lang="tr-TR" dirty="0" smtClean="0"/>
              <a:t>.</a:t>
            </a:r>
            <a:endParaRPr lang="tr-TR" dirty="0"/>
          </a:p>
          <a:p>
            <a:endParaRPr lang="tr-TR" dirty="0"/>
          </a:p>
          <a:p>
            <a:endParaRPr lang="tr-TR" dirty="0"/>
          </a:p>
        </p:txBody>
      </p:sp>
      <p:pic>
        <p:nvPicPr>
          <p:cNvPr id="5" name="Resim 4"/>
          <p:cNvPicPr/>
          <p:nvPr/>
        </p:nvPicPr>
        <p:blipFill>
          <a:blip r:embed="rId2"/>
          <a:stretch>
            <a:fillRect/>
          </a:stretch>
        </p:blipFill>
        <p:spPr>
          <a:xfrm>
            <a:off x="6481483" y="1048871"/>
            <a:ext cx="5459506" cy="4450976"/>
          </a:xfrm>
          <a:prstGeom prst="rect">
            <a:avLst/>
          </a:prstGeom>
        </p:spPr>
      </p:pic>
    </p:spTree>
    <p:extLst>
      <p:ext uri="{BB962C8B-B14F-4D97-AF65-F5344CB8AC3E}">
        <p14:creationId xmlns:p14="http://schemas.microsoft.com/office/powerpoint/2010/main" val="42136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08934"/>
          </a:xfrm>
        </p:spPr>
        <p:txBody>
          <a:bodyPr>
            <a:normAutofit fontScale="90000"/>
          </a:bodyPr>
          <a:lstStyle/>
          <a:p>
            <a:r>
              <a:rPr lang="tr-TR" sz="3600" b="1" dirty="0" smtClean="0"/>
              <a:t>Altıncı </a:t>
            </a:r>
            <a:r>
              <a:rPr lang="tr-TR" sz="3600" b="1" dirty="0"/>
              <a:t>Beş Yıllık Kalkınma Planı (1990-1994) </a:t>
            </a:r>
            <a:endParaRPr lang="tr-TR" sz="3600" dirty="0"/>
          </a:p>
        </p:txBody>
      </p:sp>
      <p:sp>
        <p:nvSpPr>
          <p:cNvPr id="3" name="İçerik Yer Tutucusu 2"/>
          <p:cNvSpPr>
            <a:spLocks noGrp="1"/>
          </p:cNvSpPr>
          <p:nvPr>
            <p:ph idx="1"/>
          </p:nvPr>
        </p:nvSpPr>
        <p:spPr>
          <a:xfrm>
            <a:off x="838201" y="1116110"/>
            <a:ext cx="6396318" cy="5302903"/>
          </a:xfrm>
        </p:spPr>
        <p:txBody>
          <a:bodyPr>
            <a:normAutofit fontScale="70000" lnSpcReduction="20000"/>
          </a:bodyPr>
          <a:lstStyle/>
          <a:p>
            <a:r>
              <a:rPr lang="tr-TR" dirty="0"/>
              <a:t>Plan döneminde, başta hidrolik enerji olmak üzere, jeotermal ve güneş enerjisi gibi yenilenebilir enerji kaynaklarından daha büyük oranlarda yararlanılabilmesi için gerekli tedbirler alınacağı, </a:t>
            </a:r>
            <a:endParaRPr lang="tr-TR" dirty="0" smtClean="0"/>
          </a:p>
          <a:p>
            <a:r>
              <a:rPr lang="tr-TR" dirty="0" smtClean="0"/>
              <a:t>çeşitlendirilen </a:t>
            </a:r>
            <a:r>
              <a:rPr lang="tr-TR" dirty="0"/>
              <a:t>enerji kaynakları arasında linyit kömürünün payı göz önünde tutularak linyit aramalarına devam edileceği </a:t>
            </a:r>
            <a:r>
              <a:rPr lang="tr-TR" dirty="0" smtClean="0"/>
              <a:t>vurgulanmıştır. </a:t>
            </a:r>
          </a:p>
          <a:p>
            <a:r>
              <a:rPr lang="tr-TR" dirty="0" smtClean="0"/>
              <a:t>Elektrik </a:t>
            </a:r>
            <a:r>
              <a:rPr lang="tr-TR" dirty="0"/>
              <a:t>sektöründe kamu ve özel kesim firmalarının bir arada faaliyet gösterebileceği yeni bir yapılaşmaya gidilmiş ve  plan döneminde, 1993 yılında TEK, TEAŞ ve TEDAŞ olmak üzere ikiye bölünmüştür. </a:t>
            </a:r>
          </a:p>
          <a:p>
            <a:r>
              <a:rPr lang="tr-TR" dirty="0"/>
              <a:t/>
            </a:r>
            <a:br>
              <a:rPr lang="tr-TR" dirty="0"/>
            </a:br>
            <a:r>
              <a:rPr lang="tr-TR" dirty="0"/>
              <a:t>Plan döneminde Atatürk Hidroelektrik Santralı ile ithal kömüre dayalı bir termik işletmeye alınması hedeflenmiştir.</a:t>
            </a:r>
            <a:r>
              <a:rPr lang="tr-TR" i="1" dirty="0"/>
              <a:t>  </a:t>
            </a:r>
            <a:endParaRPr lang="tr-TR" i="1" dirty="0" smtClean="0"/>
          </a:p>
          <a:p>
            <a:r>
              <a:rPr lang="tr-TR" dirty="0" smtClean="0"/>
              <a:t>Bu </a:t>
            </a:r>
            <a:r>
              <a:rPr lang="tr-TR" dirty="0"/>
              <a:t>planda, yenilenebilir enerji kaynaklarının kullanımının yaygınlaştırılması ve nükleer enerjiye geçiş için çalışmalar başlatılması hedeflenmiştir. </a:t>
            </a:r>
            <a:endParaRPr lang="tr-TR" dirty="0" smtClean="0"/>
          </a:p>
          <a:p>
            <a:r>
              <a:rPr lang="tr-TR" dirty="0" smtClean="0"/>
              <a:t>Bu </a:t>
            </a:r>
            <a:r>
              <a:rPr lang="tr-TR" dirty="0"/>
              <a:t>dönemde, jeotermal santrallar kurulmuş ve nükleer enerji ile ilgili etütler gerçekleştirilmiştir. Plan döneminde kurulu güç </a:t>
            </a:r>
            <a:r>
              <a:rPr lang="tr-TR" b="1" dirty="0"/>
              <a:t>%35</a:t>
            </a:r>
            <a:r>
              <a:rPr lang="tr-TR" dirty="0"/>
              <a:t> artarak </a:t>
            </a:r>
            <a:r>
              <a:rPr lang="tr-TR" b="1" dirty="0"/>
              <a:t>22.650 </a:t>
            </a:r>
            <a:r>
              <a:rPr lang="tr-TR" b="1" dirty="0" err="1"/>
              <a:t>MW'a</a:t>
            </a:r>
            <a:r>
              <a:rPr lang="tr-TR" b="1" dirty="0"/>
              <a:t> </a:t>
            </a:r>
            <a:r>
              <a:rPr lang="tr-TR" dirty="0"/>
              <a:t>ulaşmıştır.</a:t>
            </a:r>
          </a:p>
          <a:p>
            <a:endParaRPr lang="tr-TR" dirty="0"/>
          </a:p>
          <a:p>
            <a:endParaRPr lang="tr-TR" dirty="0"/>
          </a:p>
        </p:txBody>
      </p:sp>
      <p:sp>
        <p:nvSpPr>
          <p:cNvPr id="4" name="Dikdörtgen 3"/>
          <p:cNvSpPr/>
          <p:nvPr/>
        </p:nvSpPr>
        <p:spPr>
          <a:xfrm>
            <a:off x="7476565" y="1075767"/>
            <a:ext cx="4545106" cy="4401205"/>
          </a:xfrm>
          <a:prstGeom prst="rect">
            <a:avLst/>
          </a:prstGeom>
        </p:spPr>
        <p:txBody>
          <a:bodyPr wrap="square">
            <a:spAutoFit/>
          </a:bodyPr>
          <a:lstStyle/>
          <a:p>
            <a:r>
              <a:rPr lang="tr-TR" sz="2000" dirty="0">
                <a:solidFill>
                  <a:srgbClr val="002060"/>
                </a:solidFill>
                <a:latin typeface="DejaVuSans"/>
                <a:ea typeface="Times New Roman" panose="02020603050405020304" pitchFamily="18" charset="0"/>
                <a:cs typeface="Times New Roman" panose="02020603050405020304" pitchFamily="18" charset="0"/>
              </a:rPr>
              <a:t>Planda uzun dönem elektrik talebi için tahminler yapılmış ve plan dönemi başlangıcından itibaren 20 yıllık </a:t>
            </a:r>
            <a:r>
              <a:rPr lang="tr-TR" sz="2000" dirty="0" smtClean="0">
                <a:solidFill>
                  <a:srgbClr val="002060"/>
                </a:solidFill>
                <a:latin typeface="DejaVuSans"/>
                <a:ea typeface="Times New Roman" panose="02020603050405020304" pitchFamily="18" charset="0"/>
                <a:cs typeface="Times New Roman" panose="02020603050405020304" pitchFamily="18" charset="0"/>
              </a:rPr>
              <a:t>dönemde, ortalama </a:t>
            </a:r>
            <a:r>
              <a:rPr lang="tr-TR" sz="2000" dirty="0">
                <a:solidFill>
                  <a:srgbClr val="002060"/>
                </a:solidFill>
                <a:latin typeface="DejaVuSans"/>
                <a:ea typeface="Times New Roman" panose="02020603050405020304" pitchFamily="18" charset="0"/>
                <a:cs typeface="Times New Roman" panose="02020603050405020304" pitchFamily="18" charset="0"/>
              </a:rPr>
              <a:t>%</a:t>
            </a:r>
            <a:r>
              <a:rPr lang="tr-TR" sz="2000" dirty="0" smtClean="0">
                <a:solidFill>
                  <a:srgbClr val="002060"/>
                </a:solidFill>
                <a:latin typeface="DejaVuSans"/>
                <a:ea typeface="Times New Roman" panose="02020603050405020304" pitchFamily="18" charset="0"/>
                <a:cs typeface="Times New Roman" panose="02020603050405020304" pitchFamily="18" charset="0"/>
              </a:rPr>
              <a:t>5 </a:t>
            </a:r>
            <a:r>
              <a:rPr lang="tr-TR" sz="2000" dirty="0">
                <a:solidFill>
                  <a:srgbClr val="002060"/>
                </a:solidFill>
                <a:latin typeface="DejaVuSans"/>
                <a:ea typeface="Times New Roman" panose="02020603050405020304" pitchFamily="18" charset="0"/>
                <a:cs typeface="Times New Roman" panose="02020603050405020304" pitchFamily="18" charset="0"/>
              </a:rPr>
              <a:t>ile 7,5 arasında değişen alternatif büyüme hedefleri esas alınarak yapılan elektrik talep </a:t>
            </a:r>
            <a:r>
              <a:rPr lang="tr-TR" sz="2000" dirty="0" smtClean="0">
                <a:solidFill>
                  <a:srgbClr val="002060"/>
                </a:solidFill>
                <a:latin typeface="DejaVuSans"/>
                <a:ea typeface="Times New Roman" panose="02020603050405020304" pitchFamily="18" charset="0"/>
                <a:cs typeface="Times New Roman" panose="02020603050405020304" pitchFamily="18" charset="0"/>
              </a:rPr>
              <a:t>çalışması yapılmıştır. </a:t>
            </a:r>
          </a:p>
          <a:p>
            <a:endParaRPr lang="tr-TR" sz="2000" dirty="0" smtClean="0">
              <a:solidFill>
                <a:srgbClr val="002060"/>
              </a:solidFill>
              <a:latin typeface="DejaVuSans"/>
              <a:ea typeface="Times New Roman" panose="02020603050405020304" pitchFamily="18" charset="0"/>
              <a:cs typeface="Times New Roman" panose="02020603050405020304" pitchFamily="18" charset="0"/>
            </a:endParaRPr>
          </a:p>
          <a:p>
            <a:r>
              <a:rPr lang="tr-TR" sz="2000" dirty="0">
                <a:solidFill>
                  <a:srgbClr val="002060"/>
                </a:solidFill>
                <a:latin typeface="DejaVuSans"/>
                <a:ea typeface="Times New Roman" panose="02020603050405020304" pitchFamily="18" charset="0"/>
                <a:cs typeface="Times New Roman" panose="02020603050405020304" pitchFamily="18" charset="0"/>
              </a:rPr>
              <a:t>Ü</a:t>
            </a:r>
            <a:r>
              <a:rPr lang="tr-TR" sz="2000" dirty="0" smtClean="0">
                <a:solidFill>
                  <a:srgbClr val="002060"/>
                </a:solidFill>
                <a:latin typeface="DejaVuSans"/>
                <a:ea typeface="Times New Roman" panose="02020603050405020304" pitchFamily="18" charset="0"/>
                <a:cs typeface="Times New Roman" panose="02020603050405020304" pitchFamily="18" charset="0"/>
              </a:rPr>
              <a:t>lke </a:t>
            </a:r>
            <a:r>
              <a:rPr lang="tr-TR" sz="2000" dirty="0">
                <a:solidFill>
                  <a:srgbClr val="002060"/>
                </a:solidFill>
                <a:latin typeface="DejaVuSans"/>
                <a:ea typeface="Times New Roman" panose="02020603050405020304" pitchFamily="18" charset="0"/>
                <a:cs typeface="Times New Roman" panose="02020603050405020304" pitchFamily="18" charset="0"/>
              </a:rPr>
              <a:t>elektrik talebinin </a:t>
            </a:r>
            <a:endParaRPr lang="tr-TR" sz="2000" dirty="0" smtClean="0">
              <a:solidFill>
                <a:srgbClr val="002060"/>
              </a:solidFill>
              <a:latin typeface="DejaVuSans"/>
              <a:ea typeface="Times New Roman" panose="02020603050405020304" pitchFamily="18" charset="0"/>
              <a:cs typeface="Times New Roman" panose="02020603050405020304" pitchFamily="18" charset="0"/>
            </a:endParaRPr>
          </a:p>
          <a:p>
            <a:r>
              <a:rPr lang="tr-TR" sz="2000" dirty="0" smtClean="0">
                <a:solidFill>
                  <a:srgbClr val="002060"/>
                </a:solidFill>
                <a:latin typeface="DejaVuSans"/>
                <a:ea typeface="Times New Roman" panose="02020603050405020304" pitchFamily="18" charset="0"/>
                <a:cs typeface="Times New Roman" panose="02020603050405020304" pitchFamily="18" charset="0"/>
              </a:rPr>
              <a:t>1995 </a:t>
            </a:r>
            <a:r>
              <a:rPr lang="tr-TR" sz="2000" dirty="0">
                <a:solidFill>
                  <a:srgbClr val="002060"/>
                </a:solidFill>
                <a:latin typeface="DejaVuSans"/>
                <a:ea typeface="Times New Roman" panose="02020603050405020304" pitchFamily="18" charset="0"/>
                <a:cs typeface="Times New Roman" panose="02020603050405020304" pitchFamily="18" charset="0"/>
              </a:rPr>
              <a:t>yılında 80 ile 105 milyar </a:t>
            </a:r>
            <a:r>
              <a:rPr lang="tr-TR" sz="2000" dirty="0" err="1">
                <a:solidFill>
                  <a:srgbClr val="002060"/>
                </a:solidFill>
                <a:latin typeface="DejaVuSans"/>
                <a:ea typeface="Times New Roman" panose="02020603050405020304" pitchFamily="18" charset="0"/>
                <a:cs typeface="Times New Roman" panose="02020603050405020304" pitchFamily="18" charset="0"/>
              </a:rPr>
              <a:t>kWh</a:t>
            </a:r>
            <a:r>
              <a:rPr lang="tr-TR" sz="2000" dirty="0">
                <a:solidFill>
                  <a:srgbClr val="002060"/>
                </a:solidFill>
                <a:latin typeface="DejaVuSans"/>
                <a:ea typeface="Times New Roman" panose="02020603050405020304" pitchFamily="18" charset="0"/>
                <a:cs typeface="Times New Roman" panose="02020603050405020304" pitchFamily="18" charset="0"/>
              </a:rPr>
              <a:t>, 2000 yılında 110 ile 165 milyar </a:t>
            </a:r>
            <a:r>
              <a:rPr lang="tr-TR" sz="2000" dirty="0" err="1">
                <a:solidFill>
                  <a:srgbClr val="002060"/>
                </a:solidFill>
                <a:latin typeface="DejaVuSans"/>
                <a:ea typeface="Times New Roman" panose="02020603050405020304" pitchFamily="18" charset="0"/>
                <a:cs typeface="Times New Roman" panose="02020603050405020304" pitchFamily="18" charset="0"/>
              </a:rPr>
              <a:t>kWh</a:t>
            </a:r>
            <a:r>
              <a:rPr lang="tr-TR" sz="2000" dirty="0">
                <a:solidFill>
                  <a:srgbClr val="002060"/>
                </a:solidFill>
                <a:latin typeface="DejaVuSans"/>
                <a:ea typeface="Times New Roman" panose="02020603050405020304" pitchFamily="18" charset="0"/>
                <a:cs typeface="Times New Roman" panose="02020603050405020304" pitchFamily="18" charset="0"/>
              </a:rPr>
              <a:t> ve 2010 yılında 200 ile 400 milyar </a:t>
            </a:r>
            <a:r>
              <a:rPr lang="tr-TR" sz="2000" dirty="0" err="1">
                <a:solidFill>
                  <a:srgbClr val="002060"/>
                </a:solidFill>
                <a:latin typeface="DejaVuSans"/>
                <a:ea typeface="Times New Roman" panose="02020603050405020304" pitchFamily="18" charset="0"/>
                <a:cs typeface="Times New Roman" panose="02020603050405020304" pitchFamily="18" charset="0"/>
              </a:rPr>
              <a:t>kWh</a:t>
            </a:r>
            <a:r>
              <a:rPr lang="tr-TR" sz="2000" dirty="0">
                <a:solidFill>
                  <a:srgbClr val="002060"/>
                </a:solidFill>
                <a:latin typeface="DejaVuSans"/>
                <a:ea typeface="Times New Roman" panose="02020603050405020304" pitchFamily="18" charset="0"/>
                <a:cs typeface="Times New Roman" panose="02020603050405020304" pitchFamily="18" charset="0"/>
              </a:rPr>
              <a:t> arasında değişen değerlere yükseleceği öngörülmüştür.</a:t>
            </a:r>
            <a:endParaRPr lang="tr-TR" sz="2000" dirty="0">
              <a:solidFill>
                <a:srgbClr val="002060"/>
              </a:solidFill>
            </a:endParaRPr>
          </a:p>
        </p:txBody>
      </p:sp>
    </p:spTree>
    <p:extLst>
      <p:ext uri="{BB962C8B-B14F-4D97-AF65-F5344CB8AC3E}">
        <p14:creationId xmlns:p14="http://schemas.microsoft.com/office/powerpoint/2010/main" val="271926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482040"/>
          </a:xfrm>
        </p:spPr>
        <p:txBody>
          <a:bodyPr>
            <a:normAutofit fontScale="90000"/>
          </a:bodyPr>
          <a:lstStyle/>
          <a:p>
            <a:r>
              <a:rPr lang="tr-TR" sz="3600" b="1" dirty="0"/>
              <a:t>Yedinci Beş Yıllık Kalkınma Planı (1996-2000</a:t>
            </a:r>
            <a:r>
              <a:rPr lang="tr-TR" sz="3600" b="1" dirty="0" smtClean="0"/>
              <a:t>)</a:t>
            </a:r>
            <a:endParaRPr lang="tr-TR" sz="3600" dirty="0"/>
          </a:p>
        </p:txBody>
      </p:sp>
      <p:sp>
        <p:nvSpPr>
          <p:cNvPr id="3" name="İçerik Yer Tutucusu 2"/>
          <p:cNvSpPr>
            <a:spLocks noGrp="1"/>
          </p:cNvSpPr>
          <p:nvPr>
            <p:ph idx="1"/>
          </p:nvPr>
        </p:nvSpPr>
        <p:spPr>
          <a:xfrm>
            <a:off x="838199" y="1116104"/>
            <a:ext cx="5943824" cy="5459508"/>
          </a:xfrm>
        </p:spPr>
        <p:txBody>
          <a:bodyPr>
            <a:normAutofit fontScale="70000" lnSpcReduction="20000"/>
          </a:bodyPr>
          <a:lstStyle/>
          <a:p>
            <a:r>
              <a:rPr lang="tr-TR" b="1" i="1" dirty="0" smtClean="0"/>
              <a:t>1994 </a:t>
            </a:r>
            <a:r>
              <a:rPr lang="tr-TR" b="1" i="1" dirty="0"/>
              <a:t>sonu itibariyle elektrik santrallarının kurulu gücü 20.857 </a:t>
            </a:r>
            <a:r>
              <a:rPr lang="tr-TR" b="1" i="1" dirty="0" smtClean="0"/>
              <a:t>MW </a:t>
            </a:r>
            <a:r>
              <a:rPr lang="tr-TR" i="1" dirty="0" smtClean="0"/>
              <a:t>iken </a:t>
            </a:r>
            <a:r>
              <a:rPr lang="tr-TR" dirty="0"/>
              <a:t>Plan döneminde kurulu güç </a:t>
            </a:r>
            <a:r>
              <a:rPr lang="tr-TR" b="1" dirty="0"/>
              <a:t>%23</a:t>
            </a:r>
            <a:r>
              <a:rPr lang="tr-TR" dirty="0"/>
              <a:t> artarak 27.500 </a:t>
            </a:r>
            <a:r>
              <a:rPr lang="tr-TR" dirty="0" err="1"/>
              <a:t>MW'a</a:t>
            </a:r>
            <a:r>
              <a:rPr lang="tr-TR" dirty="0"/>
              <a:t> ulaşmıştır</a:t>
            </a:r>
            <a:r>
              <a:rPr lang="tr-TR" dirty="0" smtClean="0"/>
              <a:t>.</a:t>
            </a:r>
            <a:endParaRPr lang="tr-TR" i="1" dirty="0" smtClean="0"/>
          </a:p>
          <a:p>
            <a:r>
              <a:rPr lang="tr-TR" i="1" dirty="0" smtClean="0"/>
              <a:t>1994 </a:t>
            </a:r>
            <a:r>
              <a:rPr lang="tr-TR" i="1" dirty="0"/>
              <a:t>yılı itibariyle 78 milyar </a:t>
            </a:r>
            <a:r>
              <a:rPr lang="tr-TR" i="1" dirty="0" err="1"/>
              <a:t>kWh'e</a:t>
            </a:r>
            <a:r>
              <a:rPr lang="tr-TR" i="1" dirty="0"/>
              <a:t> yaklaşan talep yüksek bir yedekle ve kesintisiz olarak karşılanabilmiştir. </a:t>
            </a:r>
            <a:endParaRPr lang="tr-TR" i="1" dirty="0" smtClean="0"/>
          </a:p>
          <a:p>
            <a:r>
              <a:rPr lang="tr-TR" i="1" dirty="0"/>
              <a:t>Elektrik talebinin Plan döneminde yılda ortalama yüzde 8 dolayında bir artışla dönem sonunda </a:t>
            </a:r>
            <a:r>
              <a:rPr lang="tr-TR" b="1" i="1" dirty="0">
                <a:solidFill>
                  <a:srgbClr val="C00000"/>
                </a:solidFill>
              </a:rPr>
              <a:t>122 milyar </a:t>
            </a:r>
            <a:r>
              <a:rPr lang="tr-TR" b="1" i="1" dirty="0" err="1" smtClean="0">
                <a:solidFill>
                  <a:srgbClr val="C00000"/>
                </a:solidFill>
              </a:rPr>
              <a:t>kWh'e</a:t>
            </a:r>
            <a:r>
              <a:rPr lang="tr-TR" i="1" dirty="0" smtClean="0"/>
              <a:t> </a:t>
            </a:r>
            <a:r>
              <a:rPr lang="tr-TR" i="1" dirty="0"/>
              <a:t>ulaşması beklenmektedir. </a:t>
            </a:r>
            <a:endParaRPr lang="tr-TR" i="1" dirty="0" smtClean="0"/>
          </a:p>
          <a:p>
            <a:r>
              <a:rPr lang="tr-TR" i="1" dirty="0" smtClean="0"/>
              <a:t>Bu </a:t>
            </a:r>
            <a:r>
              <a:rPr lang="tr-TR" i="1" dirty="0"/>
              <a:t>talebi yüzde 13'lük bir yedekle karşılamak üzere, Plan döneminde 6.650 MW ilave yapılarak 2000 yılında santralların kurulu gücünün </a:t>
            </a:r>
            <a:r>
              <a:rPr lang="tr-TR" b="1" i="1" dirty="0">
                <a:solidFill>
                  <a:srgbClr val="C00000"/>
                </a:solidFill>
              </a:rPr>
              <a:t>27.930 </a:t>
            </a:r>
            <a:r>
              <a:rPr lang="tr-TR" b="1" i="1" dirty="0" err="1" smtClean="0">
                <a:solidFill>
                  <a:srgbClr val="C00000"/>
                </a:solidFill>
              </a:rPr>
              <a:t>MW'a</a:t>
            </a:r>
            <a:r>
              <a:rPr lang="tr-TR" i="1" dirty="0"/>
              <a:t>, üretim kapasitesinin ise 138 milyar </a:t>
            </a:r>
            <a:r>
              <a:rPr lang="tr-TR" i="1" dirty="0" err="1"/>
              <a:t>kWh'e</a:t>
            </a:r>
            <a:r>
              <a:rPr lang="tr-TR" i="1" dirty="0"/>
              <a:t> yükseleceği tahmin edilmektedir</a:t>
            </a:r>
            <a:r>
              <a:rPr lang="tr-TR" i="1" dirty="0" smtClean="0"/>
              <a:t>.</a:t>
            </a:r>
          </a:p>
          <a:p>
            <a:r>
              <a:rPr lang="tr-TR" i="1" dirty="0" smtClean="0"/>
              <a:t>Alternatif </a:t>
            </a:r>
            <a:r>
              <a:rPr lang="tr-TR" i="1" dirty="0"/>
              <a:t>büyüme senaryolarına dayalı uzun dönemli elektrik talep çalışmaları, talebin </a:t>
            </a:r>
            <a:r>
              <a:rPr lang="tr-TR" i="1" dirty="0">
                <a:solidFill>
                  <a:srgbClr val="C00000"/>
                </a:solidFill>
              </a:rPr>
              <a:t>2000 yılında 120-130 milyar </a:t>
            </a:r>
            <a:r>
              <a:rPr lang="tr-TR" i="1" dirty="0" err="1">
                <a:solidFill>
                  <a:srgbClr val="C00000"/>
                </a:solidFill>
              </a:rPr>
              <a:t>kWh</a:t>
            </a:r>
            <a:r>
              <a:rPr lang="tr-TR" i="1" dirty="0">
                <a:solidFill>
                  <a:srgbClr val="C00000"/>
                </a:solidFill>
              </a:rPr>
              <a:t> </a:t>
            </a:r>
            <a:r>
              <a:rPr lang="tr-TR" i="1" dirty="0"/>
              <a:t>ve 2010 yılında 240-270 milyar </a:t>
            </a:r>
            <a:r>
              <a:rPr lang="tr-TR" i="1" dirty="0" err="1"/>
              <a:t>kWh</a:t>
            </a:r>
            <a:r>
              <a:rPr lang="tr-TR" i="1" dirty="0"/>
              <a:t> arası değerlere ulaşacağını göstermektedir. </a:t>
            </a:r>
            <a:endParaRPr lang="tr-TR" i="1" dirty="0" smtClean="0"/>
          </a:p>
          <a:p>
            <a:r>
              <a:rPr lang="tr-TR" i="1" dirty="0" smtClean="0"/>
              <a:t>Bu </a:t>
            </a:r>
            <a:r>
              <a:rPr lang="tr-TR" i="1" dirty="0"/>
              <a:t>gelişmelerle 2000 yılında kişi başına toplam enerji tüketimi 1.285 kilogram petrol eşdeğerine</a:t>
            </a:r>
            <a:r>
              <a:rPr lang="tr-TR" b="1" i="1" dirty="0"/>
              <a:t>, kişi başına elektrik tüketimi ise 1.825 </a:t>
            </a:r>
            <a:r>
              <a:rPr lang="tr-TR" b="1" i="1" dirty="0" err="1"/>
              <a:t>kWh'e</a:t>
            </a:r>
            <a:r>
              <a:rPr lang="tr-TR" b="1" i="1" dirty="0"/>
              <a:t> ulaşacaktır </a:t>
            </a:r>
            <a:endParaRPr lang="tr-TR" dirty="0"/>
          </a:p>
          <a:p>
            <a:endParaRPr lang="tr-TR" dirty="0"/>
          </a:p>
        </p:txBody>
      </p:sp>
      <p:pic>
        <p:nvPicPr>
          <p:cNvPr id="4" name="Resim 3"/>
          <p:cNvPicPr/>
          <p:nvPr/>
        </p:nvPicPr>
        <p:blipFill>
          <a:blip r:embed="rId2"/>
          <a:stretch>
            <a:fillRect/>
          </a:stretch>
        </p:blipFill>
        <p:spPr>
          <a:xfrm>
            <a:off x="6782023" y="1237129"/>
            <a:ext cx="5199306" cy="4155141"/>
          </a:xfrm>
          <a:prstGeom prst="rect">
            <a:avLst/>
          </a:prstGeom>
        </p:spPr>
      </p:pic>
    </p:spTree>
    <p:extLst>
      <p:ext uri="{BB962C8B-B14F-4D97-AF65-F5344CB8AC3E}">
        <p14:creationId xmlns:p14="http://schemas.microsoft.com/office/powerpoint/2010/main" val="152536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43404"/>
          </a:xfrm>
        </p:spPr>
        <p:txBody>
          <a:bodyPr>
            <a:normAutofit/>
          </a:bodyPr>
          <a:lstStyle/>
          <a:p>
            <a:r>
              <a:rPr lang="tr-TR" sz="3600" b="1" dirty="0" smtClean="0"/>
              <a:t>KALKINMA </a:t>
            </a:r>
            <a:r>
              <a:rPr lang="tr-TR" sz="3600" b="1" dirty="0"/>
              <a:t>PLANLARI 2000 – 2018 DÖNEMİ 	</a:t>
            </a:r>
            <a:endParaRPr lang="tr-TR" sz="3600" dirty="0"/>
          </a:p>
        </p:txBody>
      </p:sp>
      <p:sp>
        <p:nvSpPr>
          <p:cNvPr id="3" name="İçerik Yer Tutucusu 2"/>
          <p:cNvSpPr>
            <a:spLocks noGrp="1"/>
          </p:cNvSpPr>
          <p:nvPr>
            <p:ph idx="1"/>
          </p:nvPr>
        </p:nvSpPr>
        <p:spPr>
          <a:xfrm>
            <a:off x="838200" y="1362494"/>
            <a:ext cx="6315635" cy="4993622"/>
          </a:xfrm>
        </p:spPr>
        <p:txBody>
          <a:bodyPr>
            <a:normAutofit fontScale="85000" lnSpcReduction="20000"/>
          </a:bodyPr>
          <a:lstStyle/>
          <a:p>
            <a:pPr lvl="0"/>
            <a:r>
              <a:rPr lang="tr-TR" dirty="0"/>
              <a:t>Doğalgaz, enerji sektöründe yeni bir aktör olarak karşımıza çıkıyor.</a:t>
            </a:r>
          </a:p>
          <a:p>
            <a:pPr lvl="0"/>
            <a:r>
              <a:rPr lang="tr-TR" dirty="0"/>
              <a:t>Sekizinci Beş Yıllık Kalkınma Planı ile doğalgaz kullanımı yaygınlaşıyor.</a:t>
            </a:r>
          </a:p>
          <a:p>
            <a:pPr lvl="0"/>
            <a:r>
              <a:rPr lang="tr-TR" dirty="0"/>
              <a:t>İthal kömür de enerji üretiminde önemli bir yer tutuyor</a:t>
            </a:r>
            <a:r>
              <a:rPr lang="tr-TR" dirty="0" smtClean="0"/>
              <a:t>.</a:t>
            </a:r>
          </a:p>
          <a:p>
            <a:pPr lvl="0"/>
            <a:r>
              <a:rPr lang="tr-TR" dirty="0"/>
              <a:t>Türkiye'de 1980-2000 yılları arası kalkınma planları, elektrik kurulu gücünde önemli bir artışa sahne olmuştur. </a:t>
            </a:r>
            <a:endParaRPr lang="tr-TR" dirty="0" smtClean="0"/>
          </a:p>
          <a:p>
            <a:pPr lvl="0"/>
            <a:r>
              <a:rPr lang="tr-TR" dirty="0" smtClean="0"/>
              <a:t>Bu </a:t>
            </a:r>
            <a:r>
              <a:rPr lang="tr-TR" dirty="0"/>
              <a:t>dönemde, santrallarda kurulu güç </a:t>
            </a:r>
            <a:r>
              <a:rPr lang="tr-TR" b="1" dirty="0"/>
              <a:t>4,3 kat</a:t>
            </a:r>
            <a:r>
              <a:rPr lang="tr-TR" dirty="0"/>
              <a:t> artarak 1980'deki 4.556 </a:t>
            </a:r>
            <a:r>
              <a:rPr lang="tr-TR" dirty="0" err="1"/>
              <a:t>MW'dan</a:t>
            </a:r>
            <a:r>
              <a:rPr lang="tr-TR" dirty="0"/>
              <a:t> 2000 yılında </a:t>
            </a:r>
            <a:r>
              <a:rPr lang="tr-TR" b="1" dirty="0"/>
              <a:t>27.500 </a:t>
            </a:r>
            <a:r>
              <a:rPr lang="tr-TR" b="1" dirty="0" err="1"/>
              <a:t>MW'a</a:t>
            </a:r>
            <a:r>
              <a:rPr lang="tr-TR" dirty="0"/>
              <a:t> ulaşmıştır. </a:t>
            </a:r>
            <a:endParaRPr lang="tr-TR" dirty="0" smtClean="0"/>
          </a:p>
          <a:p>
            <a:pPr lvl="0"/>
            <a:r>
              <a:rPr lang="tr-TR" dirty="0" smtClean="0"/>
              <a:t>Bu </a:t>
            </a:r>
            <a:r>
              <a:rPr lang="tr-TR" dirty="0"/>
              <a:t>artış, nüfusun ve ekonominin büyümesi, enerji talebinin artması ve yeni santralların devreye girmesi gibi faktörlerden kaynaklanmıştır</a:t>
            </a:r>
            <a:r>
              <a:rPr lang="tr-TR" dirty="0" smtClean="0"/>
              <a:t>.</a:t>
            </a:r>
          </a:p>
        </p:txBody>
      </p:sp>
      <p:graphicFrame>
        <p:nvGraphicFramePr>
          <p:cNvPr id="4" name="Grafik 3"/>
          <p:cNvGraphicFramePr/>
          <p:nvPr>
            <p:extLst>
              <p:ext uri="{D42A27DB-BD31-4B8C-83A1-F6EECF244321}">
                <p14:modId xmlns:p14="http://schemas.microsoft.com/office/powerpoint/2010/main" val="3445929639"/>
              </p:ext>
            </p:extLst>
          </p:nvPr>
        </p:nvGraphicFramePr>
        <p:xfrm>
          <a:off x="7530352" y="1210235"/>
          <a:ext cx="4477871" cy="24473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p:nvPr>
            <p:extLst>
              <p:ext uri="{D42A27DB-BD31-4B8C-83A1-F6EECF244321}">
                <p14:modId xmlns:p14="http://schemas.microsoft.com/office/powerpoint/2010/main" val="4226620422"/>
              </p:ext>
            </p:extLst>
          </p:nvPr>
        </p:nvGraphicFramePr>
        <p:xfrm>
          <a:off x="7530351" y="3859305"/>
          <a:ext cx="4477871" cy="2111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335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49973"/>
            <a:ext cx="10515600" cy="1073710"/>
          </a:xfrm>
        </p:spPr>
        <p:txBody>
          <a:bodyPr>
            <a:normAutofit fontScale="90000"/>
          </a:bodyPr>
          <a:lstStyle/>
          <a:p>
            <a:r>
              <a:rPr lang="tr-TR" sz="3600" b="1" dirty="0" smtClean="0">
                <a:solidFill>
                  <a:srgbClr val="002060"/>
                </a:solidFill>
              </a:rPr>
              <a:t>Uzun Vadeli Strateji ve </a:t>
            </a:r>
            <a:br>
              <a:rPr lang="tr-TR" sz="3600" b="1" dirty="0" smtClean="0">
                <a:solidFill>
                  <a:srgbClr val="002060"/>
                </a:solidFill>
              </a:rPr>
            </a:br>
            <a:r>
              <a:rPr lang="tr-TR" sz="3600" b="1" dirty="0" smtClean="0">
                <a:solidFill>
                  <a:srgbClr val="002060"/>
                </a:solidFill>
              </a:rPr>
              <a:t>Sekizinci Beş Yıllık Kalkınma Planı (2001-2005)</a:t>
            </a:r>
            <a:endParaRPr lang="tr-TR" sz="3600" b="1" dirty="0">
              <a:solidFill>
                <a:srgbClr val="002060"/>
              </a:solidFill>
            </a:endParaRPr>
          </a:p>
        </p:txBody>
      </p:sp>
      <p:sp>
        <p:nvSpPr>
          <p:cNvPr id="7" name="İçerik Yer Tutucusu 6"/>
          <p:cNvSpPr>
            <a:spLocks noGrp="1"/>
          </p:cNvSpPr>
          <p:nvPr>
            <p:ph idx="1"/>
          </p:nvPr>
        </p:nvSpPr>
        <p:spPr>
          <a:xfrm>
            <a:off x="663388" y="1371599"/>
            <a:ext cx="6181165" cy="5190565"/>
          </a:xfrm>
        </p:spPr>
        <p:txBody>
          <a:bodyPr>
            <a:normAutofit fontScale="70000" lnSpcReduction="20000"/>
          </a:bodyPr>
          <a:lstStyle/>
          <a:p>
            <a:pPr lvl="0"/>
            <a:r>
              <a:rPr lang="tr-TR" b="1" dirty="0"/>
              <a:t>Plan Öncesi Gerçekleşme:</a:t>
            </a:r>
            <a:r>
              <a:rPr lang="tr-TR" dirty="0"/>
              <a:t> </a:t>
            </a:r>
            <a:endParaRPr lang="tr-TR" dirty="0" smtClean="0"/>
          </a:p>
          <a:p>
            <a:pPr lvl="0"/>
            <a:r>
              <a:rPr lang="tr-TR" sz="2400" dirty="0"/>
              <a:t>2000 yılında Türkiye'nin kurulu gücü 27.391 MW, üretim kapasitesi 146,4 milyar </a:t>
            </a:r>
            <a:r>
              <a:rPr lang="tr-TR" sz="2400" dirty="0" err="1"/>
              <a:t>kWh</a:t>
            </a:r>
            <a:r>
              <a:rPr lang="tr-TR" sz="2400" dirty="0"/>
              <a:t>, fiili üretimi 124,2 milyar </a:t>
            </a:r>
            <a:r>
              <a:rPr lang="tr-TR" sz="2400" dirty="0" err="1"/>
              <a:t>kWh</a:t>
            </a:r>
            <a:r>
              <a:rPr lang="tr-TR" sz="2400" dirty="0"/>
              <a:t> ve net ithalatı 2 milyar </a:t>
            </a:r>
            <a:r>
              <a:rPr lang="tr-TR" sz="2400" dirty="0" err="1"/>
              <a:t>kWh</a:t>
            </a:r>
            <a:r>
              <a:rPr lang="tr-TR" sz="2400" dirty="0"/>
              <a:t> idi. Kişi başına </a:t>
            </a:r>
            <a:r>
              <a:rPr lang="tr-TR" sz="2400" dirty="0"/>
              <a:t>elektrik </a:t>
            </a:r>
            <a:r>
              <a:rPr lang="tr-TR" sz="2400" dirty="0"/>
              <a:t>arzı ise 1.940 </a:t>
            </a:r>
            <a:r>
              <a:rPr lang="tr-TR" sz="2400" dirty="0" err="1"/>
              <a:t>kWh</a:t>
            </a:r>
            <a:r>
              <a:rPr lang="tr-TR" sz="2400" dirty="0"/>
              <a:t> idi.</a:t>
            </a:r>
          </a:p>
          <a:p>
            <a:pPr lvl="0"/>
            <a:r>
              <a:rPr lang="tr-TR" b="1" dirty="0"/>
              <a:t>Plan Hedefleri:</a:t>
            </a:r>
            <a:endParaRPr lang="tr-TR" sz="2400" dirty="0"/>
          </a:p>
          <a:p>
            <a:pPr lvl="1"/>
            <a:r>
              <a:rPr lang="tr-TR" dirty="0"/>
              <a:t>Birincil enerji tüketiminde yıllık ortalama %4,5 artış ve 2005 sonunda 78,8 milyon ton petrol eşdeğeri tüketim.</a:t>
            </a:r>
            <a:endParaRPr lang="tr-TR" sz="2000" dirty="0"/>
          </a:p>
          <a:p>
            <a:pPr lvl="1"/>
            <a:r>
              <a:rPr lang="tr-TR" dirty="0"/>
              <a:t>Elektrik enerjisi tüketiminde yıllık ortalama %8,2 artış ve 2005 sonunda 126,8 milyar </a:t>
            </a:r>
            <a:r>
              <a:rPr lang="tr-TR" dirty="0" err="1"/>
              <a:t>kWh</a:t>
            </a:r>
            <a:r>
              <a:rPr lang="tr-TR" dirty="0"/>
              <a:t> tüketim.</a:t>
            </a:r>
            <a:endParaRPr lang="tr-TR" sz="2000" dirty="0"/>
          </a:p>
          <a:p>
            <a:pPr lvl="1"/>
            <a:r>
              <a:rPr lang="tr-TR" dirty="0"/>
              <a:t>Kişi başına birincil enerji tüketiminin 1.506 </a:t>
            </a:r>
            <a:r>
              <a:rPr lang="tr-TR" dirty="0" err="1"/>
              <a:t>kep'e</a:t>
            </a:r>
            <a:r>
              <a:rPr lang="tr-TR" dirty="0"/>
              <a:t>, elektrik arzının ise 2.773 </a:t>
            </a:r>
            <a:r>
              <a:rPr lang="tr-TR" dirty="0" err="1"/>
              <a:t>kWh'e</a:t>
            </a:r>
            <a:r>
              <a:rPr lang="tr-TR" dirty="0"/>
              <a:t> yükselmesi.</a:t>
            </a:r>
            <a:endParaRPr lang="tr-TR" sz="2000" dirty="0"/>
          </a:p>
          <a:p>
            <a:pPr lvl="1"/>
            <a:r>
              <a:rPr lang="tr-TR" dirty="0"/>
              <a:t>Kurulu güce 15.392 MW ilave ve 2005 sonunda 42.783 </a:t>
            </a:r>
            <a:r>
              <a:rPr lang="tr-TR" dirty="0" err="1"/>
              <a:t>MW'a</a:t>
            </a:r>
            <a:r>
              <a:rPr lang="tr-TR" dirty="0"/>
              <a:t> ulaşılması.</a:t>
            </a:r>
            <a:endParaRPr lang="tr-TR" sz="2000" dirty="0"/>
          </a:p>
          <a:p>
            <a:pPr lvl="1"/>
            <a:r>
              <a:rPr lang="tr-TR" dirty="0"/>
              <a:t>Nükleer enerjinin elektrik üretim kaynakları arasına dahil edilmesi.</a:t>
            </a:r>
            <a:endParaRPr lang="tr-TR" sz="2000" dirty="0"/>
          </a:p>
          <a:p>
            <a:pPr lvl="0"/>
            <a:r>
              <a:rPr lang="tr-TR" b="1" dirty="0"/>
              <a:t>Sonuçlar:</a:t>
            </a:r>
            <a:endParaRPr lang="tr-TR" sz="2400" dirty="0"/>
          </a:p>
          <a:p>
            <a:pPr lvl="1"/>
            <a:r>
              <a:rPr lang="tr-TR" dirty="0" smtClean="0"/>
              <a:t>Elektrik </a:t>
            </a:r>
            <a:r>
              <a:rPr lang="tr-TR" dirty="0"/>
              <a:t>enerjisi tüketimi plandaki öngörünün üzerinde gerçekleşerek yıllık ortalama %4,6 artışla 2005 sonunda 160,8 milyar </a:t>
            </a:r>
            <a:r>
              <a:rPr lang="tr-TR" dirty="0" err="1"/>
              <a:t>kWh'e</a:t>
            </a:r>
            <a:r>
              <a:rPr lang="tr-TR" dirty="0"/>
              <a:t> ulaştı.</a:t>
            </a:r>
            <a:endParaRPr lang="tr-TR" sz="2000" dirty="0"/>
          </a:p>
          <a:p>
            <a:pPr lvl="1"/>
            <a:r>
              <a:rPr lang="tr-TR" dirty="0"/>
              <a:t>Kurulu güce 7.992 MW ilave yapılarak 2005 sonunda 35.383 </a:t>
            </a:r>
            <a:r>
              <a:rPr lang="tr-TR" dirty="0" err="1"/>
              <a:t>MW'a</a:t>
            </a:r>
            <a:r>
              <a:rPr lang="tr-TR" dirty="0"/>
              <a:t> ulaşıldı</a:t>
            </a:r>
            <a:r>
              <a:rPr lang="tr-TR" dirty="0" smtClean="0"/>
              <a:t>.</a:t>
            </a:r>
            <a:endParaRPr lang="tr-TR" sz="2000" dirty="0"/>
          </a:p>
        </p:txBody>
      </p:sp>
      <p:pic>
        <p:nvPicPr>
          <p:cNvPr id="8" name="Resim 7"/>
          <p:cNvPicPr/>
          <p:nvPr/>
        </p:nvPicPr>
        <p:blipFill>
          <a:blip r:embed="rId2">
            <a:extLst>
              <a:ext uri="{28A0092B-C50C-407E-A947-70E740481C1C}">
                <a14:useLocalDpi xmlns:a14="http://schemas.microsoft.com/office/drawing/2010/main" val="0"/>
              </a:ext>
            </a:extLst>
          </a:blip>
          <a:srcRect/>
          <a:stretch>
            <a:fillRect/>
          </a:stretch>
        </p:blipFill>
        <p:spPr bwMode="auto">
          <a:xfrm>
            <a:off x="6844553" y="1680881"/>
            <a:ext cx="5150223" cy="2783542"/>
          </a:xfrm>
          <a:prstGeom prst="rect">
            <a:avLst/>
          </a:prstGeom>
          <a:noFill/>
          <a:ln>
            <a:noFill/>
          </a:ln>
        </p:spPr>
      </p:pic>
      <p:sp>
        <p:nvSpPr>
          <p:cNvPr id="9" name="Dikdörtgen 8"/>
          <p:cNvSpPr/>
          <p:nvPr/>
        </p:nvSpPr>
        <p:spPr>
          <a:xfrm>
            <a:off x="6844553" y="1371599"/>
            <a:ext cx="922047" cy="369332"/>
          </a:xfrm>
          <a:prstGeom prst="rect">
            <a:avLst/>
          </a:prstGeom>
        </p:spPr>
        <p:txBody>
          <a:bodyPr wrap="none">
            <a:spAutoFit/>
          </a:bodyPr>
          <a:lstStyle/>
          <a:p>
            <a:pPr>
              <a:spcAft>
                <a:spcPts val="0"/>
              </a:spcAft>
            </a:pPr>
            <a:r>
              <a:rPr lang="tr-TR" i="1" dirty="0">
                <a:latin typeface="Times New Roman" panose="02020603050405020304" pitchFamily="18" charset="0"/>
                <a:ea typeface="Times New Roman" panose="02020603050405020304" pitchFamily="18" charset="0"/>
              </a:rPr>
              <a:t>8.BYKP</a:t>
            </a:r>
            <a:endParaRPr lang="tr-T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603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1306" y="284443"/>
            <a:ext cx="10515600" cy="603063"/>
          </a:xfrm>
        </p:spPr>
        <p:txBody>
          <a:bodyPr>
            <a:normAutofit/>
          </a:bodyPr>
          <a:lstStyle/>
          <a:p>
            <a:r>
              <a:rPr lang="tr-TR" sz="3600" b="1" dirty="0">
                <a:solidFill>
                  <a:srgbClr val="002060"/>
                </a:solidFill>
              </a:rPr>
              <a:t>Dokuzuncu Beş Yıllık Kalkınma Planı (2007-2013</a:t>
            </a:r>
            <a:r>
              <a:rPr lang="tr-TR" sz="3600" b="1" dirty="0" smtClean="0">
                <a:solidFill>
                  <a:srgbClr val="002060"/>
                </a:solidFill>
              </a:rPr>
              <a:t>)</a:t>
            </a:r>
            <a:endParaRPr lang="tr-TR" sz="3600" dirty="0">
              <a:solidFill>
                <a:srgbClr val="002060"/>
              </a:solidFill>
            </a:endParaRPr>
          </a:p>
        </p:txBody>
      </p:sp>
      <p:sp>
        <p:nvSpPr>
          <p:cNvPr id="3" name="İçerik Yer Tutucusu 2"/>
          <p:cNvSpPr>
            <a:spLocks noGrp="1"/>
          </p:cNvSpPr>
          <p:nvPr>
            <p:ph idx="1"/>
          </p:nvPr>
        </p:nvSpPr>
        <p:spPr>
          <a:xfrm>
            <a:off x="636494" y="1156447"/>
            <a:ext cx="10690412" cy="4020671"/>
          </a:xfrm>
        </p:spPr>
        <p:txBody>
          <a:bodyPr>
            <a:normAutofit fontScale="85000" lnSpcReduction="10000"/>
          </a:bodyPr>
          <a:lstStyle/>
          <a:p>
            <a:pPr lvl="0"/>
            <a:r>
              <a:rPr lang="tr-TR" b="1" dirty="0"/>
              <a:t>Plan Öncesi Gerçekleşme</a:t>
            </a:r>
            <a:r>
              <a:rPr lang="tr-TR" b="1" dirty="0" smtClean="0"/>
              <a:t>:</a:t>
            </a:r>
          </a:p>
          <a:p>
            <a:pPr lvl="0"/>
            <a:r>
              <a:rPr lang="tr-TR" dirty="0" smtClean="0"/>
              <a:t> </a:t>
            </a:r>
            <a:r>
              <a:rPr lang="tr-TR" sz="2400" dirty="0"/>
              <a:t>2006 yılında Türkiye'nin kurulu gücü 35.383 MW, üretim kapasitesi 214,6 milyar </a:t>
            </a:r>
            <a:r>
              <a:rPr lang="tr-TR" sz="2400" dirty="0" err="1"/>
              <a:t>kWh</a:t>
            </a:r>
            <a:r>
              <a:rPr lang="tr-TR" sz="2400" dirty="0"/>
              <a:t>, fiili üretimi 182,4 milyar </a:t>
            </a:r>
            <a:r>
              <a:rPr lang="tr-TR" sz="2400" dirty="0" err="1"/>
              <a:t>kWh</a:t>
            </a:r>
            <a:r>
              <a:rPr lang="tr-TR" sz="2400" dirty="0"/>
              <a:t> ve net ithalatı 2,2 milyar </a:t>
            </a:r>
            <a:r>
              <a:rPr lang="tr-TR" sz="2400" dirty="0" err="1"/>
              <a:t>kWh</a:t>
            </a:r>
            <a:r>
              <a:rPr lang="tr-TR" sz="2400" dirty="0"/>
              <a:t> idi. Kişi başına birincil enerji tüketimi 1.433 kep, elektrik arzı ise 2.514 </a:t>
            </a:r>
            <a:r>
              <a:rPr lang="tr-TR" sz="2400" dirty="0" err="1"/>
              <a:t>kWh</a:t>
            </a:r>
            <a:r>
              <a:rPr lang="tr-TR" sz="2400" dirty="0"/>
              <a:t> idi.</a:t>
            </a:r>
          </a:p>
          <a:p>
            <a:pPr lvl="0"/>
            <a:r>
              <a:rPr lang="tr-TR" b="1" dirty="0"/>
              <a:t>Plan Hedefleri:</a:t>
            </a:r>
            <a:endParaRPr lang="tr-TR" sz="2400" dirty="0"/>
          </a:p>
          <a:p>
            <a:pPr lvl="1"/>
            <a:r>
              <a:rPr lang="tr-TR" dirty="0"/>
              <a:t>Birincil enerji talebinde yıllık ortalama %6,2 artış ve 2013 sonunda 147.400 milyon tep tüketim.</a:t>
            </a:r>
            <a:endParaRPr lang="tr-TR" sz="2000" dirty="0"/>
          </a:p>
          <a:p>
            <a:pPr lvl="1"/>
            <a:r>
              <a:rPr lang="tr-TR" dirty="0"/>
              <a:t>Elektrik enerjisi talebinde yıllık ortalama %8,1 artış ve 2013 sonunda 295.500 </a:t>
            </a:r>
            <a:r>
              <a:rPr lang="tr-TR" dirty="0" err="1"/>
              <a:t>GWh</a:t>
            </a:r>
            <a:r>
              <a:rPr lang="tr-TR" dirty="0"/>
              <a:t> tüketim.</a:t>
            </a:r>
            <a:endParaRPr lang="tr-TR" sz="2000" dirty="0"/>
          </a:p>
          <a:p>
            <a:pPr lvl="1"/>
            <a:r>
              <a:rPr lang="tr-TR" dirty="0"/>
              <a:t>Kurulu güce 17.400 MW ilave ve 2013 sonunda 52.783 </a:t>
            </a:r>
            <a:r>
              <a:rPr lang="tr-TR" dirty="0" err="1"/>
              <a:t>MW'a</a:t>
            </a:r>
            <a:r>
              <a:rPr lang="tr-TR" dirty="0"/>
              <a:t> ulaşılması.</a:t>
            </a:r>
            <a:endParaRPr lang="tr-TR" sz="2000" dirty="0"/>
          </a:p>
          <a:p>
            <a:pPr lvl="1"/>
            <a:r>
              <a:rPr lang="tr-TR" dirty="0"/>
              <a:t>Nükleer santralin ilk ünitesinin inşası.</a:t>
            </a:r>
            <a:endParaRPr lang="tr-TR" sz="2000" dirty="0"/>
          </a:p>
          <a:p>
            <a:pPr lvl="0"/>
            <a:r>
              <a:rPr lang="tr-TR" b="1" dirty="0"/>
              <a:t>Sonuçlar:</a:t>
            </a:r>
            <a:endParaRPr lang="tr-TR" sz="2400" dirty="0"/>
          </a:p>
          <a:p>
            <a:pPr lvl="1"/>
            <a:r>
              <a:rPr lang="tr-TR" dirty="0"/>
              <a:t>Birincil enerji talebi </a:t>
            </a:r>
            <a:r>
              <a:rPr lang="tr-TR" dirty="0" smtClean="0"/>
              <a:t>yıllık </a:t>
            </a:r>
            <a:r>
              <a:rPr lang="tr-TR" dirty="0"/>
              <a:t>ortalama %5,7 artışla 2013 sonunda 135.100 milyon </a:t>
            </a:r>
            <a:r>
              <a:rPr lang="tr-TR" dirty="0" err="1"/>
              <a:t>tep'e</a:t>
            </a:r>
            <a:r>
              <a:rPr lang="tr-TR" dirty="0"/>
              <a:t> ulaştı.</a:t>
            </a:r>
            <a:endParaRPr lang="tr-TR" sz="2000" dirty="0"/>
          </a:p>
          <a:p>
            <a:pPr lvl="1"/>
            <a:r>
              <a:rPr lang="tr-TR" dirty="0"/>
              <a:t>Elektrik enerjisi talebi </a:t>
            </a:r>
            <a:r>
              <a:rPr lang="tr-TR" dirty="0" smtClean="0"/>
              <a:t>yıllık </a:t>
            </a:r>
            <a:r>
              <a:rPr lang="tr-TR" dirty="0"/>
              <a:t>ortalama %6,7 artışla 2013 sonunda 248.800 </a:t>
            </a:r>
            <a:r>
              <a:rPr lang="tr-TR" dirty="0" err="1"/>
              <a:t>GWh'e</a:t>
            </a:r>
            <a:r>
              <a:rPr lang="tr-TR" dirty="0"/>
              <a:t> ulaştı.</a:t>
            </a:r>
            <a:endParaRPr lang="tr-TR" sz="2000" dirty="0"/>
          </a:p>
          <a:p>
            <a:endParaRPr lang="tr-TR" dirty="0"/>
          </a:p>
        </p:txBody>
      </p:sp>
      <p:pic>
        <p:nvPicPr>
          <p:cNvPr id="4" name="Resim 3"/>
          <p:cNvPicPr>
            <a:picLocks noChangeAspect="1"/>
          </p:cNvPicPr>
          <p:nvPr/>
        </p:nvPicPr>
        <p:blipFill>
          <a:blip r:embed="rId2"/>
          <a:stretch>
            <a:fillRect/>
          </a:stretch>
        </p:blipFill>
        <p:spPr>
          <a:xfrm>
            <a:off x="1151965" y="5298142"/>
            <a:ext cx="5226424" cy="1159946"/>
          </a:xfrm>
          <a:prstGeom prst="rect">
            <a:avLst/>
          </a:prstGeom>
        </p:spPr>
      </p:pic>
    </p:spTree>
    <p:extLst>
      <p:ext uri="{BB962C8B-B14F-4D97-AF65-F5344CB8AC3E}">
        <p14:creationId xmlns:p14="http://schemas.microsoft.com/office/powerpoint/2010/main" val="120931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41699"/>
          </a:xfrm>
        </p:spPr>
        <p:txBody>
          <a:bodyPr>
            <a:noAutofit/>
          </a:bodyPr>
          <a:lstStyle/>
          <a:p>
            <a:r>
              <a:rPr lang="tr-TR" sz="3600" b="1" dirty="0" smtClean="0">
                <a:solidFill>
                  <a:srgbClr val="002060"/>
                </a:solidFill>
              </a:rPr>
              <a:t>10. </a:t>
            </a:r>
            <a:r>
              <a:rPr lang="tr-TR" sz="3600" b="1" dirty="0">
                <a:solidFill>
                  <a:srgbClr val="002060"/>
                </a:solidFill>
              </a:rPr>
              <a:t>Beş Yıllık Kalkınma Planı (2014-2018</a:t>
            </a:r>
            <a:r>
              <a:rPr lang="tr-TR" sz="3600" b="1" dirty="0" smtClean="0">
                <a:solidFill>
                  <a:srgbClr val="002060"/>
                </a:solidFill>
              </a:rPr>
              <a:t>)</a:t>
            </a:r>
            <a:endParaRPr lang="tr-TR" sz="3600" dirty="0">
              <a:solidFill>
                <a:srgbClr val="002060"/>
              </a:solidFill>
            </a:endParaRPr>
          </a:p>
        </p:txBody>
      </p:sp>
      <p:sp>
        <p:nvSpPr>
          <p:cNvPr id="3" name="İçerik Yer Tutucusu 2"/>
          <p:cNvSpPr>
            <a:spLocks noGrp="1"/>
          </p:cNvSpPr>
          <p:nvPr>
            <p:ph idx="1"/>
          </p:nvPr>
        </p:nvSpPr>
        <p:spPr>
          <a:xfrm>
            <a:off x="663390" y="1176990"/>
            <a:ext cx="6557682" cy="5506197"/>
          </a:xfrm>
        </p:spPr>
        <p:txBody>
          <a:bodyPr>
            <a:normAutofit fontScale="62500" lnSpcReduction="20000"/>
          </a:bodyPr>
          <a:lstStyle/>
          <a:p>
            <a:pPr marL="0" indent="0">
              <a:buNone/>
            </a:pPr>
            <a:r>
              <a:rPr lang="tr-TR" dirty="0"/>
              <a:t>Program </a:t>
            </a:r>
            <a:r>
              <a:rPr lang="tr-TR" dirty="0" err="1"/>
              <a:t>Hedeﬂeri</a:t>
            </a:r>
            <a:r>
              <a:rPr lang="tr-TR" dirty="0"/>
              <a:t> olarak, </a:t>
            </a:r>
            <a:br>
              <a:rPr lang="tr-TR" dirty="0"/>
            </a:br>
            <a:r>
              <a:rPr lang="tr-TR" dirty="0"/>
              <a:t>• </a:t>
            </a:r>
            <a:r>
              <a:rPr lang="tr-TR" i="1" dirty="0"/>
              <a:t>2011 yılı sonunda birincil enerji üretimin de yüzde 28 olan yurtiçi ve yurtdışı petrol ve doğal gaz çıkarımları dâhil yerli kaynak payının, 2018 sonunda yüzde 35’e </a:t>
            </a:r>
            <a:r>
              <a:rPr lang="tr-TR" i="1" dirty="0" smtClean="0"/>
              <a:t>yükseltilmesi</a:t>
            </a:r>
          </a:p>
          <a:p>
            <a:pPr marL="0" indent="0">
              <a:buNone/>
            </a:pPr>
            <a:r>
              <a:rPr lang="tr-TR" i="1" dirty="0"/>
              <a:t/>
            </a:r>
            <a:br>
              <a:rPr lang="tr-TR" i="1" dirty="0"/>
            </a:br>
            <a:r>
              <a:rPr lang="tr-TR" i="1" dirty="0"/>
              <a:t>• 2012 yılında yaklaşık 39 milyar </a:t>
            </a:r>
            <a:r>
              <a:rPr lang="tr-TR" i="1" dirty="0" err="1"/>
              <a:t>kWh</a:t>
            </a:r>
            <a:r>
              <a:rPr lang="tr-TR" i="1" dirty="0"/>
              <a:t> olarak gerçekleşen linyit kaynaklı elektrik enerjisi üretiminin 2018 yılında 60 milyar </a:t>
            </a:r>
            <a:r>
              <a:rPr lang="tr-TR" i="1" dirty="0" err="1"/>
              <a:t>kWh’e</a:t>
            </a:r>
            <a:r>
              <a:rPr lang="tr-TR" i="1" dirty="0"/>
              <a:t> </a:t>
            </a:r>
            <a:r>
              <a:rPr lang="tr-TR" i="1" dirty="0" smtClean="0"/>
              <a:t>çıkarılması</a:t>
            </a:r>
          </a:p>
          <a:p>
            <a:pPr marL="0" indent="0">
              <a:buNone/>
            </a:pPr>
            <a:r>
              <a:rPr lang="tr-TR" i="1" dirty="0"/>
              <a:t/>
            </a:r>
            <a:br>
              <a:rPr lang="tr-TR" i="1" dirty="0"/>
            </a:br>
            <a:r>
              <a:rPr lang="tr-TR" i="1" dirty="0"/>
              <a:t>• Plan döneminde 10.000 </a:t>
            </a:r>
            <a:r>
              <a:rPr lang="tr-TR" i="1" dirty="0" err="1"/>
              <a:t>MW’lık</a:t>
            </a:r>
            <a:r>
              <a:rPr lang="tr-TR" i="1" dirty="0"/>
              <a:t> ilave hidrolik kapasitenin devreye alınması, </a:t>
            </a:r>
            <a:r>
              <a:rPr lang="tr-TR" i="1" dirty="0" smtClean="0"/>
              <a:t>öngörülmüştür.</a:t>
            </a:r>
          </a:p>
          <a:p>
            <a:r>
              <a:rPr lang="tr-TR" i="1" dirty="0" smtClean="0"/>
              <a:t>2013 </a:t>
            </a:r>
            <a:r>
              <a:rPr lang="tr-TR" sz="2900" i="1" dirty="0"/>
              <a:t>yılında</a:t>
            </a:r>
            <a:r>
              <a:rPr lang="tr-TR" i="1" dirty="0"/>
              <a:t> yüzde 28,9 olan yenilenebilir enerjinin toplam elektrik </a:t>
            </a:r>
            <a:r>
              <a:rPr lang="tr-TR" sz="2900" i="1" dirty="0"/>
              <a:t>üretimindeki</a:t>
            </a:r>
            <a:r>
              <a:rPr lang="tr-TR" i="1" dirty="0"/>
              <a:t> payı 2018 yılında yüzde 32,5’e çıkmış, </a:t>
            </a:r>
            <a:endParaRPr lang="tr-TR" i="1" dirty="0" smtClean="0"/>
          </a:p>
          <a:p>
            <a:r>
              <a:rPr lang="tr-TR" i="1" dirty="0" smtClean="0"/>
              <a:t>Aynı </a:t>
            </a:r>
            <a:r>
              <a:rPr lang="tr-TR" i="1" dirty="0"/>
              <a:t>dönemde yerli kömürden üretilen elektriğin payı yüzde 12,6’dan yüzde 14,9’a yükselmiştir. </a:t>
            </a:r>
            <a:endParaRPr lang="tr-TR" i="1" dirty="0" smtClean="0"/>
          </a:p>
          <a:p>
            <a:r>
              <a:rPr lang="tr-TR" i="1" dirty="0"/>
              <a:t>2017 yılında yenilenebilir enerji kaynaklarının verimli ve etkin kullanılması ile üretim tesislerinde kullanılan ekipmanın yurt içinde üretilmesi amacıyla toplam 2.000 MW kapasiteli rüzgâr ve güneş Yenilenebilir Enerji Kaynak Alanları (YEKA) ihaleleri tamamlanmıştır. </a:t>
            </a:r>
            <a:endParaRPr lang="tr-TR" dirty="0"/>
          </a:p>
          <a:p>
            <a:r>
              <a:rPr lang="tr-TR" i="1" dirty="0"/>
              <a:t>2018 yılında </a:t>
            </a:r>
            <a:r>
              <a:rPr lang="tr-TR" i="1" dirty="0" err="1"/>
              <a:t>Akkuyu</a:t>
            </a:r>
            <a:r>
              <a:rPr lang="tr-TR" i="1" dirty="0"/>
              <a:t> Nükleer Santralinin temeli atılmış, ayrıca yeni nükleer santrallerin kurulmasına yönelik çalışmalar yürütülmüştür</a:t>
            </a:r>
            <a:r>
              <a:rPr lang="tr-TR" i="1" dirty="0" smtClean="0"/>
              <a:t>.</a:t>
            </a:r>
            <a:endParaRPr lang="tr-TR" dirty="0"/>
          </a:p>
          <a:p>
            <a:pPr marL="0" indent="0">
              <a:buNone/>
            </a:pPr>
            <a:r>
              <a:rPr lang="tr-TR" dirty="0"/>
              <a:t> </a:t>
            </a:r>
          </a:p>
          <a:p>
            <a:pPr marL="0" indent="0">
              <a:buNone/>
            </a:pPr>
            <a:endParaRPr lang="tr-TR" dirty="0"/>
          </a:p>
          <a:p>
            <a:endParaRPr lang="tr-TR" dirty="0"/>
          </a:p>
        </p:txBody>
      </p:sp>
      <p:pic>
        <p:nvPicPr>
          <p:cNvPr id="5" name="Resim 4"/>
          <p:cNvPicPr>
            <a:picLocks noChangeAspect="1"/>
          </p:cNvPicPr>
          <p:nvPr/>
        </p:nvPicPr>
        <p:blipFill>
          <a:blip r:embed="rId2"/>
          <a:stretch>
            <a:fillRect/>
          </a:stretch>
        </p:blipFill>
        <p:spPr>
          <a:xfrm>
            <a:off x="7368988" y="1139825"/>
            <a:ext cx="4580965" cy="2688057"/>
          </a:xfrm>
          <a:prstGeom prst="rect">
            <a:avLst/>
          </a:prstGeom>
        </p:spPr>
      </p:pic>
      <p:sp>
        <p:nvSpPr>
          <p:cNvPr id="6" name="Dikdörtgen 5"/>
          <p:cNvSpPr/>
          <p:nvPr/>
        </p:nvSpPr>
        <p:spPr>
          <a:xfrm>
            <a:off x="7368988" y="1139825"/>
            <a:ext cx="2932213" cy="307777"/>
          </a:xfrm>
          <a:prstGeom prst="rect">
            <a:avLst/>
          </a:prstGeom>
        </p:spPr>
        <p:txBody>
          <a:bodyPr wrap="none">
            <a:spAutoFit/>
          </a:bodyPr>
          <a:lstStyle/>
          <a:p>
            <a:pPr>
              <a:spcAft>
                <a:spcPts val="0"/>
              </a:spcAft>
            </a:pPr>
            <a:r>
              <a:rPr lang="tr-TR" sz="1400" dirty="0">
                <a:latin typeface="DejaVuSans"/>
                <a:ea typeface="Times New Roman" panose="02020603050405020304" pitchFamily="18" charset="0"/>
              </a:rPr>
              <a:t>Onuncu </a:t>
            </a:r>
            <a:r>
              <a:rPr lang="tr-TR" sz="1400" dirty="0" err="1" smtClean="0">
                <a:latin typeface="DejaVuSans"/>
                <a:ea typeface="Times New Roman" panose="02020603050405020304" pitchFamily="18" charset="0"/>
              </a:rPr>
              <a:t>KP’nda</a:t>
            </a:r>
            <a:r>
              <a:rPr lang="tr-TR" sz="1400" dirty="0" smtClean="0">
                <a:latin typeface="DejaVuSans"/>
                <a:ea typeface="Times New Roman" panose="02020603050405020304" pitchFamily="18" charset="0"/>
              </a:rPr>
              <a:t> Enerji Öngörüleri</a:t>
            </a:r>
            <a:endParaRPr lang="tr-T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30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566312" y="265331"/>
            <a:ext cx="3987841" cy="697832"/>
          </a:xfrm>
        </p:spPr>
        <p:txBody>
          <a:bodyPr>
            <a:normAutofit/>
          </a:bodyPr>
          <a:lstStyle/>
          <a:p>
            <a:r>
              <a:rPr lang="tr-TR" sz="3200" b="1" dirty="0">
                <a:latin typeface="Arial" panose="020B0604020202020204" pitchFamily="34" charset="0"/>
                <a:cs typeface="Arial" panose="020B0604020202020204" pitchFamily="34" charset="0"/>
              </a:rPr>
              <a:t>İçindekiler</a:t>
            </a:r>
            <a:endParaRPr lang="fr-FR" sz="3200" b="1" dirty="0">
              <a:latin typeface="Arial" panose="020B0604020202020204" pitchFamily="34" charset="0"/>
              <a:cs typeface="Arial" panose="020B0604020202020204" pitchFamily="34" charset="0"/>
            </a:endParaRPr>
          </a:p>
        </p:txBody>
      </p:sp>
      <p:sp>
        <p:nvSpPr>
          <p:cNvPr id="5" name="Dikdörtgen 4"/>
          <p:cNvSpPr/>
          <p:nvPr/>
        </p:nvSpPr>
        <p:spPr>
          <a:xfrm>
            <a:off x="1184875" y="963163"/>
            <a:ext cx="8692845" cy="5509200"/>
          </a:xfrm>
          <a:prstGeom prst="rect">
            <a:avLst/>
          </a:prstGeom>
        </p:spPr>
        <p:txBody>
          <a:bodyPr wrap="square">
            <a:spAutoFit/>
          </a:bodyPr>
          <a:lstStyle/>
          <a:p>
            <a:pPr marL="457200" indent="-457200">
              <a:buFont typeface="+mj-lt"/>
              <a:buAutoNum type="arabicPeriod"/>
            </a:pPr>
            <a:r>
              <a:rPr lang="tr-TR" sz="2000" dirty="0"/>
              <a:t>KP Öncesi Türkiye Elektrik Enerjisi </a:t>
            </a:r>
            <a:r>
              <a:rPr lang="tr-TR" sz="2000" dirty="0" smtClean="0"/>
              <a:t>Yolculuğu</a:t>
            </a:r>
          </a:p>
          <a:p>
            <a:pPr marL="457200" indent="-457200">
              <a:buFont typeface="+mj-lt"/>
              <a:buAutoNum type="arabicPeriod"/>
            </a:pPr>
            <a:r>
              <a:rPr lang="tr-TR" sz="2000" dirty="0" smtClean="0"/>
              <a:t>Kalkınma </a:t>
            </a:r>
            <a:r>
              <a:rPr lang="tr-TR" sz="2000" dirty="0"/>
              <a:t>Planları ve </a:t>
            </a:r>
            <a:r>
              <a:rPr lang="tr-TR" sz="2000" dirty="0" smtClean="0"/>
              <a:t>Enerji</a:t>
            </a:r>
          </a:p>
          <a:p>
            <a:pPr marL="457200" indent="-457200">
              <a:buFont typeface="+mj-lt"/>
              <a:buAutoNum type="arabicPeriod"/>
            </a:pPr>
            <a:r>
              <a:rPr lang="tr-TR" sz="2000" dirty="0" smtClean="0"/>
              <a:t>Enerji Bazlı Kalkınma Planları Dönemi</a:t>
            </a:r>
          </a:p>
          <a:p>
            <a:pPr marL="457200" indent="-457200">
              <a:buFont typeface="+mj-lt"/>
              <a:buAutoNum type="arabicPeriod"/>
            </a:pPr>
            <a:r>
              <a:rPr lang="tr-TR" sz="2000" dirty="0" smtClean="0"/>
              <a:t>KALKINMA PLANLARI 1960-1980 DÖNEMİ</a:t>
            </a:r>
          </a:p>
          <a:p>
            <a:pPr marL="631825" indent="-268288">
              <a:buFont typeface="Arial" panose="020B0604020202020204" pitchFamily="34" charset="0"/>
              <a:buChar char="•"/>
            </a:pPr>
            <a:r>
              <a:rPr lang="tr-TR" sz="1600" dirty="0" smtClean="0"/>
              <a:t>Birinci </a:t>
            </a:r>
            <a:r>
              <a:rPr lang="tr-TR" sz="1600" dirty="0"/>
              <a:t>Beş Yıllık Kalkınma Planı (1963-1967) </a:t>
            </a:r>
            <a:endParaRPr lang="tr-TR" sz="1600" dirty="0" smtClean="0"/>
          </a:p>
          <a:p>
            <a:pPr marL="631825" indent="-268288">
              <a:buFont typeface="Arial" panose="020B0604020202020204" pitchFamily="34" charset="0"/>
              <a:buChar char="•"/>
            </a:pPr>
            <a:r>
              <a:rPr lang="tr-TR" sz="1600" dirty="0"/>
              <a:t>İkinci Beş Yıllık Kalkınma Planı (1968-1972) </a:t>
            </a:r>
            <a:endParaRPr lang="tr-TR" sz="1600" dirty="0" smtClean="0"/>
          </a:p>
          <a:p>
            <a:pPr marL="631825" indent="-268288">
              <a:buFont typeface="Arial" panose="020B0604020202020204" pitchFamily="34" charset="0"/>
              <a:buChar char="•"/>
            </a:pPr>
            <a:r>
              <a:rPr lang="tr-TR" sz="1600" dirty="0"/>
              <a:t>Üçüncü Beş Yıllık Kalkınma Planı (1973-1977</a:t>
            </a:r>
            <a:r>
              <a:rPr lang="tr-TR" sz="1600" dirty="0" smtClean="0"/>
              <a:t>)</a:t>
            </a:r>
          </a:p>
          <a:p>
            <a:r>
              <a:rPr lang="tr-TR" sz="2000" dirty="0" smtClean="0"/>
              <a:t>5.  KALKINMA </a:t>
            </a:r>
            <a:r>
              <a:rPr lang="tr-TR" sz="2000" dirty="0"/>
              <a:t>PLANLARI 1980 – 2000 DÖNEMİ</a:t>
            </a:r>
            <a:endParaRPr lang="tr-TR" sz="2000" dirty="0"/>
          </a:p>
          <a:p>
            <a:pPr marL="631825" indent="-268288">
              <a:buFont typeface="Arial" panose="020B0604020202020204" pitchFamily="34" charset="0"/>
              <a:buChar char="•"/>
            </a:pPr>
            <a:r>
              <a:rPr lang="tr-TR" sz="1600" dirty="0"/>
              <a:t>Dördüncü</a:t>
            </a:r>
            <a:r>
              <a:rPr lang="tr-TR" sz="1600" dirty="0"/>
              <a:t> </a:t>
            </a:r>
            <a:r>
              <a:rPr lang="tr-TR" sz="1600" dirty="0"/>
              <a:t>Beş Yıllık Kalkınma Planı (1979-1983</a:t>
            </a:r>
            <a:r>
              <a:rPr lang="tr-TR" sz="1600" dirty="0"/>
              <a:t>)</a:t>
            </a:r>
          </a:p>
          <a:p>
            <a:pPr marL="631825" indent="-268288">
              <a:buFont typeface="Arial" panose="020B0604020202020204" pitchFamily="34" charset="0"/>
              <a:buChar char="•"/>
            </a:pPr>
            <a:r>
              <a:rPr lang="tr-TR" sz="1600" dirty="0"/>
              <a:t>Beşinci Beş Yıllık Kalkınma Planı (1985-1989) </a:t>
            </a:r>
            <a:endParaRPr lang="tr-TR" sz="1600" dirty="0"/>
          </a:p>
          <a:p>
            <a:pPr marL="631825" indent="-268288">
              <a:buFont typeface="Arial" panose="020B0604020202020204" pitchFamily="34" charset="0"/>
              <a:buChar char="•"/>
            </a:pPr>
            <a:r>
              <a:rPr lang="tr-TR" sz="1600" dirty="0"/>
              <a:t>Altıncı </a:t>
            </a:r>
            <a:r>
              <a:rPr lang="tr-TR" sz="1600" dirty="0"/>
              <a:t>Beş Yıllık Kalkınma Planı (1990-1994) </a:t>
            </a:r>
            <a:endParaRPr lang="tr-TR" sz="1600" dirty="0" smtClean="0"/>
          </a:p>
          <a:p>
            <a:pPr marL="631825" indent="-268288">
              <a:buFont typeface="Arial" panose="020B0604020202020204" pitchFamily="34" charset="0"/>
              <a:buChar char="•"/>
            </a:pPr>
            <a:r>
              <a:rPr lang="tr-TR" sz="1600" dirty="0"/>
              <a:t>Yedinci Beş Yıllık Kalkınma Planı (1996-2000</a:t>
            </a:r>
            <a:r>
              <a:rPr lang="tr-TR" sz="1600" dirty="0" smtClean="0"/>
              <a:t>)</a:t>
            </a:r>
          </a:p>
          <a:p>
            <a:r>
              <a:rPr lang="tr-TR" sz="2000" dirty="0" smtClean="0"/>
              <a:t>6. KALKINMA </a:t>
            </a:r>
            <a:r>
              <a:rPr lang="tr-TR" sz="2000" dirty="0"/>
              <a:t>PLANLARI 2000 – 2018 </a:t>
            </a:r>
            <a:r>
              <a:rPr lang="tr-TR" sz="2000" dirty="0" smtClean="0"/>
              <a:t>DÖNEMİ</a:t>
            </a:r>
          </a:p>
          <a:p>
            <a:pPr marL="631825" indent="-268288">
              <a:buFont typeface="Arial" panose="020B0604020202020204" pitchFamily="34" charset="0"/>
              <a:buChar char="•"/>
            </a:pPr>
            <a:r>
              <a:rPr lang="tr-TR" sz="1600" dirty="0" smtClean="0"/>
              <a:t>Sekizinci </a:t>
            </a:r>
            <a:r>
              <a:rPr lang="tr-TR" sz="1600" dirty="0"/>
              <a:t>Beş Yıllık Kalkınma Planı (2001-2005</a:t>
            </a:r>
            <a:r>
              <a:rPr lang="tr-TR" sz="1600" dirty="0" smtClean="0"/>
              <a:t>)</a:t>
            </a:r>
          </a:p>
          <a:p>
            <a:pPr marL="631825" indent="-268288">
              <a:buFont typeface="Arial" panose="020B0604020202020204" pitchFamily="34" charset="0"/>
              <a:buChar char="•"/>
            </a:pPr>
            <a:r>
              <a:rPr lang="tr-TR" sz="1600" dirty="0" smtClean="0"/>
              <a:t>Dokuzuncu </a:t>
            </a:r>
            <a:r>
              <a:rPr lang="tr-TR" sz="1600" dirty="0"/>
              <a:t>Beş Yıllık Kalkınma Planı (</a:t>
            </a:r>
            <a:r>
              <a:rPr lang="tr-TR" sz="1600" dirty="0" smtClean="0"/>
              <a:t>2007-2013)</a:t>
            </a:r>
          </a:p>
          <a:p>
            <a:pPr marL="631825" indent="-268288">
              <a:buFont typeface="Arial" panose="020B0604020202020204" pitchFamily="34" charset="0"/>
              <a:buChar char="•"/>
            </a:pPr>
            <a:r>
              <a:rPr lang="tr-TR" sz="1600" dirty="0"/>
              <a:t>Onuncu Beş Yıllık Kalkınma Planı (2014-2018</a:t>
            </a:r>
            <a:r>
              <a:rPr lang="tr-TR" sz="1600" dirty="0" smtClean="0"/>
              <a:t>)</a:t>
            </a:r>
            <a:endParaRPr lang="tr-TR" sz="1600" dirty="0"/>
          </a:p>
          <a:p>
            <a:r>
              <a:rPr lang="tr-TR" sz="2000" dirty="0" smtClean="0"/>
              <a:t>7. KALKINMA </a:t>
            </a:r>
            <a:r>
              <a:rPr lang="tr-TR" sz="2000" dirty="0"/>
              <a:t>PLANLARI 2019 – 2028 </a:t>
            </a:r>
            <a:r>
              <a:rPr lang="tr-TR" sz="2000" dirty="0" smtClean="0"/>
              <a:t>DÖNEMİ</a:t>
            </a:r>
          </a:p>
          <a:p>
            <a:pPr marL="554037" indent="-285750">
              <a:buFont typeface="Arial" panose="020B0604020202020204" pitchFamily="34" charset="0"/>
              <a:buChar char="•"/>
            </a:pPr>
            <a:r>
              <a:rPr lang="tr-TR" sz="1600" dirty="0"/>
              <a:t>On </a:t>
            </a:r>
            <a:r>
              <a:rPr lang="tr-TR" sz="1600" dirty="0"/>
              <a:t>İkinci Kalkınma Planı (</a:t>
            </a:r>
            <a:r>
              <a:rPr lang="tr-TR" sz="1600" dirty="0" smtClean="0"/>
              <a:t>2024-2028)</a:t>
            </a:r>
          </a:p>
          <a:p>
            <a:pPr marL="554037" indent="-285750">
              <a:buFont typeface="Arial" panose="020B0604020202020204" pitchFamily="34" charset="0"/>
              <a:buChar char="•"/>
            </a:pPr>
            <a:r>
              <a:rPr lang="tr-TR" sz="1600" dirty="0" smtClean="0"/>
              <a:t>On </a:t>
            </a:r>
            <a:r>
              <a:rPr lang="tr-TR" sz="1600" dirty="0"/>
              <a:t>Birinci  Beş Yıllık Kalkınma Planı (2019-2023) </a:t>
            </a:r>
            <a:endParaRPr lang="tr-TR" sz="1600" dirty="0" smtClean="0"/>
          </a:p>
          <a:p>
            <a:r>
              <a:rPr lang="tr-TR" sz="2000" dirty="0" smtClean="0"/>
              <a:t>8. Sonuç </a:t>
            </a:r>
            <a:r>
              <a:rPr lang="tr-TR" sz="2000" dirty="0"/>
              <a:t>ve </a:t>
            </a:r>
            <a:r>
              <a:rPr lang="tr-TR" sz="2000" dirty="0" smtClean="0"/>
              <a:t>Değerlendirme</a:t>
            </a:r>
            <a:endParaRPr lang="tr-TR" sz="1600" dirty="0"/>
          </a:p>
        </p:txBody>
      </p:sp>
    </p:spTree>
    <p:extLst>
      <p:ext uri="{BB962C8B-B14F-4D97-AF65-F5344CB8AC3E}">
        <p14:creationId xmlns:p14="http://schemas.microsoft.com/office/powerpoint/2010/main" val="3524552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62722"/>
          </a:xfrm>
        </p:spPr>
        <p:txBody>
          <a:bodyPr>
            <a:noAutofit/>
          </a:bodyPr>
          <a:lstStyle/>
          <a:p>
            <a:r>
              <a:rPr lang="tr-TR" sz="3600" b="1" dirty="0">
                <a:solidFill>
                  <a:srgbClr val="002060"/>
                </a:solidFill>
              </a:rPr>
              <a:t>KALKINMA PLANLARI 2019 – 2028 </a:t>
            </a:r>
            <a:r>
              <a:rPr lang="tr-TR" sz="3600" b="1" dirty="0" smtClean="0">
                <a:solidFill>
                  <a:srgbClr val="002060"/>
                </a:solidFill>
              </a:rPr>
              <a:t>DÖNEMİ</a:t>
            </a:r>
            <a:endParaRPr lang="tr-TR" sz="3600" dirty="0">
              <a:solidFill>
                <a:srgbClr val="002060"/>
              </a:solidFill>
            </a:endParaRPr>
          </a:p>
        </p:txBody>
      </p:sp>
      <p:sp>
        <p:nvSpPr>
          <p:cNvPr id="3" name="İçerik Yer Tutucusu 2"/>
          <p:cNvSpPr>
            <a:spLocks noGrp="1"/>
          </p:cNvSpPr>
          <p:nvPr>
            <p:ph idx="1"/>
          </p:nvPr>
        </p:nvSpPr>
        <p:spPr>
          <a:xfrm>
            <a:off x="838200" y="1223682"/>
            <a:ext cx="6743701" cy="5311589"/>
          </a:xfrm>
        </p:spPr>
        <p:txBody>
          <a:bodyPr>
            <a:normAutofit fontScale="70000" lnSpcReduction="20000"/>
          </a:bodyPr>
          <a:lstStyle/>
          <a:p>
            <a:r>
              <a:rPr lang="tr-TR" dirty="0"/>
              <a:t>Son dönem kalkınma planları </a:t>
            </a:r>
            <a:r>
              <a:rPr lang="tr-TR" dirty="0" smtClean="0"/>
              <a:t>döneminde, Türkiye’de </a:t>
            </a:r>
            <a:r>
              <a:rPr lang="tr-TR" dirty="0"/>
              <a:t>yenilenebilir enerji kaynaklarının değerlendirilmesi açısından bir sıçrama yaşanmıştır. </a:t>
            </a:r>
            <a:endParaRPr lang="tr-TR" dirty="0" smtClean="0"/>
          </a:p>
          <a:p>
            <a:r>
              <a:rPr lang="tr-TR" dirty="0" smtClean="0"/>
              <a:t>Kısa </a:t>
            </a:r>
            <a:r>
              <a:rPr lang="tr-TR" dirty="0"/>
              <a:t>dönem </a:t>
            </a:r>
            <a:r>
              <a:rPr lang="tr-TR" dirty="0" err="1"/>
              <a:t>içersinde</a:t>
            </a:r>
            <a:r>
              <a:rPr lang="tr-TR" dirty="0"/>
              <a:t> rüzgar ve güneş enerji santrallarının kurulu </a:t>
            </a:r>
            <a:r>
              <a:rPr lang="tr-TR" dirty="0" smtClean="0"/>
              <a:t>kapasitesi </a:t>
            </a:r>
            <a:r>
              <a:rPr lang="tr-TR" dirty="0"/>
              <a:t>10.000 MW </a:t>
            </a:r>
            <a:r>
              <a:rPr lang="tr-TR" dirty="0" smtClean="0"/>
              <a:t>mertebesinin </a:t>
            </a:r>
            <a:r>
              <a:rPr lang="tr-TR" dirty="0"/>
              <a:t>üstüne </a:t>
            </a:r>
            <a:r>
              <a:rPr lang="tr-TR" dirty="0" smtClean="0"/>
              <a:t>çıkmıştır.</a:t>
            </a:r>
          </a:p>
          <a:p>
            <a:r>
              <a:rPr lang="tr-TR" b="1" dirty="0"/>
              <a:t>Planlarda Enerjiye Verilen Önem:</a:t>
            </a:r>
            <a:endParaRPr lang="tr-TR" dirty="0"/>
          </a:p>
          <a:p>
            <a:pPr lvl="0"/>
            <a:r>
              <a:rPr lang="tr-TR" dirty="0"/>
              <a:t>İlk plânlarda enerjinin güvenilir ve ucuz sağlanması ön plandaydı.</a:t>
            </a:r>
          </a:p>
          <a:p>
            <a:pPr lvl="0"/>
            <a:r>
              <a:rPr lang="tr-TR" dirty="0"/>
              <a:t>Sonraki plânlarda yerli kaynaklara yönelme, enerji verimliliğini artırma ve yenilenebilir enerjiye yatırım yapma gibi konulara ağırlık </a:t>
            </a:r>
            <a:r>
              <a:rPr lang="tr-TR" dirty="0" smtClean="0"/>
              <a:t>verilmiştir.</a:t>
            </a:r>
            <a:endParaRPr lang="tr-TR" dirty="0"/>
          </a:p>
          <a:p>
            <a:pPr lvl="0"/>
            <a:r>
              <a:rPr lang="tr-TR" dirty="0"/>
              <a:t>Nükleer enerji de son plânda önemli bir yer </a:t>
            </a:r>
            <a:r>
              <a:rPr lang="tr-TR" dirty="0" smtClean="0"/>
              <a:t>tutmaktadır.</a:t>
            </a:r>
          </a:p>
          <a:p>
            <a:pPr lvl="0"/>
            <a:r>
              <a:rPr lang="tr-TR" dirty="0">
                <a:solidFill>
                  <a:srgbClr val="C00000"/>
                </a:solidFill>
              </a:rPr>
              <a:t>2024-2028 Kalkınma Planı, Türkiye'nin enerji sektöründe yeni bir dönemi başlatıyor.</a:t>
            </a:r>
          </a:p>
          <a:p>
            <a:pPr lvl="0"/>
            <a:r>
              <a:rPr lang="tr-TR" dirty="0"/>
              <a:t>Net sıfır emisyon hedefi doğrultusunda yenilenebilir enerjiye yatırımlar artacak, nükleer enerji devreye alınacak ve enerji verimliliği çalışmaları </a:t>
            </a:r>
            <a:r>
              <a:rPr lang="tr-TR" dirty="0" smtClean="0"/>
              <a:t>yoğunlaşacaktır.</a:t>
            </a:r>
            <a:endParaRPr lang="tr-TR" dirty="0"/>
          </a:p>
          <a:p>
            <a:pPr lvl="0"/>
            <a:r>
              <a:rPr lang="tr-TR" dirty="0"/>
              <a:t>Bu plan, Türkiye'nin enerjide daha bağımsız, sürdürülebilir ve çevre dostu bir geleceğe adım atmasını </a:t>
            </a:r>
            <a:r>
              <a:rPr lang="tr-TR" dirty="0" smtClean="0"/>
              <a:t>sağlayacaktır.</a:t>
            </a:r>
            <a:endParaRPr lang="tr-TR" dirty="0"/>
          </a:p>
          <a:p>
            <a:endParaRPr lang="tr-TR" dirty="0"/>
          </a:p>
        </p:txBody>
      </p:sp>
      <p:graphicFrame>
        <p:nvGraphicFramePr>
          <p:cNvPr id="4" name="Grafik 3"/>
          <p:cNvGraphicFramePr/>
          <p:nvPr>
            <p:extLst>
              <p:ext uri="{D42A27DB-BD31-4B8C-83A1-F6EECF244321}">
                <p14:modId xmlns:p14="http://schemas.microsoft.com/office/powerpoint/2010/main" val="3342859277"/>
              </p:ext>
            </p:extLst>
          </p:nvPr>
        </p:nvGraphicFramePr>
        <p:xfrm>
          <a:off x="7581901" y="1089211"/>
          <a:ext cx="4399428" cy="2366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p:nvPr>
            <p:extLst>
              <p:ext uri="{D42A27DB-BD31-4B8C-83A1-F6EECF244321}">
                <p14:modId xmlns:p14="http://schemas.microsoft.com/office/powerpoint/2010/main" val="2079410270"/>
              </p:ext>
            </p:extLst>
          </p:nvPr>
        </p:nvGraphicFramePr>
        <p:xfrm>
          <a:off x="7889503" y="3590364"/>
          <a:ext cx="4091826" cy="2167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2210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13042"/>
            <a:ext cx="10515600" cy="468593"/>
          </a:xfrm>
        </p:spPr>
        <p:txBody>
          <a:bodyPr>
            <a:noAutofit/>
          </a:bodyPr>
          <a:lstStyle/>
          <a:p>
            <a:r>
              <a:rPr lang="tr-TR" sz="3600" b="1" dirty="0"/>
              <a:t>On Birinci  Beş Yıllık Kalkınma Planı (2019-2023) </a:t>
            </a:r>
            <a:endParaRPr lang="tr-TR" sz="3600" dirty="0"/>
          </a:p>
        </p:txBody>
      </p:sp>
      <p:sp>
        <p:nvSpPr>
          <p:cNvPr id="3" name="İçerik Yer Tutucusu 2"/>
          <p:cNvSpPr>
            <a:spLocks noGrp="1"/>
          </p:cNvSpPr>
          <p:nvPr>
            <p:ph idx="1"/>
          </p:nvPr>
        </p:nvSpPr>
        <p:spPr>
          <a:xfrm>
            <a:off x="838201" y="1196788"/>
            <a:ext cx="6450106" cy="5661212"/>
          </a:xfrm>
        </p:spPr>
        <p:txBody>
          <a:bodyPr>
            <a:normAutofit fontScale="62500" lnSpcReduction="20000"/>
          </a:bodyPr>
          <a:lstStyle/>
          <a:p>
            <a:pPr lvl="0"/>
            <a:r>
              <a:rPr lang="tr-TR" b="1" dirty="0"/>
              <a:t>Hedefler:</a:t>
            </a:r>
            <a:endParaRPr lang="tr-TR" sz="2400" dirty="0"/>
          </a:p>
          <a:p>
            <a:pPr marL="363538" lvl="1" indent="-188913"/>
            <a:r>
              <a:rPr lang="tr-TR" sz="2900" dirty="0"/>
              <a:t>Yerli kaynak kullanımını artırmak ve enerji arz güvenliğini sağlamak.</a:t>
            </a:r>
          </a:p>
          <a:p>
            <a:pPr marL="363538" lvl="1" indent="-188913"/>
            <a:r>
              <a:rPr lang="tr-TR" sz="2900" dirty="0"/>
              <a:t>Yenilenebilir enerji kaynaklarının elektrik üretimindeki payını %38'e çıkarmak.</a:t>
            </a:r>
          </a:p>
          <a:p>
            <a:pPr marL="363538" lvl="1" indent="-188913"/>
            <a:r>
              <a:rPr lang="tr-TR" sz="2900" dirty="0"/>
              <a:t>Elektrik şebekelerini güçlendirmek ve esnek hale getirmek.</a:t>
            </a:r>
          </a:p>
          <a:p>
            <a:pPr marL="363538" lvl="1" indent="-188913"/>
            <a:r>
              <a:rPr lang="tr-TR" sz="2900" dirty="0" err="1"/>
              <a:t>Akkuyu</a:t>
            </a:r>
            <a:r>
              <a:rPr lang="tr-TR" sz="2900" dirty="0"/>
              <a:t> Nükleer Güç Santrali'nin (NGS) inşasını tamamlamak ve yeni nükleer santraller için çalışmalar yapmak.</a:t>
            </a:r>
          </a:p>
          <a:p>
            <a:pPr marL="363538" lvl="1" indent="-188913"/>
            <a:r>
              <a:rPr lang="tr-TR" sz="2900" dirty="0"/>
              <a:t>Yenilenebilir </a:t>
            </a:r>
            <a:r>
              <a:rPr lang="tr-TR" sz="2900" dirty="0"/>
              <a:t>enerji kaynaklarının elektrik üretimindeki payı 2022'de %42,4'e çıkarak hedefin üzerine çıktı.</a:t>
            </a:r>
          </a:p>
          <a:p>
            <a:pPr marL="363538" lvl="1" indent="-188913"/>
            <a:r>
              <a:rPr lang="tr-TR" sz="2900" dirty="0" err="1"/>
              <a:t>Akkuyu</a:t>
            </a:r>
            <a:r>
              <a:rPr lang="tr-TR" sz="2900" dirty="0"/>
              <a:t> </a:t>
            </a:r>
            <a:r>
              <a:rPr lang="tr-TR" sz="2900" dirty="0" err="1"/>
              <a:t>NGS'nin</a:t>
            </a:r>
            <a:r>
              <a:rPr lang="tr-TR" sz="2900" dirty="0"/>
              <a:t> ilk ünitesi 2023'te </a:t>
            </a:r>
            <a:r>
              <a:rPr lang="tr-TR" sz="2900" dirty="0"/>
              <a:t>tamamlanması öngörülmüştür.</a:t>
            </a:r>
          </a:p>
          <a:p>
            <a:r>
              <a:rPr lang="tr-TR" dirty="0"/>
              <a:t>Planda dönem sonunda elektrik kurulu kapasitesinin 109,47 GW öngörülmüş ve dönem sonunda hedeflenen sonuçlara yakınlaştığı görülmektedir. </a:t>
            </a:r>
            <a:endParaRPr lang="tr-TR" dirty="0" smtClean="0"/>
          </a:p>
          <a:p>
            <a:r>
              <a:rPr lang="tr-TR" dirty="0" smtClean="0"/>
              <a:t>On </a:t>
            </a:r>
            <a:r>
              <a:rPr lang="tr-TR" dirty="0"/>
              <a:t>birinci  Kalkınma Planı dönemi sonunda, Enerji Sektörü Hedeflerinde elektrik kurulu gücünde 106,740 MW düzeyi ile hedefe yaklaşılırken, elektrik enerjisi talebinin beklenen altında kaldığı ve kişi başı elektrik üretiminin istenen düzeyde artmadığı görülmektedir</a:t>
            </a:r>
            <a:r>
              <a:rPr lang="tr-TR" dirty="0" smtClean="0"/>
              <a:t>.</a:t>
            </a:r>
          </a:p>
          <a:p>
            <a:r>
              <a:rPr lang="tr-TR" dirty="0" smtClean="0"/>
              <a:t> </a:t>
            </a:r>
            <a:r>
              <a:rPr lang="tr-TR" dirty="0"/>
              <a:t>Ancak yenilenebilir enerji kaynakların elektrik üretimindeki payında %38,8 hedeflenirken 2022’de yüzde 42,4 ile konulan hedefin üstüne çıkmıştır. </a:t>
            </a:r>
          </a:p>
          <a:p>
            <a:pPr marL="363538" lvl="1" indent="-188913"/>
            <a:endParaRPr lang="tr-TR" sz="2000" dirty="0" smtClean="0"/>
          </a:p>
          <a:p>
            <a:pPr lvl="1"/>
            <a:endParaRPr lang="tr-TR" sz="2000" dirty="0"/>
          </a:p>
        </p:txBody>
      </p:sp>
      <p:pic>
        <p:nvPicPr>
          <p:cNvPr id="4" name="Resim 3"/>
          <p:cNvPicPr>
            <a:picLocks noChangeAspect="1"/>
          </p:cNvPicPr>
          <p:nvPr/>
        </p:nvPicPr>
        <p:blipFill>
          <a:blip r:embed="rId2"/>
          <a:stretch>
            <a:fillRect/>
          </a:stretch>
        </p:blipFill>
        <p:spPr>
          <a:xfrm>
            <a:off x="7288307" y="1385047"/>
            <a:ext cx="4800599" cy="2419350"/>
          </a:xfrm>
          <a:prstGeom prst="rect">
            <a:avLst/>
          </a:prstGeom>
        </p:spPr>
      </p:pic>
      <p:sp>
        <p:nvSpPr>
          <p:cNvPr id="5" name="Dikdörtgen 4"/>
          <p:cNvSpPr/>
          <p:nvPr/>
        </p:nvSpPr>
        <p:spPr>
          <a:xfrm>
            <a:off x="7288307" y="1169894"/>
            <a:ext cx="1020344" cy="369332"/>
          </a:xfrm>
          <a:prstGeom prst="rect">
            <a:avLst/>
          </a:prstGeom>
        </p:spPr>
        <p:txBody>
          <a:bodyPr wrap="none">
            <a:spAutoFit/>
          </a:bodyPr>
          <a:lstStyle/>
          <a:p>
            <a:pPr>
              <a:spcAft>
                <a:spcPts val="0"/>
              </a:spcAft>
            </a:pPr>
            <a:r>
              <a:rPr lang="tr-TR" i="1" dirty="0">
                <a:latin typeface="Times New Roman" panose="02020603050405020304" pitchFamily="18" charset="0"/>
                <a:ea typeface="Times New Roman" panose="02020603050405020304" pitchFamily="18" charset="0"/>
              </a:rPr>
              <a:t>11.BYKP</a:t>
            </a:r>
            <a:endParaRPr lang="tr-T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83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97193"/>
          </a:xfrm>
        </p:spPr>
        <p:txBody>
          <a:bodyPr>
            <a:normAutofit/>
          </a:bodyPr>
          <a:lstStyle/>
          <a:p>
            <a:r>
              <a:rPr lang="tr-TR" sz="3600" b="1" dirty="0">
                <a:solidFill>
                  <a:srgbClr val="002060"/>
                </a:solidFill>
              </a:rPr>
              <a:t>On İkinci Kalkınma Planı (2024-2028</a:t>
            </a:r>
            <a:r>
              <a:rPr lang="tr-TR" sz="3600" b="1" dirty="0" smtClean="0">
                <a:solidFill>
                  <a:srgbClr val="002060"/>
                </a:solidFill>
              </a:rPr>
              <a:t>)</a:t>
            </a:r>
            <a:endParaRPr lang="tr-TR" sz="3600" dirty="0">
              <a:solidFill>
                <a:srgbClr val="002060"/>
              </a:solidFill>
            </a:endParaRPr>
          </a:p>
        </p:txBody>
      </p:sp>
      <p:sp>
        <p:nvSpPr>
          <p:cNvPr id="3" name="İçerik Yer Tutucusu 2"/>
          <p:cNvSpPr>
            <a:spLocks noGrp="1"/>
          </p:cNvSpPr>
          <p:nvPr>
            <p:ph idx="1"/>
          </p:nvPr>
        </p:nvSpPr>
        <p:spPr>
          <a:xfrm>
            <a:off x="838201" y="1328084"/>
            <a:ext cx="5912224" cy="5045822"/>
          </a:xfrm>
        </p:spPr>
        <p:txBody>
          <a:bodyPr>
            <a:normAutofit fontScale="70000" lnSpcReduction="20000"/>
          </a:bodyPr>
          <a:lstStyle/>
          <a:p>
            <a:pPr lvl="0"/>
            <a:r>
              <a:rPr lang="tr-TR" b="1" dirty="0"/>
              <a:t>Hedefler:</a:t>
            </a:r>
            <a:endParaRPr lang="tr-TR" sz="2400" dirty="0"/>
          </a:p>
          <a:p>
            <a:pPr lvl="1"/>
            <a:r>
              <a:rPr lang="tr-TR" dirty="0"/>
              <a:t>2053 yılına kadar net sıfır emisyon hedefine ulaşmak için çalışmalar yapmak.</a:t>
            </a:r>
            <a:endParaRPr lang="tr-TR" sz="2000" dirty="0"/>
          </a:p>
          <a:p>
            <a:pPr lvl="1"/>
            <a:r>
              <a:rPr lang="tr-TR" dirty="0"/>
              <a:t>Yenilenebilir enerji kaynaklarının elektrik üretimindeki payını %50'ye çıkarmak.</a:t>
            </a:r>
            <a:endParaRPr lang="tr-TR" sz="2000" dirty="0"/>
          </a:p>
          <a:p>
            <a:pPr lvl="1"/>
            <a:r>
              <a:rPr lang="tr-TR" dirty="0"/>
              <a:t>Rüzgar ve güneş enerjisi kurulu gücünü 50.000 </a:t>
            </a:r>
            <a:r>
              <a:rPr lang="tr-TR" dirty="0" err="1"/>
              <a:t>MW'a</a:t>
            </a:r>
            <a:r>
              <a:rPr lang="tr-TR" dirty="0"/>
              <a:t> ulaştırmak.</a:t>
            </a:r>
            <a:endParaRPr lang="tr-TR" sz="2000" dirty="0"/>
          </a:p>
          <a:p>
            <a:pPr lvl="1"/>
            <a:r>
              <a:rPr lang="tr-TR" dirty="0" err="1"/>
              <a:t>Akkuyu</a:t>
            </a:r>
            <a:r>
              <a:rPr lang="tr-TR" dirty="0"/>
              <a:t> </a:t>
            </a:r>
            <a:r>
              <a:rPr lang="tr-TR" dirty="0" err="1"/>
              <a:t>NGS'ye</a:t>
            </a:r>
            <a:r>
              <a:rPr lang="tr-TR" dirty="0"/>
              <a:t> ek yeni nükleer santraller ve yerli küçük modüler reaktörler (SMR) kurmak.</a:t>
            </a:r>
            <a:endParaRPr lang="tr-TR" sz="2000" dirty="0"/>
          </a:p>
          <a:p>
            <a:pPr lvl="1"/>
            <a:r>
              <a:rPr lang="tr-TR" dirty="0"/>
              <a:t>Nükleer atıkların güvenli bir şekilde </a:t>
            </a:r>
            <a:r>
              <a:rPr lang="tr-TR" dirty="0" err="1"/>
              <a:t>bertarafı</a:t>
            </a:r>
            <a:r>
              <a:rPr lang="tr-TR" dirty="0"/>
              <a:t> için tesis kurmak.</a:t>
            </a:r>
            <a:endParaRPr lang="tr-TR" sz="2000" dirty="0"/>
          </a:p>
          <a:p>
            <a:pPr lvl="1"/>
            <a:r>
              <a:rPr lang="tr-TR" dirty="0"/>
              <a:t>Yerli batarya depolama kapasitesi geliştirmek.</a:t>
            </a:r>
            <a:endParaRPr lang="tr-TR" sz="2000" dirty="0"/>
          </a:p>
          <a:p>
            <a:pPr lvl="1"/>
            <a:r>
              <a:rPr lang="tr-TR" dirty="0"/>
              <a:t>Yeşil hidrojen üretimine yatırım yapmak.</a:t>
            </a:r>
            <a:endParaRPr lang="tr-TR" sz="2000" dirty="0"/>
          </a:p>
          <a:p>
            <a:pPr lvl="1"/>
            <a:r>
              <a:rPr lang="tr-TR" dirty="0"/>
              <a:t>Enerji sektöründe yerli teknoloji kullanımını ve ihracat potansiyelini artırmak.</a:t>
            </a:r>
            <a:endParaRPr lang="tr-TR" sz="2000" dirty="0"/>
          </a:p>
          <a:p>
            <a:pPr lvl="0"/>
            <a:r>
              <a:rPr lang="tr-TR" b="1" dirty="0"/>
              <a:t>Değerlendirme:</a:t>
            </a:r>
            <a:endParaRPr lang="tr-TR" sz="2400" dirty="0"/>
          </a:p>
          <a:p>
            <a:pPr lvl="1"/>
            <a:r>
              <a:rPr lang="tr-TR" dirty="0"/>
              <a:t>Plan, 2053 net sıfır emisyon hedefine ulaşmaya yönelik kapsamlı bir çerçeve sunuyor.</a:t>
            </a:r>
            <a:endParaRPr lang="tr-TR" sz="2000" dirty="0"/>
          </a:p>
          <a:p>
            <a:pPr lvl="1"/>
            <a:r>
              <a:rPr lang="tr-TR" dirty="0"/>
              <a:t>Yenilenebilir enerji, nükleer enerji, enerji verimliliği ve enerji depolama gibi alanlarda oldukça iddialı hedefler belirliyor.</a:t>
            </a:r>
            <a:endParaRPr lang="tr-TR" sz="2000" dirty="0"/>
          </a:p>
          <a:p>
            <a:endParaRPr lang="tr-TR" dirty="0"/>
          </a:p>
        </p:txBody>
      </p:sp>
      <p:pic>
        <p:nvPicPr>
          <p:cNvPr id="5" name="Resim 4"/>
          <p:cNvPicPr>
            <a:picLocks noChangeAspect="1"/>
          </p:cNvPicPr>
          <p:nvPr/>
        </p:nvPicPr>
        <p:blipFill>
          <a:blip r:embed="rId2"/>
          <a:stretch>
            <a:fillRect/>
          </a:stretch>
        </p:blipFill>
        <p:spPr>
          <a:xfrm>
            <a:off x="6750425" y="1640634"/>
            <a:ext cx="5284123" cy="3079283"/>
          </a:xfrm>
          <a:prstGeom prst="rect">
            <a:avLst/>
          </a:prstGeom>
        </p:spPr>
      </p:pic>
      <p:sp>
        <p:nvSpPr>
          <p:cNvPr id="6" name="Dikdörtgen 5"/>
          <p:cNvSpPr/>
          <p:nvPr/>
        </p:nvSpPr>
        <p:spPr>
          <a:xfrm>
            <a:off x="6653033" y="1271302"/>
            <a:ext cx="1037463" cy="369332"/>
          </a:xfrm>
          <a:prstGeom prst="rect">
            <a:avLst/>
          </a:prstGeom>
        </p:spPr>
        <p:txBody>
          <a:bodyPr wrap="none">
            <a:spAutoFit/>
          </a:bodyPr>
          <a:lstStyle/>
          <a:p>
            <a:pPr>
              <a:spcAft>
                <a:spcPts val="0"/>
              </a:spcAft>
            </a:pPr>
            <a:r>
              <a:rPr lang="tr-TR" i="1" dirty="0">
                <a:latin typeface="Times New Roman" panose="02020603050405020304" pitchFamily="18" charset="0"/>
                <a:ea typeface="Times New Roman" panose="02020603050405020304" pitchFamily="18" charset="0"/>
              </a:rPr>
              <a:t>12.BYKP</a:t>
            </a:r>
            <a:endParaRPr lang="tr-T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9643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86149"/>
            <a:ext cx="10515600" cy="616510"/>
          </a:xfrm>
        </p:spPr>
        <p:txBody>
          <a:bodyPr>
            <a:normAutofit/>
          </a:bodyPr>
          <a:lstStyle/>
          <a:p>
            <a:r>
              <a:rPr lang="tr-TR" sz="3200" b="1" dirty="0" smtClean="0">
                <a:solidFill>
                  <a:srgbClr val="002060"/>
                </a:solidFill>
              </a:rPr>
              <a:t>Sonuç </a:t>
            </a:r>
            <a:r>
              <a:rPr lang="tr-TR" sz="3200" b="1" dirty="0">
                <a:solidFill>
                  <a:srgbClr val="002060"/>
                </a:solidFill>
              </a:rPr>
              <a:t>ve Değerlendirme</a:t>
            </a:r>
            <a:r>
              <a:rPr lang="tr-TR" sz="3200" b="1" dirty="0" smtClean="0">
                <a:solidFill>
                  <a:srgbClr val="002060"/>
                </a:solidFill>
              </a:rPr>
              <a:t>:</a:t>
            </a:r>
            <a:endParaRPr lang="tr-TR" sz="3200" dirty="0">
              <a:solidFill>
                <a:srgbClr val="002060"/>
              </a:solidFill>
            </a:endParaRPr>
          </a:p>
        </p:txBody>
      </p:sp>
      <p:sp>
        <p:nvSpPr>
          <p:cNvPr id="3" name="İçerik Yer Tutucusu 2"/>
          <p:cNvSpPr>
            <a:spLocks noGrp="1"/>
          </p:cNvSpPr>
          <p:nvPr>
            <p:ph idx="1"/>
          </p:nvPr>
        </p:nvSpPr>
        <p:spPr>
          <a:xfrm>
            <a:off x="838200" y="1341531"/>
            <a:ext cx="10515600" cy="4709646"/>
          </a:xfrm>
        </p:spPr>
        <p:txBody>
          <a:bodyPr>
            <a:normAutofit fontScale="77500" lnSpcReduction="20000"/>
          </a:bodyPr>
          <a:lstStyle/>
          <a:p>
            <a:r>
              <a:rPr lang="tr-TR" sz="3200" dirty="0" smtClean="0"/>
              <a:t>Türkiye'nin </a:t>
            </a:r>
            <a:r>
              <a:rPr lang="tr-TR" sz="3200" dirty="0"/>
              <a:t>kalkınma planları, enerji sektöründe önemli bir ilerleme kaydedilmesine katkıda bulunmuştur. </a:t>
            </a:r>
            <a:endParaRPr lang="tr-TR" sz="3200" dirty="0" smtClean="0"/>
          </a:p>
          <a:p>
            <a:r>
              <a:rPr lang="tr-TR" sz="3200" dirty="0" smtClean="0"/>
              <a:t>Yenilenebilir </a:t>
            </a:r>
            <a:r>
              <a:rPr lang="tr-TR" sz="3200" dirty="0"/>
              <a:t>enerji kaynaklarına yatırımların artırılması, enerji verimliliğinin geliştirilmesi, enerjide dijital dönüşüme öncelik verilmesi, yasal düzenlemelerin iyileştirilmesi ve eğitim ve kapasite geliştirme programlarına yatırım yapılması Türkiye'nin enerji sektöründe daha sürdürülebilir, güvenli ve rekabetçi bir konuma gelmesini sağlayacaktır</a:t>
            </a:r>
            <a:r>
              <a:rPr lang="tr-TR" sz="3200" dirty="0" smtClean="0"/>
              <a:t>.</a:t>
            </a:r>
          </a:p>
          <a:p>
            <a:r>
              <a:rPr lang="tr-TR" sz="3200" dirty="0"/>
              <a:t>2018 yılında temeli atılan </a:t>
            </a:r>
            <a:r>
              <a:rPr lang="tr-TR" sz="3200" dirty="0" err="1"/>
              <a:t>Akkuyu</a:t>
            </a:r>
            <a:r>
              <a:rPr lang="tr-TR" sz="3200" dirty="0"/>
              <a:t> Nükleer Güç Santrali (NGS)’</a:t>
            </a:r>
            <a:r>
              <a:rPr lang="tr-TR" sz="3200" dirty="0" err="1"/>
              <a:t>nde</a:t>
            </a:r>
            <a:r>
              <a:rPr lang="tr-TR" sz="3200" dirty="0"/>
              <a:t> dört ünitenin inşaat süreci devam etmekte olup yeni nükleer santrallerin kurulmasına yönelik çalışmalar yürütülmüştür. </a:t>
            </a:r>
            <a:endParaRPr lang="tr-TR" sz="3200" dirty="0" smtClean="0"/>
          </a:p>
          <a:p>
            <a:r>
              <a:rPr lang="tr-TR" sz="3200" dirty="0" smtClean="0"/>
              <a:t>Ayrıca </a:t>
            </a:r>
            <a:r>
              <a:rPr lang="tr-TR" sz="3200" dirty="0" err="1"/>
              <a:t>Akkuyu</a:t>
            </a:r>
            <a:r>
              <a:rPr lang="tr-TR" sz="3200" dirty="0"/>
              <a:t> </a:t>
            </a:r>
            <a:r>
              <a:rPr lang="tr-TR" sz="3200" dirty="0" err="1"/>
              <a:t>NGS’ye</a:t>
            </a:r>
            <a:r>
              <a:rPr lang="tr-TR" sz="3200" dirty="0"/>
              <a:t> ilave yeni nükleer santraller ve yerli küçük modüler reaktörler (SMR)’le elektrik üretimi artırılarak nükleer enerjinin ülkemizde kullanımı yaygınlaşacaktır. </a:t>
            </a:r>
            <a:endParaRPr lang="tr-TR" sz="3200" dirty="0" smtClean="0"/>
          </a:p>
          <a:p>
            <a:r>
              <a:rPr lang="tr-TR" sz="3200" dirty="0" smtClean="0"/>
              <a:t>Ülkemiz </a:t>
            </a:r>
            <a:r>
              <a:rPr lang="tr-TR" sz="3200" dirty="0"/>
              <a:t>yerli ve yenilenebilir kaynaklarıyla arz güvenliğini sağlamış bir ülke konumuna gelecektir.</a:t>
            </a:r>
          </a:p>
          <a:p>
            <a:endParaRPr lang="tr-TR" sz="3200" dirty="0"/>
          </a:p>
          <a:p>
            <a:endParaRPr lang="tr-TR" sz="3200" dirty="0"/>
          </a:p>
        </p:txBody>
      </p:sp>
    </p:spTree>
    <p:extLst>
      <p:ext uri="{BB962C8B-B14F-4D97-AF65-F5344CB8AC3E}">
        <p14:creationId xmlns:p14="http://schemas.microsoft.com/office/powerpoint/2010/main" val="425485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rmik san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811" y="2238747"/>
            <a:ext cx="6104965" cy="3624171"/>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838199" y="259867"/>
            <a:ext cx="10515600" cy="764428"/>
          </a:xfrm>
        </p:spPr>
        <p:txBody>
          <a:bodyPr>
            <a:normAutofit/>
          </a:bodyPr>
          <a:lstStyle/>
          <a:p>
            <a:r>
              <a:rPr lang="tr-TR" sz="3600" b="1" dirty="0" smtClean="0">
                <a:solidFill>
                  <a:srgbClr val="002060"/>
                </a:solidFill>
              </a:rPr>
              <a:t>KP Öncesi Türkiye Elektrik Enerjisi Yolculuğu</a:t>
            </a:r>
            <a:endParaRPr lang="tr-TR" sz="3600" b="1" dirty="0">
              <a:solidFill>
                <a:srgbClr val="002060"/>
              </a:solidFill>
            </a:endParaRPr>
          </a:p>
        </p:txBody>
      </p:sp>
      <p:graphicFrame>
        <p:nvGraphicFramePr>
          <p:cNvPr id="4" name="Grafik 3"/>
          <p:cNvGraphicFramePr/>
          <p:nvPr>
            <p:extLst>
              <p:ext uri="{D42A27DB-BD31-4B8C-83A1-F6EECF244321}">
                <p14:modId xmlns:p14="http://schemas.microsoft.com/office/powerpoint/2010/main" val="1114947381"/>
              </p:ext>
            </p:extLst>
          </p:nvPr>
        </p:nvGraphicFramePr>
        <p:xfrm>
          <a:off x="5889811" y="2238748"/>
          <a:ext cx="6104965" cy="3822960"/>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99247" y="2103514"/>
            <a:ext cx="5190564" cy="4401205"/>
          </a:xfrm>
          <a:prstGeom prst="rect">
            <a:avLst/>
          </a:prstGeom>
        </p:spPr>
        <p:txBody>
          <a:bodyPr wrap="square">
            <a:spAutoFit/>
          </a:bodyPr>
          <a:lstStyle/>
          <a:p>
            <a:pPr marL="174625" indent="-174625">
              <a:buFont typeface="Arial" panose="020B0604020202020204" pitchFamily="34" charset="0"/>
              <a:buChar char="•"/>
            </a:pPr>
            <a:r>
              <a:rPr lang="tr-TR" sz="2000" dirty="0" smtClean="0">
                <a:ea typeface="Times New Roman" panose="02020603050405020304" pitchFamily="18" charset="0"/>
              </a:rPr>
              <a:t>Büyük ölçekli </a:t>
            </a:r>
            <a:r>
              <a:rPr lang="tr-TR" sz="2000" dirty="0">
                <a:ea typeface="Times New Roman" panose="02020603050405020304" pitchFamily="18" charset="0"/>
              </a:rPr>
              <a:t>ilk enerji santrali, 14 Şubat 1914'te </a:t>
            </a:r>
            <a:r>
              <a:rPr lang="tr-TR" sz="2000" dirty="0" smtClean="0">
                <a:ea typeface="Times New Roman" panose="02020603050405020304" pitchFamily="18" charset="0"/>
              </a:rPr>
              <a:t> kurulan </a:t>
            </a:r>
            <a:r>
              <a:rPr lang="tr-TR" sz="2000" dirty="0">
                <a:ea typeface="Times New Roman" panose="02020603050405020304" pitchFamily="18" charset="0"/>
              </a:rPr>
              <a:t>15 MW </a:t>
            </a:r>
            <a:r>
              <a:rPr lang="tr-TR" sz="2000" dirty="0" smtClean="0">
                <a:ea typeface="Times New Roman" panose="02020603050405020304" pitchFamily="18" charset="0"/>
              </a:rPr>
              <a:t>gücünde İstanbul </a:t>
            </a:r>
            <a:r>
              <a:rPr lang="tr-TR" sz="2000" dirty="0" err="1" smtClean="0">
                <a:ea typeface="Times New Roman" panose="02020603050405020304" pitchFamily="18" charset="0"/>
              </a:rPr>
              <a:t>Silahtarağa</a:t>
            </a:r>
            <a:r>
              <a:rPr lang="tr-TR" sz="2000" dirty="0" smtClean="0">
                <a:ea typeface="Times New Roman" panose="02020603050405020304" pitchFamily="18" charset="0"/>
              </a:rPr>
              <a:t> termik santralı. </a:t>
            </a:r>
          </a:p>
          <a:p>
            <a:pPr marL="174625" indent="-174625">
              <a:buFont typeface="Arial" panose="020B0604020202020204" pitchFamily="34" charset="0"/>
              <a:buChar char="•"/>
            </a:pPr>
            <a:endParaRPr lang="tr-TR" sz="2000" dirty="0" smtClean="0">
              <a:ea typeface="Times New Roman" panose="02020603050405020304" pitchFamily="18" charset="0"/>
            </a:endParaRPr>
          </a:p>
          <a:p>
            <a:pPr marL="174625" indent="-174625">
              <a:buFont typeface="Arial" panose="020B0604020202020204" pitchFamily="34" charset="0"/>
              <a:buChar char="•"/>
            </a:pPr>
            <a:r>
              <a:rPr lang="tr-TR" sz="2000" dirty="0" smtClean="0"/>
              <a:t>1948’de </a:t>
            </a:r>
            <a:r>
              <a:rPr lang="tr-TR" sz="2000" dirty="0"/>
              <a:t>Çatalağzı Termik </a:t>
            </a:r>
            <a:r>
              <a:rPr lang="tr-TR" sz="2000" dirty="0" smtClean="0"/>
              <a:t>Santrali-A (</a:t>
            </a:r>
            <a:r>
              <a:rPr lang="tr-TR" sz="2000" dirty="0"/>
              <a:t>64,5 MW</a:t>
            </a:r>
            <a:r>
              <a:rPr lang="tr-TR" sz="2000" dirty="0" smtClean="0"/>
              <a:t>) işletmeye </a:t>
            </a:r>
            <a:r>
              <a:rPr lang="tr-TR" sz="2000" dirty="0"/>
              <a:t>alınmış ve </a:t>
            </a:r>
            <a:r>
              <a:rPr lang="tr-TR" sz="2000" dirty="0" smtClean="0"/>
              <a:t>1956 </a:t>
            </a:r>
            <a:r>
              <a:rPr lang="tr-TR" sz="2000" dirty="0"/>
              <a:t>yılında, 3 </a:t>
            </a:r>
            <a:r>
              <a:rPr lang="tr-TR" sz="2000" dirty="0" smtClean="0"/>
              <a:t>grup </a:t>
            </a:r>
            <a:r>
              <a:rPr lang="tr-TR" sz="2000" dirty="0"/>
              <a:t>daha </a:t>
            </a:r>
            <a:r>
              <a:rPr lang="tr-TR" sz="2000" dirty="0" smtClean="0"/>
              <a:t>ilave edilerek </a:t>
            </a:r>
            <a:r>
              <a:rPr lang="tr-TR" sz="2000" dirty="0"/>
              <a:t>toplam </a:t>
            </a:r>
            <a:r>
              <a:rPr lang="tr-TR" sz="2000" dirty="0" smtClean="0"/>
              <a:t>129 </a:t>
            </a:r>
            <a:r>
              <a:rPr lang="tr-TR" sz="2000" dirty="0" err="1"/>
              <a:t>MW'a</a:t>
            </a:r>
            <a:r>
              <a:rPr lang="tr-TR" sz="2000" dirty="0"/>
              <a:t> </a:t>
            </a:r>
            <a:r>
              <a:rPr lang="tr-TR" sz="2000" dirty="0" smtClean="0"/>
              <a:t>yükselmiştir.</a:t>
            </a:r>
          </a:p>
          <a:p>
            <a:pPr marL="174625" indent="-174625">
              <a:buFont typeface="Arial" panose="020B0604020202020204" pitchFamily="34" charset="0"/>
              <a:buChar char="•"/>
            </a:pPr>
            <a:endParaRPr lang="tr-TR" sz="2000" dirty="0" smtClean="0"/>
          </a:p>
          <a:p>
            <a:pPr marL="174625" indent="-174625">
              <a:buFont typeface="Arial" panose="020B0604020202020204" pitchFamily="34" charset="0"/>
              <a:buChar char="•"/>
            </a:pPr>
            <a:r>
              <a:rPr lang="tr-TR" sz="2000" dirty="0"/>
              <a:t>İstanbul </a:t>
            </a:r>
            <a:r>
              <a:rPr lang="tr-TR" sz="2000" dirty="0" smtClean="0"/>
              <a:t>elektrik </a:t>
            </a:r>
            <a:r>
              <a:rPr lang="tr-TR" sz="2000" dirty="0"/>
              <a:t>ihtiyacı için </a:t>
            </a:r>
            <a:r>
              <a:rPr lang="tr-TR" sz="2000" dirty="0" smtClean="0"/>
              <a:t>1952 </a:t>
            </a:r>
            <a:r>
              <a:rPr lang="tr-TR" sz="2000" dirty="0"/>
              <a:t>yılında 154 </a:t>
            </a:r>
            <a:r>
              <a:rPr lang="tr-TR" sz="2000" dirty="0" err="1"/>
              <a:t>kV</a:t>
            </a:r>
            <a:r>
              <a:rPr lang="tr-TR" sz="2000" dirty="0"/>
              <a:t> iletim hattıyla elektrik İstanbul'a taşınmıştır. </a:t>
            </a:r>
          </a:p>
          <a:p>
            <a:endParaRPr lang="tr-TR" sz="2000" dirty="0" smtClean="0"/>
          </a:p>
          <a:p>
            <a:pPr marL="174625" indent="-174625">
              <a:buFont typeface="Arial" panose="020B0604020202020204" pitchFamily="34" charset="0"/>
              <a:buChar char="•"/>
            </a:pPr>
            <a:r>
              <a:rPr lang="tr-TR" sz="2000" dirty="0" smtClean="0"/>
              <a:t>1950'li yıllarda </a:t>
            </a:r>
            <a:r>
              <a:rPr lang="tr-TR" sz="2000" dirty="0"/>
              <a:t>Türkiye'nin kurulu gücü 407,8 </a:t>
            </a:r>
            <a:r>
              <a:rPr lang="tr-TR" sz="2000" dirty="0" err="1"/>
              <a:t>MW'a</a:t>
            </a:r>
            <a:r>
              <a:rPr lang="tr-TR" sz="2000" dirty="0"/>
              <a:t>, yıllık elektrik üretimi ise 500 milyon </a:t>
            </a:r>
            <a:r>
              <a:rPr lang="tr-TR" sz="2000" dirty="0" err="1"/>
              <a:t>kWh'a</a:t>
            </a:r>
            <a:r>
              <a:rPr lang="tr-TR" sz="2000" dirty="0"/>
              <a:t> </a:t>
            </a:r>
            <a:r>
              <a:rPr lang="tr-TR" sz="2000" dirty="0" smtClean="0"/>
              <a:t>ulaşmıştır. 1962’de kurulu güç 901 MW.</a:t>
            </a:r>
            <a:endParaRPr lang="tr-TR" sz="2000" dirty="0"/>
          </a:p>
        </p:txBody>
      </p:sp>
      <p:sp>
        <p:nvSpPr>
          <p:cNvPr id="6" name="Dikdörtgen 5"/>
          <p:cNvSpPr/>
          <p:nvPr/>
        </p:nvSpPr>
        <p:spPr>
          <a:xfrm>
            <a:off x="699247" y="1024295"/>
            <a:ext cx="10614211" cy="1015663"/>
          </a:xfrm>
          <a:prstGeom prst="rect">
            <a:avLst/>
          </a:prstGeom>
        </p:spPr>
        <p:txBody>
          <a:bodyPr wrap="square">
            <a:spAutoFit/>
          </a:bodyPr>
          <a:lstStyle/>
          <a:p>
            <a:pPr marL="174625" indent="-174625">
              <a:buFont typeface="Arial" panose="020B0604020202020204" pitchFamily="34" charset="0"/>
              <a:buChar char="•"/>
            </a:pPr>
            <a:r>
              <a:rPr lang="tr-TR" sz="2000" dirty="0">
                <a:ea typeface="Times New Roman" panose="02020603050405020304" pitchFamily="18" charset="0"/>
              </a:rPr>
              <a:t>Türkiye'de ilk </a:t>
            </a:r>
            <a:r>
              <a:rPr lang="tr-TR" sz="2000" dirty="0" smtClean="0">
                <a:ea typeface="Times New Roman" panose="02020603050405020304" pitchFamily="18" charset="0"/>
              </a:rPr>
              <a:t>elektrik üretimi, </a:t>
            </a:r>
            <a:r>
              <a:rPr lang="tr-TR" sz="2000" dirty="0">
                <a:ea typeface="Times New Roman" panose="02020603050405020304" pitchFamily="18" charset="0"/>
              </a:rPr>
              <a:t>12 Aralık 1888'de İstanbul Haliç Tersanesi'nde </a:t>
            </a:r>
            <a:r>
              <a:rPr lang="tr-TR" sz="2000" dirty="0" smtClean="0">
                <a:ea typeface="Times New Roman" panose="02020603050405020304" pitchFamily="18" charset="0"/>
              </a:rPr>
              <a:t>kurulan fabrikada</a:t>
            </a:r>
          </a:p>
          <a:p>
            <a:pPr marL="174625" indent="-174625">
              <a:buFont typeface="Arial" panose="020B0604020202020204" pitchFamily="34" charset="0"/>
              <a:buChar char="•"/>
            </a:pPr>
            <a:endParaRPr lang="tr-TR" sz="2000" dirty="0">
              <a:ea typeface="Times New Roman" panose="02020603050405020304" pitchFamily="18" charset="0"/>
            </a:endParaRPr>
          </a:p>
          <a:p>
            <a:pPr marL="174625" indent="-174625">
              <a:buFont typeface="Arial" panose="020B0604020202020204" pitchFamily="34" charset="0"/>
              <a:buChar char="•"/>
            </a:pPr>
            <a:r>
              <a:rPr lang="tr-TR" sz="2000" dirty="0">
                <a:ea typeface="Times New Roman" panose="02020603050405020304" pitchFamily="18" charset="0"/>
              </a:rPr>
              <a:t>Türkiye'nin ilk enerji santrali </a:t>
            </a:r>
            <a:r>
              <a:rPr lang="tr-TR" sz="2000" dirty="0" smtClean="0">
                <a:ea typeface="Times New Roman" panose="02020603050405020304" pitchFamily="18" charset="0"/>
              </a:rPr>
              <a:t>1902’de </a:t>
            </a:r>
            <a:r>
              <a:rPr lang="tr-TR" sz="2000" dirty="0">
                <a:ea typeface="Times New Roman" panose="02020603050405020304" pitchFamily="18" charset="0"/>
              </a:rPr>
              <a:t>Tarsus'ta 2 </a:t>
            </a:r>
            <a:r>
              <a:rPr lang="tr-TR" sz="2000" dirty="0" err="1">
                <a:ea typeface="Times New Roman" panose="02020603050405020304" pitchFamily="18" charset="0"/>
              </a:rPr>
              <a:t>kW'lık</a:t>
            </a:r>
            <a:r>
              <a:rPr lang="tr-TR" sz="2000" dirty="0">
                <a:ea typeface="Times New Roman" panose="02020603050405020304" pitchFamily="18" charset="0"/>
              </a:rPr>
              <a:t> </a:t>
            </a:r>
            <a:r>
              <a:rPr lang="tr-TR" sz="2000" dirty="0" smtClean="0">
                <a:ea typeface="Times New Roman" panose="02020603050405020304" pitchFamily="18" charset="0"/>
              </a:rPr>
              <a:t>su </a:t>
            </a:r>
            <a:r>
              <a:rPr lang="tr-TR" sz="2000" dirty="0">
                <a:ea typeface="Times New Roman" panose="02020603050405020304" pitchFamily="18" charset="0"/>
              </a:rPr>
              <a:t>türbini şeklinde </a:t>
            </a:r>
            <a:r>
              <a:rPr lang="tr-TR" sz="2000" dirty="0" smtClean="0">
                <a:ea typeface="Times New Roman" panose="02020603050405020304" pitchFamily="18" charset="0"/>
              </a:rPr>
              <a:t>hidroelektrik santral</a:t>
            </a:r>
            <a:endParaRPr lang="tr-TR" sz="2000" dirty="0">
              <a:ea typeface="Times New Roman" panose="02020603050405020304" pitchFamily="18" charset="0"/>
            </a:endParaRPr>
          </a:p>
        </p:txBody>
      </p:sp>
    </p:spTree>
    <p:extLst>
      <p:ext uri="{BB962C8B-B14F-4D97-AF65-F5344CB8AC3E}">
        <p14:creationId xmlns:p14="http://schemas.microsoft.com/office/powerpoint/2010/main" val="92943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38231"/>
            <a:ext cx="10515600" cy="898899"/>
          </a:xfrm>
        </p:spPr>
        <p:txBody>
          <a:bodyPr>
            <a:normAutofit/>
          </a:bodyPr>
          <a:lstStyle/>
          <a:p>
            <a:r>
              <a:rPr lang="tr-TR" sz="4000" b="1" dirty="0" smtClean="0"/>
              <a:t>Kalkınma Planları ve Enerji</a:t>
            </a:r>
            <a:endParaRPr lang="tr-TR" sz="4000" b="1" dirty="0"/>
          </a:p>
        </p:txBody>
      </p:sp>
      <p:sp>
        <p:nvSpPr>
          <p:cNvPr id="3" name="İçerik Yer Tutucusu 2"/>
          <p:cNvSpPr>
            <a:spLocks noGrp="1"/>
          </p:cNvSpPr>
          <p:nvPr>
            <p:ph idx="1"/>
          </p:nvPr>
        </p:nvSpPr>
        <p:spPr>
          <a:xfrm>
            <a:off x="744071" y="1237130"/>
            <a:ext cx="10470776" cy="5257799"/>
          </a:xfrm>
        </p:spPr>
        <p:txBody>
          <a:bodyPr>
            <a:noAutofit/>
          </a:bodyPr>
          <a:lstStyle/>
          <a:p>
            <a:r>
              <a:rPr lang="tr-TR" sz="2200" dirty="0"/>
              <a:t>Türkiye'de kalkınma süreci 1960'lı yıllardan itibaren DPT'nin hazırladığı beş yıllık planlar doğrultusunda şekillenmiştir. </a:t>
            </a:r>
            <a:endParaRPr lang="tr-TR" sz="2200" dirty="0" smtClean="0"/>
          </a:p>
          <a:p>
            <a:r>
              <a:rPr lang="tr-TR" sz="2200" dirty="0" smtClean="0"/>
              <a:t>1. </a:t>
            </a:r>
            <a:r>
              <a:rPr lang="tr-TR" sz="2200" dirty="0"/>
              <a:t>Beş Yıllık Kalkınma Planı (1963-1967) </a:t>
            </a:r>
            <a:r>
              <a:rPr lang="tr-TR" sz="2200" dirty="0" smtClean="0"/>
              <a:t>ile </a:t>
            </a:r>
            <a:r>
              <a:rPr lang="tr-TR" sz="2200" b="1" dirty="0" smtClean="0"/>
              <a:t>15 </a:t>
            </a:r>
            <a:r>
              <a:rPr lang="tr-TR" sz="2200" b="1" dirty="0"/>
              <a:t>yıllık bir perspektif planı </a:t>
            </a:r>
            <a:r>
              <a:rPr lang="tr-TR" sz="2200" dirty="0"/>
              <a:t>devreye </a:t>
            </a:r>
            <a:r>
              <a:rPr lang="tr-TR" sz="2200" dirty="0" smtClean="0"/>
              <a:t>konulmuştur. </a:t>
            </a:r>
          </a:p>
          <a:p>
            <a:r>
              <a:rPr lang="tr-TR" sz="2200" dirty="0" smtClean="0"/>
              <a:t>Kalkınma Planı, Batı </a:t>
            </a:r>
            <a:r>
              <a:rPr lang="tr-TR" sz="2200" dirty="0"/>
              <a:t>Avrupa ülkelerinde uygulamaya konan </a:t>
            </a:r>
            <a:r>
              <a:rPr lang="tr-TR" sz="2200" b="1" dirty="0"/>
              <a:t>“yol gösterici plan” </a:t>
            </a:r>
            <a:r>
              <a:rPr lang="tr-TR" sz="2200" dirty="0"/>
              <a:t>anlayışını </a:t>
            </a:r>
            <a:r>
              <a:rPr lang="tr-TR" sz="2200" dirty="0" smtClean="0"/>
              <a:t>benimsemiştir.</a:t>
            </a:r>
            <a:endParaRPr lang="tr-TR" sz="2200" dirty="0"/>
          </a:p>
          <a:p>
            <a:r>
              <a:rPr lang="tr-TR" sz="2200" dirty="0" smtClean="0"/>
              <a:t> </a:t>
            </a:r>
            <a:r>
              <a:rPr lang="tr-TR" sz="2200" dirty="0"/>
              <a:t>Enerji </a:t>
            </a:r>
            <a:r>
              <a:rPr lang="tr-TR" sz="2200" dirty="0" smtClean="0"/>
              <a:t>konusu, </a:t>
            </a:r>
            <a:r>
              <a:rPr lang="tr-TR" sz="2200" b="1" dirty="0"/>
              <a:t>Türkiye’nin kalkınma hedefleri </a:t>
            </a:r>
            <a:r>
              <a:rPr lang="tr-TR" sz="2200" dirty="0"/>
              <a:t>doğrultusunda ele alınmış ve enerji sektörüne yönelik temel adımlar atılmıştır. </a:t>
            </a:r>
            <a:endParaRPr lang="tr-TR" sz="2200" dirty="0" smtClean="0"/>
          </a:p>
          <a:p>
            <a:r>
              <a:rPr lang="tr-TR" sz="2200" b="1" dirty="0" smtClean="0"/>
              <a:t>Yerli </a:t>
            </a:r>
            <a:r>
              <a:rPr lang="tr-TR" sz="2200" b="1" dirty="0"/>
              <a:t>enerji üretimi ve verimliliği</a:t>
            </a:r>
            <a:r>
              <a:rPr lang="tr-TR" sz="2200" dirty="0"/>
              <a:t>, </a:t>
            </a:r>
            <a:r>
              <a:rPr lang="tr-TR" sz="2200" dirty="0" smtClean="0"/>
              <a:t>her </a:t>
            </a:r>
            <a:r>
              <a:rPr lang="tr-TR" sz="2200" dirty="0"/>
              <a:t>plan döneminde öncelikli konular arasında yer almıştır. </a:t>
            </a:r>
            <a:endParaRPr lang="tr-TR" sz="2200" dirty="0" smtClean="0"/>
          </a:p>
          <a:p>
            <a:r>
              <a:rPr lang="tr-TR" sz="2200" dirty="0" smtClean="0"/>
              <a:t>Planların, </a:t>
            </a:r>
            <a:r>
              <a:rPr lang="tr-TR" sz="2200" dirty="0"/>
              <a:t>Enerji ihtiyacının </a:t>
            </a:r>
            <a:r>
              <a:rPr lang="tr-TR" sz="2200" dirty="0" smtClean="0"/>
              <a:t>karşılanmasında öncelikli kaynak açısından bir </a:t>
            </a:r>
            <a:r>
              <a:rPr lang="tr-TR" sz="2200" dirty="0"/>
              <a:t>sınıflama yapılabileceği değerlendirilmiş ve </a:t>
            </a:r>
            <a:r>
              <a:rPr lang="tr-TR" sz="2200" dirty="0" smtClean="0"/>
              <a:t>kalkınma </a:t>
            </a:r>
            <a:r>
              <a:rPr lang="tr-TR" sz="2200" dirty="0"/>
              <a:t>planları 4 ana dönem altında </a:t>
            </a:r>
            <a:r>
              <a:rPr lang="tr-TR" sz="2200" dirty="0" smtClean="0"/>
              <a:t>incelenmiştir</a:t>
            </a:r>
            <a:r>
              <a:rPr lang="tr-TR" sz="2200" dirty="0"/>
              <a:t>.</a:t>
            </a:r>
          </a:p>
          <a:p>
            <a:endParaRPr lang="tr-TR" sz="2200" dirty="0"/>
          </a:p>
        </p:txBody>
      </p:sp>
    </p:spTree>
    <p:extLst>
      <p:ext uri="{BB962C8B-B14F-4D97-AF65-F5344CB8AC3E}">
        <p14:creationId xmlns:p14="http://schemas.microsoft.com/office/powerpoint/2010/main" val="270955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25793"/>
          </a:xfrm>
        </p:spPr>
        <p:txBody>
          <a:bodyPr>
            <a:normAutofit/>
          </a:bodyPr>
          <a:lstStyle/>
          <a:p>
            <a:r>
              <a:rPr lang="tr-TR" sz="3600" b="1" dirty="0" smtClean="0"/>
              <a:t>Türkiye'nin </a:t>
            </a:r>
            <a:r>
              <a:rPr lang="tr-TR" sz="3600" b="1" dirty="0"/>
              <a:t>Enerji Yolculuğu: Dönemler ve </a:t>
            </a:r>
            <a:r>
              <a:rPr lang="tr-TR" sz="3600" b="1" dirty="0" smtClean="0"/>
              <a:t>Dönüşümler</a:t>
            </a:r>
            <a:endParaRPr lang="tr-TR" sz="3600" b="1" dirty="0"/>
          </a:p>
        </p:txBody>
      </p:sp>
      <p:graphicFrame>
        <p:nvGraphicFramePr>
          <p:cNvPr id="5" name="Tablo 4"/>
          <p:cNvGraphicFramePr>
            <a:graphicFrameLocks noGrp="1"/>
          </p:cNvGraphicFramePr>
          <p:nvPr>
            <p:extLst>
              <p:ext uri="{D42A27DB-BD31-4B8C-83A1-F6EECF244321}">
                <p14:modId xmlns:p14="http://schemas.microsoft.com/office/powerpoint/2010/main" val="2016710950"/>
              </p:ext>
            </p:extLst>
          </p:nvPr>
        </p:nvGraphicFramePr>
        <p:xfrm>
          <a:off x="932330" y="1932736"/>
          <a:ext cx="10515600" cy="4100814"/>
        </p:xfrm>
        <a:graphic>
          <a:graphicData uri="http://schemas.openxmlformats.org/drawingml/2006/table">
            <a:tbl>
              <a:tblPr firstRow="1" firstCol="1" bandRow="1">
                <a:tableStyleId>{5C22544A-7EE6-4342-B048-85BDC9FD1C3A}</a:tableStyleId>
              </a:tblPr>
              <a:tblGrid>
                <a:gridCol w="1474694"/>
                <a:gridCol w="4020671"/>
                <a:gridCol w="2003611"/>
                <a:gridCol w="3016624"/>
              </a:tblGrid>
              <a:tr h="581373">
                <a:tc>
                  <a:txBody>
                    <a:bodyPr/>
                    <a:lstStyle/>
                    <a:p>
                      <a:pPr algn="ctr">
                        <a:lnSpc>
                          <a:spcPct val="107000"/>
                        </a:lnSpc>
                        <a:spcAft>
                          <a:spcPts val="0"/>
                        </a:spcAft>
                      </a:pPr>
                      <a:r>
                        <a:rPr lang="tr-TR" sz="2000" dirty="0">
                          <a:effectLst/>
                        </a:rPr>
                        <a:t>Dönem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2000">
                          <a:effectLst/>
                        </a:rPr>
                        <a:t>Kalkınma Planları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2000" dirty="0">
                          <a:effectLst/>
                        </a:rPr>
                        <a:t>Enerji Kaynağı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tr-TR" sz="2000">
                          <a:effectLst/>
                        </a:rPr>
                        <a:t>Önemli Gelişmeler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581373">
                <a:tc>
                  <a:txBody>
                    <a:bodyPr/>
                    <a:lstStyle/>
                    <a:p>
                      <a:pPr algn="ctr">
                        <a:lnSpc>
                          <a:spcPct val="107000"/>
                        </a:lnSpc>
                        <a:spcAft>
                          <a:spcPts val="0"/>
                        </a:spcAft>
                      </a:pPr>
                      <a:r>
                        <a:rPr lang="tr-TR" sz="2000" dirty="0">
                          <a:effectLst/>
                        </a:rPr>
                        <a:t>1960-1980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a:effectLst/>
                        </a:rPr>
                        <a:t>1., 2., 3. Beş Yıllık Kalkınma Planları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a:effectLst/>
                        </a:rPr>
                        <a:t>Hidrolik</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a:effectLst/>
                        </a:rPr>
                        <a:t>HES yatırımları, yerli enerji üretimi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581373">
                <a:tc>
                  <a:txBody>
                    <a:bodyPr/>
                    <a:lstStyle/>
                    <a:p>
                      <a:pPr algn="ctr">
                        <a:lnSpc>
                          <a:spcPct val="107000"/>
                        </a:lnSpc>
                        <a:spcAft>
                          <a:spcPts val="0"/>
                        </a:spcAft>
                      </a:pPr>
                      <a:r>
                        <a:rPr lang="tr-TR" sz="2000" dirty="0">
                          <a:effectLst/>
                        </a:rPr>
                        <a:t>1980-2000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dirty="0">
                          <a:effectLst/>
                        </a:rPr>
                        <a:t>4., 5., 6</a:t>
                      </a:r>
                      <a:r>
                        <a:rPr lang="tr-TR" sz="2000" dirty="0" smtClean="0">
                          <a:effectLst/>
                        </a:rPr>
                        <a:t>.,</a:t>
                      </a:r>
                      <a:r>
                        <a:rPr lang="tr-TR" sz="2000" baseline="0" dirty="0" smtClean="0">
                          <a:effectLst/>
                        </a:rPr>
                        <a:t> </a:t>
                      </a:r>
                      <a:r>
                        <a:rPr lang="tr-TR" sz="2000" dirty="0" smtClean="0">
                          <a:effectLst/>
                        </a:rPr>
                        <a:t>7</a:t>
                      </a:r>
                      <a:r>
                        <a:rPr lang="tr-TR" sz="2000" dirty="0">
                          <a:effectLst/>
                        </a:rPr>
                        <a:t>. Beş Yıllık Kalkınma Planları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a:effectLst/>
                        </a:rPr>
                        <a:t>Kömür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a:effectLst/>
                        </a:rPr>
                        <a:t>Yerli ve ithal kömür kullanımı</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1133373">
                <a:tc>
                  <a:txBody>
                    <a:bodyPr/>
                    <a:lstStyle/>
                    <a:p>
                      <a:pPr algn="ctr">
                        <a:lnSpc>
                          <a:spcPct val="107000"/>
                        </a:lnSpc>
                        <a:spcAft>
                          <a:spcPts val="0"/>
                        </a:spcAft>
                      </a:pPr>
                      <a:r>
                        <a:rPr lang="tr-TR" sz="2000" dirty="0">
                          <a:effectLst/>
                        </a:rPr>
                        <a:t>2001-2018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dirty="0" smtClean="0">
                          <a:effectLst/>
                        </a:rPr>
                        <a:t>8.,</a:t>
                      </a:r>
                      <a:r>
                        <a:rPr lang="tr-TR" sz="2000" baseline="0" dirty="0" smtClean="0">
                          <a:effectLst/>
                        </a:rPr>
                        <a:t> 9., 10.</a:t>
                      </a:r>
                      <a:r>
                        <a:rPr lang="tr-TR" sz="2000" dirty="0" smtClean="0">
                          <a:effectLst/>
                        </a:rPr>
                        <a:t> </a:t>
                      </a:r>
                      <a:r>
                        <a:rPr lang="tr-TR" sz="2000" dirty="0">
                          <a:effectLst/>
                        </a:rPr>
                        <a:t>Beş Yıllık Kalkınma </a:t>
                      </a:r>
                      <a:r>
                        <a:rPr lang="tr-TR" sz="2000" dirty="0" smtClean="0">
                          <a:effectLst/>
                        </a:rPr>
                        <a:t>Planı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a:effectLst/>
                        </a:rPr>
                        <a:t>Doğalgaz + İthal Kömür</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a:effectLst/>
                        </a:rPr>
                        <a:t>Doğalgaz altyapısı, ithal kömür santralleri</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1133373">
                <a:tc>
                  <a:txBody>
                    <a:bodyPr/>
                    <a:lstStyle/>
                    <a:p>
                      <a:pPr algn="ctr">
                        <a:lnSpc>
                          <a:spcPct val="107000"/>
                        </a:lnSpc>
                        <a:spcAft>
                          <a:spcPts val="0"/>
                        </a:spcAft>
                      </a:pPr>
                      <a:r>
                        <a:rPr lang="tr-TR" sz="2000" dirty="0">
                          <a:effectLst/>
                        </a:rPr>
                        <a:t>2019-2028</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dirty="0">
                          <a:effectLst/>
                        </a:rPr>
                        <a:t>11., 12. </a:t>
                      </a:r>
                      <a:r>
                        <a:rPr lang="tr-TR" sz="2000" dirty="0" smtClean="0">
                          <a:effectLst/>
                        </a:rPr>
                        <a:t>Beş Yıllık Kalkınma </a:t>
                      </a:r>
                      <a:r>
                        <a:rPr lang="tr-TR" sz="2000" dirty="0">
                          <a:effectLst/>
                        </a:rPr>
                        <a:t>Planları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dirty="0">
                          <a:effectLst/>
                        </a:rPr>
                        <a:t>Yenilenebilir Enerji + Nükleer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tr-TR" sz="2000" dirty="0">
                          <a:effectLst/>
                        </a:rPr>
                        <a:t>Güneş, rüzgar enerjisi yatırımları, nükleer santral</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bl>
          </a:graphicData>
        </a:graphic>
      </p:graphicFrame>
      <p:sp>
        <p:nvSpPr>
          <p:cNvPr id="6" name="Dikdörtgen 5"/>
          <p:cNvSpPr/>
          <p:nvPr/>
        </p:nvSpPr>
        <p:spPr>
          <a:xfrm>
            <a:off x="1030941" y="1290918"/>
            <a:ext cx="9955305" cy="400110"/>
          </a:xfrm>
          <a:prstGeom prst="rect">
            <a:avLst/>
          </a:prstGeom>
        </p:spPr>
        <p:txBody>
          <a:bodyPr wrap="square">
            <a:spAutoFit/>
          </a:bodyPr>
          <a:lstStyle/>
          <a:p>
            <a:pPr lvl="0"/>
            <a:r>
              <a:rPr lang="tr-TR" sz="2000" b="1" dirty="0">
                <a:solidFill>
                  <a:srgbClr val="C00000"/>
                </a:solidFill>
              </a:rPr>
              <a:t>Birinci Beş Yıllık Kalkınma Planı ile "yol gösterici plan" modeli benimseniyor.</a:t>
            </a:r>
            <a:endParaRPr lang="tr-TR" sz="2000" b="1" dirty="0">
              <a:solidFill>
                <a:srgbClr val="C00000"/>
              </a:solidFill>
            </a:endParaRPr>
          </a:p>
        </p:txBody>
      </p:sp>
    </p:spTree>
    <p:extLst>
      <p:ext uri="{BB962C8B-B14F-4D97-AF65-F5344CB8AC3E}">
        <p14:creationId xmlns:p14="http://schemas.microsoft.com/office/powerpoint/2010/main" val="79537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03063"/>
          </a:xfrm>
        </p:spPr>
        <p:txBody>
          <a:bodyPr>
            <a:normAutofit fontScale="90000"/>
          </a:bodyPr>
          <a:lstStyle/>
          <a:p>
            <a:r>
              <a:rPr lang="tr-TR" sz="4000" b="1" dirty="0">
                <a:solidFill>
                  <a:srgbClr val="002060"/>
                </a:solidFill>
              </a:rPr>
              <a:t>KALKINMA PLANLARI </a:t>
            </a:r>
            <a:r>
              <a:rPr lang="tr-TR" sz="4000" b="1" dirty="0" smtClean="0">
                <a:solidFill>
                  <a:srgbClr val="002060"/>
                </a:solidFill>
              </a:rPr>
              <a:t>1960-1980 DÖNEMİ</a:t>
            </a:r>
            <a:endParaRPr lang="tr-TR" sz="4000" dirty="0">
              <a:solidFill>
                <a:srgbClr val="002060"/>
              </a:solidFill>
            </a:endParaRPr>
          </a:p>
        </p:txBody>
      </p:sp>
      <p:sp>
        <p:nvSpPr>
          <p:cNvPr id="3" name="İçerik Yer Tutucusu 2"/>
          <p:cNvSpPr>
            <a:spLocks noGrp="1"/>
          </p:cNvSpPr>
          <p:nvPr>
            <p:ph idx="1"/>
          </p:nvPr>
        </p:nvSpPr>
        <p:spPr>
          <a:xfrm>
            <a:off x="838200" y="1210234"/>
            <a:ext cx="6288741" cy="5190565"/>
          </a:xfrm>
        </p:spPr>
        <p:txBody>
          <a:bodyPr>
            <a:normAutofit lnSpcReduction="10000"/>
          </a:bodyPr>
          <a:lstStyle/>
          <a:p>
            <a:r>
              <a:rPr lang="tr-TR" b="1" dirty="0" smtClean="0"/>
              <a:t>Hidrolik </a:t>
            </a:r>
            <a:r>
              <a:rPr lang="tr-TR" b="1" dirty="0"/>
              <a:t>Enerjinin Altın Çağı</a:t>
            </a:r>
            <a:endParaRPr lang="tr-TR" dirty="0"/>
          </a:p>
          <a:p>
            <a:pPr lvl="0"/>
            <a:r>
              <a:rPr lang="tr-TR" dirty="0"/>
              <a:t>Türkiye, kalkınma yolunda hidroelektrik </a:t>
            </a:r>
            <a:r>
              <a:rPr lang="tr-TR" dirty="0" smtClean="0"/>
              <a:t>enerji öncelikli</a:t>
            </a:r>
            <a:endParaRPr lang="tr-TR" dirty="0"/>
          </a:p>
          <a:p>
            <a:pPr lvl="0"/>
            <a:r>
              <a:rPr lang="tr-TR" dirty="0" smtClean="0"/>
              <a:t>Yerli </a:t>
            </a:r>
            <a:r>
              <a:rPr lang="tr-TR" dirty="0"/>
              <a:t>enerji üretimi ve verimliliği ön planda tutuluyor</a:t>
            </a:r>
            <a:r>
              <a:rPr lang="tr-TR" dirty="0" smtClean="0"/>
              <a:t>.</a:t>
            </a:r>
          </a:p>
          <a:p>
            <a:pPr lvl="0"/>
            <a:r>
              <a:rPr lang="tr-TR" dirty="0"/>
              <a:t>Ü</a:t>
            </a:r>
            <a:r>
              <a:rPr lang="tr-TR" dirty="0" smtClean="0"/>
              <a:t>ç </a:t>
            </a:r>
            <a:r>
              <a:rPr lang="tr-TR" dirty="0"/>
              <a:t>dönemi kapsayan 1960-1980 arası dönemde kurulu kapasitesi 2,6 kat artış </a:t>
            </a:r>
            <a:r>
              <a:rPr lang="tr-TR" dirty="0" smtClean="0"/>
              <a:t>göstermiştir.</a:t>
            </a:r>
          </a:p>
          <a:p>
            <a:pPr lvl="0"/>
            <a:r>
              <a:rPr lang="tr-TR" dirty="0" smtClean="0"/>
              <a:t>Nükleer Santral kurulması araştırılıyor.</a:t>
            </a:r>
          </a:p>
          <a:p>
            <a:pPr lvl="0"/>
            <a:r>
              <a:rPr lang="tr-TR" b="1" dirty="0"/>
              <a:t>Türkiye Elektrik </a:t>
            </a:r>
            <a:r>
              <a:rPr lang="tr-TR" b="1" dirty="0"/>
              <a:t>Kurumu </a:t>
            </a:r>
            <a:r>
              <a:rPr lang="tr-TR" dirty="0"/>
              <a:t>kuruldu</a:t>
            </a:r>
            <a:r>
              <a:rPr lang="tr-TR" dirty="0" smtClean="0"/>
              <a:t>.</a:t>
            </a:r>
          </a:p>
          <a:p>
            <a:pPr lvl="0"/>
            <a:r>
              <a:rPr lang="tr-TR" dirty="0">
                <a:solidFill>
                  <a:srgbClr val="C00000"/>
                </a:solidFill>
              </a:rPr>
              <a:t>Keban Hidroelektrik </a:t>
            </a:r>
            <a:r>
              <a:rPr lang="tr-TR" dirty="0" smtClean="0">
                <a:solidFill>
                  <a:srgbClr val="C00000"/>
                </a:solidFill>
              </a:rPr>
              <a:t>Santralı</a:t>
            </a:r>
          </a:p>
          <a:p>
            <a:pPr lvl="0"/>
            <a:r>
              <a:rPr lang="tr-TR" dirty="0">
                <a:solidFill>
                  <a:srgbClr val="C00000"/>
                </a:solidFill>
              </a:rPr>
              <a:t>Elbistan Termik </a:t>
            </a:r>
            <a:r>
              <a:rPr lang="tr-TR" dirty="0" smtClean="0">
                <a:solidFill>
                  <a:srgbClr val="C00000"/>
                </a:solidFill>
              </a:rPr>
              <a:t>Santrali</a:t>
            </a:r>
            <a:endParaRPr lang="tr-TR" dirty="0">
              <a:solidFill>
                <a:srgbClr val="C00000"/>
              </a:solidFill>
            </a:endParaRPr>
          </a:p>
        </p:txBody>
      </p:sp>
      <p:graphicFrame>
        <p:nvGraphicFramePr>
          <p:cNvPr id="4" name="Grafik 3"/>
          <p:cNvGraphicFramePr/>
          <p:nvPr>
            <p:extLst>
              <p:ext uri="{D42A27DB-BD31-4B8C-83A1-F6EECF244321}">
                <p14:modId xmlns:p14="http://schemas.microsoft.com/office/powerpoint/2010/main" val="668694146"/>
              </p:ext>
            </p:extLst>
          </p:nvPr>
        </p:nvGraphicFramePr>
        <p:xfrm>
          <a:off x="7126940" y="1048870"/>
          <a:ext cx="4639235" cy="2501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p:nvPr>
            <p:extLst>
              <p:ext uri="{D42A27DB-BD31-4B8C-83A1-F6EECF244321}">
                <p14:modId xmlns:p14="http://schemas.microsoft.com/office/powerpoint/2010/main" val="3698904678"/>
              </p:ext>
            </p:extLst>
          </p:nvPr>
        </p:nvGraphicFramePr>
        <p:xfrm>
          <a:off x="7338732" y="3697941"/>
          <a:ext cx="4427444" cy="229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6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35827"/>
          </a:xfrm>
        </p:spPr>
        <p:txBody>
          <a:bodyPr>
            <a:normAutofit fontScale="90000"/>
          </a:bodyPr>
          <a:lstStyle/>
          <a:p>
            <a:r>
              <a:rPr lang="tr-TR" sz="4000" b="1" dirty="0"/>
              <a:t>Birinci Beş Yıllık Kalkınma Planı (1963-1967) </a:t>
            </a:r>
            <a:endParaRPr lang="tr-TR" sz="4000" dirty="0"/>
          </a:p>
        </p:txBody>
      </p:sp>
      <p:sp>
        <p:nvSpPr>
          <p:cNvPr id="3" name="İçerik Yer Tutucusu 2"/>
          <p:cNvSpPr>
            <a:spLocks noGrp="1"/>
          </p:cNvSpPr>
          <p:nvPr>
            <p:ph idx="1"/>
          </p:nvPr>
        </p:nvSpPr>
        <p:spPr>
          <a:xfrm>
            <a:off x="838199" y="1035423"/>
            <a:ext cx="6275295" cy="4832257"/>
          </a:xfrm>
        </p:spPr>
        <p:txBody>
          <a:bodyPr>
            <a:normAutofit fontScale="92500" lnSpcReduction="20000"/>
          </a:bodyPr>
          <a:lstStyle/>
          <a:p>
            <a:pPr lvl="0"/>
            <a:r>
              <a:rPr lang="tr-TR" sz="2400" dirty="0"/>
              <a:t>İlk kalkınma planında</a:t>
            </a:r>
            <a:r>
              <a:rPr lang="tr-TR" sz="2400" dirty="0" smtClean="0"/>
              <a:t>, ülke hidrolik </a:t>
            </a:r>
            <a:r>
              <a:rPr lang="tr-TR" sz="2400" dirty="0"/>
              <a:t>enerji potansiyeli </a:t>
            </a:r>
            <a:r>
              <a:rPr lang="tr-TR" sz="2400" dirty="0" smtClean="0"/>
              <a:t>yılda </a:t>
            </a:r>
            <a:r>
              <a:rPr lang="tr-TR" sz="2400" b="1" dirty="0"/>
              <a:t>53 milyar </a:t>
            </a:r>
            <a:r>
              <a:rPr lang="tr-TR" sz="2400" b="1" dirty="0" err="1" smtClean="0"/>
              <a:t>kWh</a:t>
            </a:r>
            <a:r>
              <a:rPr lang="tr-TR" sz="2400" b="1" dirty="0" smtClean="0"/>
              <a:t> </a:t>
            </a:r>
            <a:r>
              <a:rPr lang="tr-TR" sz="2400" dirty="0"/>
              <a:t>olarak hesaplanmıştır. </a:t>
            </a:r>
            <a:r>
              <a:rPr lang="tr-TR" sz="2400" dirty="0"/>
              <a:t> </a:t>
            </a:r>
            <a:r>
              <a:rPr lang="tr-TR" sz="2400" dirty="0" smtClean="0"/>
              <a:t>Türkiye’de 2019 </a:t>
            </a:r>
            <a:r>
              <a:rPr lang="tr-TR" sz="2400" dirty="0"/>
              <a:t>yılında 89 Milyar </a:t>
            </a:r>
            <a:r>
              <a:rPr lang="tr-TR" sz="2400" dirty="0" err="1"/>
              <a:t>kWh</a:t>
            </a:r>
            <a:r>
              <a:rPr lang="tr-TR" sz="2400" dirty="0"/>
              <a:t> ile rekor </a:t>
            </a:r>
            <a:r>
              <a:rPr lang="tr-TR" sz="2400" dirty="0" smtClean="0"/>
              <a:t>kılmıştır</a:t>
            </a:r>
          </a:p>
          <a:p>
            <a:pPr lvl="0"/>
            <a:r>
              <a:rPr lang="tr-TR" sz="2400" dirty="0" smtClean="0"/>
              <a:t>Birinci </a:t>
            </a:r>
            <a:r>
              <a:rPr lang="tr-TR" sz="2400" dirty="0"/>
              <a:t>Beş Yıllık Kalkınma Planında, Fırat Nehri üzerinde 980 MW gücünde </a:t>
            </a:r>
            <a:r>
              <a:rPr lang="tr-TR" sz="2400" dirty="0" smtClean="0">
                <a:solidFill>
                  <a:srgbClr val="C00000"/>
                </a:solidFill>
              </a:rPr>
              <a:t>Keban </a:t>
            </a:r>
            <a:r>
              <a:rPr lang="tr-TR" sz="2400" dirty="0">
                <a:solidFill>
                  <a:srgbClr val="C00000"/>
                </a:solidFill>
              </a:rPr>
              <a:t>Hidroelektrik Santralı </a:t>
            </a:r>
            <a:r>
              <a:rPr lang="tr-TR" sz="2400" dirty="0"/>
              <a:t>da dâhil olmak üzere 1900 </a:t>
            </a:r>
            <a:r>
              <a:rPr lang="tr-TR" sz="2400" dirty="0" err="1"/>
              <a:t>MW’lık</a:t>
            </a:r>
            <a:r>
              <a:rPr lang="tr-TR" sz="2400" dirty="0"/>
              <a:t> hidrolik ve termik </a:t>
            </a:r>
            <a:r>
              <a:rPr lang="tr-TR" sz="2400" dirty="0" smtClean="0"/>
              <a:t>santral inşası ülke hedefine konulmuştur</a:t>
            </a:r>
            <a:r>
              <a:rPr lang="tr-TR" sz="2400" dirty="0"/>
              <a:t>. </a:t>
            </a:r>
          </a:p>
          <a:p>
            <a:pPr lvl="0"/>
            <a:r>
              <a:rPr lang="tr-TR" sz="2400" dirty="0">
                <a:solidFill>
                  <a:srgbClr val="002060"/>
                </a:solidFill>
              </a:rPr>
              <a:t>Plan hedefleri, hidroelektrik ve termik santralların inşası yoluyla </a:t>
            </a:r>
            <a:r>
              <a:rPr lang="tr-TR" sz="2400" b="1" dirty="0">
                <a:solidFill>
                  <a:srgbClr val="002060"/>
                </a:solidFill>
              </a:rPr>
              <a:t>1381 MW </a:t>
            </a:r>
            <a:r>
              <a:rPr lang="tr-TR" sz="2400" dirty="0">
                <a:solidFill>
                  <a:srgbClr val="002060"/>
                </a:solidFill>
              </a:rPr>
              <a:t>kurulu güce ulaşmayı öngörmüştür</a:t>
            </a:r>
            <a:r>
              <a:rPr lang="tr-TR" sz="2400" dirty="0" smtClean="0">
                <a:solidFill>
                  <a:srgbClr val="002060"/>
                </a:solidFill>
              </a:rPr>
              <a:t>.</a:t>
            </a:r>
          </a:p>
          <a:p>
            <a:r>
              <a:rPr lang="tr-TR" sz="2400" dirty="0"/>
              <a:t>Bu plan döneminde, elektrik kurulu gücü 1963 yılında 766 MW iken </a:t>
            </a:r>
            <a:r>
              <a:rPr lang="tr-TR" sz="2400" b="1" dirty="0"/>
              <a:t>1967 yılında %20 artarak  </a:t>
            </a:r>
            <a:r>
              <a:rPr lang="tr-TR" sz="2400" b="1" dirty="0" smtClean="0"/>
              <a:t>  920 </a:t>
            </a:r>
            <a:r>
              <a:rPr lang="tr-TR" sz="2400" b="1" dirty="0" err="1"/>
              <a:t>MW'a</a:t>
            </a:r>
            <a:r>
              <a:rPr lang="tr-TR" sz="2400" b="1" dirty="0"/>
              <a:t> </a:t>
            </a:r>
            <a:r>
              <a:rPr lang="tr-TR" sz="2400" dirty="0"/>
              <a:t>ulaşmıştır</a:t>
            </a:r>
            <a:r>
              <a:rPr lang="tr-TR" sz="2400" dirty="0" smtClean="0"/>
              <a:t>.</a:t>
            </a:r>
            <a:endParaRPr lang="tr-TR" sz="2400" dirty="0"/>
          </a:p>
          <a:p>
            <a:pPr lvl="0"/>
            <a:r>
              <a:rPr lang="tr-TR" sz="2400" dirty="0" smtClean="0"/>
              <a:t>Plan </a:t>
            </a:r>
            <a:r>
              <a:rPr lang="tr-TR" sz="2400" dirty="0"/>
              <a:t>döneminde, elektrik enerjisi üretiminde yerli kömür ve linyit kullanımının artırılması hedeflenmiştir</a:t>
            </a:r>
            <a:r>
              <a:rPr lang="tr-TR" sz="2400" dirty="0" smtClean="0"/>
              <a:t>.</a:t>
            </a:r>
            <a:endParaRPr lang="tr-TR" sz="2400" dirty="0"/>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7113495" y="1330800"/>
            <a:ext cx="4794268" cy="2543000"/>
          </a:xfrm>
          <a:prstGeom prst="rect">
            <a:avLst/>
          </a:prstGeom>
          <a:noFill/>
          <a:ln>
            <a:noFill/>
          </a:ln>
        </p:spPr>
      </p:pic>
      <p:sp>
        <p:nvSpPr>
          <p:cNvPr id="7" name="Dikdörtgen 6"/>
          <p:cNvSpPr/>
          <p:nvPr/>
        </p:nvSpPr>
        <p:spPr>
          <a:xfrm>
            <a:off x="7113495" y="1036927"/>
            <a:ext cx="4969081" cy="338554"/>
          </a:xfrm>
          <a:prstGeom prst="rect">
            <a:avLst/>
          </a:prstGeom>
        </p:spPr>
        <p:txBody>
          <a:bodyPr wrap="square">
            <a:spAutoFit/>
          </a:bodyPr>
          <a:lstStyle/>
          <a:p>
            <a:r>
              <a:rPr lang="tr-TR" sz="1600" dirty="0">
                <a:latin typeface="Times New Roman" panose="02020603050405020304" pitchFamily="18" charset="0"/>
                <a:ea typeface="Times New Roman" panose="02020603050405020304" pitchFamily="18" charset="0"/>
              </a:rPr>
              <a:t>Elektrik üretiminin </a:t>
            </a:r>
            <a:r>
              <a:rPr lang="tr-TR" sz="1600" dirty="0" smtClean="0">
                <a:latin typeface="Times New Roman" panose="02020603050405020304" pitchFamily="18" charset="0"/>
                <a:ea typeface="Times New Roman" panose="02020603050405020304" pitchFamily="18" charset="0"/>
              </a:rPr>
              <a:t> </a:t>
            </a:r>
            <a:r>
              <a:rPr lang="tr-TR" sz="1600" dirty="0">
                <a:latin typeface="Times New Roman" panose="02020603050405020304" pitchFamily="18" charset="0"/>
                <a:ea typeface="Times New Roman" panose="02020603050405020304" pitchFamily="18" charset="0"/>
              </a:rPr>
              <a:t>kaynaklarına </a:t>
            </a:r>
            <a:r>
              <a:rPr lang="tr-TR" sz="1600" dirty="0" smtClean="0">
                <a:latin typeface="Times New Roman" panose="02020603050405020304" pitchFamily="18" charset="0"/>
                <a:ea typeface="Times New Roman" panose="02020603050405020304" pitchFamily="18" charset="0"/>
              </a:rPr>
              <a:t>dağılımı (</a:t>
            </a:r>
            <a:r>
              <a:rPr lang="tr-TR" sz="1600" i="1" dirty="0" smtClean="0"/>
              <a:t>1.BYKP</a:t>
            </a:r>
            <a:r>
              <a:rPr lang="tr-TR" sz="1600" dirty="0" smtClean="0">
                <a:latin typeface="Times New Roman" panose="02020603050405020304" pitchFamily="18" charset="0"/>
                <a:ea typeface="Times New Roman" panose="02020603050405020304" pitchFamily="18" charset="0"/>
              </a:rPr>
              <a:t>) </a:t>
            </a:r>
            <a:endParaRPr lang="tr-TR" sz="1600" dirty="0"/>
          </a:p>
        </p:txBody>
      </p:sp>
      <p:sp>
        <p:nvSpPr>
          <p:cNvPr id="8" name="Dikdörtgen 7"/>
          <p:cNvSpPr/>
          <p:nvPr/>
        </p:nvSpPr>
        <p:spPr>
          <a:xfrm>
            <a:off x="1013013" y="5657671"/>
            <a:ext cx="6100482" cy="1200329"/>
          </a:xfrm>
          <a:prstGeom prst="rect">
            <a:avLst/>
          </a:prstGeom>
        </p:spPr>
        <p:txBody>
          <a:bodyPr wrap="square">
            <a:spAutoFit/>
          </a:bodyPr>
          <a:lstStyle/>
          <a:p>
            <a:pPr algn="just">
              <a:spcAft>
                <a:spcPts val="0"/>
              </a:spcAft>
            </a:pPr>
            <a:r>
              <a:rPr lang="tr-TR" dirty="0">
                <a:solidFill>
                  <a:srgbClr val="002060"/>
                </a:solidFill>
                <a:latin typeface="Times New Roman" panose="02020603050405020304" pitchFamily="18" charset="0"/>
                <a:ea typeface="Times New Roman" panose="02020603050405020304" pitchFamily="18" charset="0"/>
              </a:rPr>
              <a:t>Planda, Elektrik işleri bir elden yöneltilmesi gerektiği, bunu sağlamak üzere </a:t>
            </a:r>
            <a:r>
              <a:rPr lang="tr-TR" b="1" dirty="0">
                <a:solidFill>
                  <a:srgbClr val="002060"/>
                </a:solidFill>
                <a:latin typeface="Times New Roman" panose="02020603050405020304" pitchFamily="18" charset="0"/>
                <a:ea typeface="Times New Roman" panose="02020603050405020304" pitchFamily="18" charset="0"/>
              </a:rPr>
              <a:t>Türkiye Elektrik </a:t>
            </a:r>
            <a:r>
              <a:rPr lang="tr-TR" b="1" dirty="0" smtClean="0">
                <a:solidFill>
                  <a:srgbClr val="002060"/>
                </a:solidFill>
                <a:latin typeface="Times New Roman" panose="02020603050405020304" pitchFamily="18" charset="0"/>
                <a:ea typeface="Times New Roman" panose="02020603050405020304" pitchFamily="18" charset="0"/>
              </a:rPr>
              <a:t>Kurumu’</a:t>
            </a:r>
            <a:r>
              <a:rPr lang="tr-TR" dirty="0" smtClean="0">
                <a:solidFill>
                  <a:srgbClr val="002060"/>
                </a:solidFill>
                <a:latin typeface="Times New Roman" panose="02020603050405020304" pitchFamily="18" charset="0"/>
                <a:ea typeface="Times New Roman" panose="02020603050405020304" pitchFamily="18" charset="0"/>
              </a:rPr>
              <a:t>nun </a:t>
            </a:r>
            <a:r>
              <a:rPr lang="tr-TR" dirty="0">
                <a:solidFill>
                  <a:srgbClr val="002060"/>
                </a:solidFill>
                <a:latin typeface="Times New Roman" panose="02020603050405020304" pitchFamily="18" charset="0"/>
                <a:ea typeface="Times New Roman" panose="02020603050405020304" pitchFamily="18" charset="0"/>
              </a:rPr>
              <a:t>hemen kurularak, bütün tesisler bu Kuruma bağlanacağı belirtilmiştir. </a:t>
            </a:r>
          </a:p>
          <a:p>
            <a:pPr algn="just">
              <a:spcAft>
                <a:spcPts val="0"/>
              </a:spcAft>
            </a:pPr>
            <a:r>
              <a:rPr lang="tr-TR" dirty="0">
                <a:solidFill>
                  <a:srgbClr val="002060"/>
                </a:solidFill>
                <a:latin typeface="Times New Roman" panose="02020603050405020304" pitchFamily="18" charset="0"/>
                <a:ea typeface="Times New Roman" panose="02020603050405020304" pitchFamily="18" charset="0"/>
              </a:rPr>
              <a:t> </a:t>
            </a:r>
            <a:endParaRPr lang="tr-TR" dirty="0">
              <a:solidFill>
                <a:srgbClr val="002060"/>
              </a:solidFill>
              <a:effectLst/>
              <a:latin typeface="Times New Roman" panose="02020603050405020304" pitchFamily="18" charset="0"/>
              <a:ea typeface="Times New Roman" panose="02020603050405020304" pitchFamily="18" charset="0"/>
            </a:endParaRPr>
          </a:p>
        </p:txBody>
      </p:sp>
      <p:pic>
        <p:nvPicPr>
          <p:cNvPr id="9" name="Resim 8"/>
          <p:cNvPicPr/>
          <p:nvPr/>
        </p:nvPicPr>
        <p:blipFill>
          <a:blip r:embed="rId3">
            <a:extLst>
              <a:ext uri="{28A0092B-C50C-407E-A947-70E740481C1C}">
                <a14:useLocalDpi xmlns:a14="http://schemas.microsoft.com/office/drawing/2010/main" val="0"/>
              </a:ext>
            </a:extLst>
          </a:blip>
          <a:srcRect/>
          <a:stretch>
            <a:fillRect/>
          </a:stretch>
        </p:blipFill>
        <p:spPr bwMode="auto">
          <a:xfrm>
            <a:off x="7113495" y="4290216"/>
            <a:ext cx="4794268" cy="1658213"/>
          </a:xfrm>
          <a:prstGeom prst="rect">
            <a:avLst/>
          </a:prstGeom>
          <a:noFill/>
          <a:ln>
            <a:noFill/>
          </a:ln>
        </p:spPr>
      </p:pic>
      <p:sp>
        <p:nvSpPr>
          <p:cNvPr id="10" name="Dikdörtgen 9"/>
          <p:cNvSpPr/>
          <p:nvPr/>
        </p:nvSpPr>
        <p:spPr>
          <a:xfrm>
            <a:off x="7113495" y="3970091"/>
            <a:ext cx="3535327" cy="338554"/>
          </a:xfrm>
          <a:prstGeom prst="rect">
            <a:avLst/>
          </a:prstGeom>
        </p:spPr>
        <p:txBody>
          <a:bodyPr wrap="none">
            <a:spAutoFit/>
          </a:bodyPr>
          <a:lstStyle/>
          <a:p>
            <a:pPr algn="just">
              <a:spcAft>
                <a:spcPts val="0"/>
              </a:spcAft>
            </a:pPr>
            <a:r>
              <a:rPr lang="tr-TR" sz="1600" dirty="0" smtClean="0">
                <a:latin typeface="Times New Roman" panose="02020603050405020304" pitchFamily="18" charset="0"/>
                <a:ea typeface="Times New Roman" panose="02020603050405020304" pitchFamily="18" charset="0"/>
              </a:rPr>
              <a:t>Elektrik </a:t>
            </a:r>
            <a:r>
              <a:rPr lang="tr-TR" sz="1600" dirty="0">
                <a:latin typeface="Times New Roman" panose="02020603050405020304" pitchFamily="18" charset="0"/>
                <a:ea typeface="Times New Roman" panose="02020603050405020304" pitchFamily="18" charset="0"/>
              </a:rPr>
              <a:t>enerji talep </a:t>
            </a:r>
            <a:r>
              <a:rPr lang="tr-TR" sz="1600" dirty="0" smtClean="0">
                <a:latin typeface="Times New Roman" panose="02020603050405020304" pitchFamily="18" charset="0"/>
                <a:ea typeface="Times New Roman" panose="02020603050405020304" pitchFamily="18" charset="0"/>
              </a:rPr>
              <a:t>tahminleri </a:t>
            </a:r>
            <a:r>
              <a:rPr lang="tr-TR" sz="1600" dirty="0">
                <a:latin typeface="Times New Roman" panose="02020603050405020304" pitchFamily="18" charset="0"/>
                <a:ea typeface="Times New Roman" panose="02020603050405020304" pitchFamily="18" charset="0"/>
              </a:rPr>
              <a:t>(</a:t>
            </a:r>
            <a:r>
              <a:rPr lang="tr-TR" sz="1600" i="1" dirty="0"/>
              <a:t>1.BYKP</a:t>
            </a:r>
            <a:r>
              <a:rPr lang="tr-TR" sz="1600" dirty="0">
                <a:latin typeface="Times New Roman" panose="02020603050405020304" pitchFamily="18" charset="0"/>
                <a:ea typeface="Times New Roman" panose="02020603050405020304" pitchFamily="18" charset="0"/>
              </a:rPr>
              <a:t>)</a:t>
            </a:r>
            <a:r>
              <a:rPr lang="tr-TR" sz="1600" dirty="0" smtClean="0">
                <a:latin typeface="Times New Roman" panose="02020603050405020304" pitchFamily="18" charset="0"/>
                <a:ea typeface="Times New Roman" panose="02020603050405020304" pitchFamily="18" charset="0"/>
              </a:rPr>
              <a:t> </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1737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03063"/>
          </a:xfrm>
        </p:spPr>
        <p:txBody>
          <a:bodyPr>
            <a:normAutofit/>
          </a:bodyPr>
          <a:lstStyle/>
          <a:p>
            <a:r>
              <a:rPr lang="tr-TR" sz="3600" b="1" dirty="0"/>
              <a:t>İkinci Beş Yıllık Kalkınma Planı (1968-1972) </a:t>
            </a:r>
            <a:endParaRPr lang="tr-TR" sz="3600" dirty="0"/>
          </a:p>
        </p:txBody>
      </p:sp>
      <p:sp>
        <p:nvSpPr>
          <p:cNvPr id="3" name="İçerik Yer Tutucusu 2"/>
          <p:cNvSpPr>
            <a:spLocks noGrp="1"/>
          </p:cNvSpPr>
          <p:nvPr>
            <p:ph idx="1"/>
          </p:nvPr>
        </p:nvSpPr>
        <p:spPr>
          <a:xfrm>
            <a:off x="838199" y="1237129"/>
            <a:ext cx="5930556" cy="5257799"/>
          </a:xfrm>
        </p:spPr>
        <p:txBody>
          <a:bodyPr>
            <a:normAutofit fontScale="62500" lnSpcReduction="20000"/>
          </a:bodyPr>
          <a:lstStyle/>
          <a:p>
            <a:r>
              <a:rPr lang="tr-TR" dirty="0"/>
              <a:t>İkinci Beş Yıllık Kalkınma Planı </a:t>
            </a:r>
            <a:r>
              <a:rPr lang="tr-TR" dirty="0" smtClean="0"/>
              <a:t>döneminde </a:t>
            </a:r>
            <a:r>
              <a:rPr lang="tr-TR" b="1" dirty="0" smtClean="0">
                <a:solidFill>
                  <a:srgbClr val="C00000"/>
                </a:solidFill>
              </a:rPr>
              <a:t>nükleer </a:t>
            </a:r>
            <a:r>
              <a:rPr lang="tr-TR" b="1" dirty="0">
                <a:solidFill>
                  <a:srgbClr val="C00000"/>
                </a:solidFill>
              </a:rPr>
              <a:t>enerji </a:t>
            </a:r>
            <a:r>
              <a:rPr lang="tr-TR" dirty="0"/>
              <a:t>kaynaklarının araştırılmaya </a:t>
            </a:r>
            <a:r>
              <a:rPr lang="tr-TR" dirty="0" smtClean="0"/>
              <a:t>başlanmıştır.</a:t>
            </a:r>
          </a:p>
          <a:p>
            <a:r>
              <a:rPr lang="tr-TR" dirty="0" smtClean="0"/>
              <a:t>Planda </a:t>
            </a:r>
            <a:r>
              <a:rPr lang="tr-TR" dirty="0"/>
              <a:t>elektrik üretimine özel bir önem verilmiş, </a:t>
            </a:r>
            <a:r>
              <a:rPr lang="tr-TR" sz="2900" dirty="0"/>
              <a:t>y</a:t>
            </a:r>
            <a:r>
              <a:rPr lang="tr-TR" sz="2900" dirty="0">
                <a:hlinkClick r:id="rId2"/>
              </a:rPr>
              <a:t>erli </a:t>
            </a:r>
            <a:r>
              <a:rPr lang="tr-TR" dirty="0">
                <a:hlinkClick r:id="rId2"/>
              </a:rPr>
              <a:t>ve yenilenebilir enerji kaynaklarından üretimin artırılması</a:t>
            </a:r>
            <a:r>
              <a:rPr lang="tr-TR" dirty="0"/>
              <a:t> çabası ön plana çıkmıştır. </a:t>
            </a:r>
            <a:endParaRPr lang="tr-TR" dirty="0" smtClean="0"/>
          </a:p>
          <a:p>
            <a:r>
              <a:rPr lang="tr-TR" dirty="0" smtClean="0"/>
              <a:t>Planda</a:t>
            </a:r>
            <a:r>
              <a:rPr lang="tr-TR" dirty="0"/>
              <a:t>, 1966 yılında ele </a:t>
            </a:r>
            <a:r>
              <a:rPr lang="tr-TR" dirty="0" smtClean="0"/>
              <a:t>alınan </a:t>
            </a:r>
            <a:r>
              <a:rPr lang="tr-TR" dirty="0"/>
              <a:t>projelerin tamamlanmasıyla elektrikli köy sayısı 693 olacağı, kurulacak baraj </a:t>
            </a:r>
            <a:r>
              <a:rPr lang="tr-TR" dirty="0" err="1"/>
              <a:t>hidro</a:t>
            </a:r>
            <a:r>
              <a:rPr lang="tr-TR" dirty="0"/>
              <a:t> elektrik santralleri, fabrikalar ve enerji hatlarının metal konstrüksiyon kısımları yurt içinde üretileceği </a:t>
            </a:r>
            <a:r>
              <a:rPr lang="tr-TR" dirty="0" smtClean="0"/>
              <a:t>belirtilmiştir. </a:t>
            </a:r>
          </a:p>
          <a:p>
            <a:r>
              <a:rPr lang="tr-TR" dirty="0" smtClean="0"/>
              <a:t>Planda</a:t>
            </a:r>
            <a:r>
              <a:rPr lang="tr-TR" dirty="0"/>
              <a:t>, ortaya çıkacak elektrik talebinin,  öncelikle </a:t>
            </a:r>
            <a:r>
              <a:rPr lang="tr-TR" dirty="0">
                <a:solidFill>
                  <a:srgbClr val="C00000"/>
                </a:solidFill>
              </a:rPr>
              <a:t>hidroelektrik santrallardan karşılanacağı </a:t>
            </a:r>
            <a:r>
              <a:rPr lang="tr-TR" dirty="0" smtClean="0"/>
              <a:t>belirtilmiştir.</a:t>
            </a:r>
          </a:p>
          <a:p>
            <a:pPr lvl="0"/>
            <a:r>
              <a:rPr lang="tr-TR" dirty="0"/>
              <a:t>Bu plan döneminde, elektrik kurulu gücü 1968 yılında 920 MW iken </a:t>
            </a:r>
            <a:r>
              <a:rPr lang="tr-TR" b="1" dirty="0">
                <a:solidFill>
                  <a:srgbClr val="C00000"/>
                </a:solidFill>
              </a:rPr>
              <a:t>1972 yılında %50 artarak 1380 </a:t>
            </a:r>
            <a:r>
              <a:rPr lang="tr-TR" b="1" dirty="0" err="1">
                <a:solidFill>
                  <a:srgbClr val="C00000"/>
                </a:solidFill>
              </a:rPr>
              <a:t>MW'a</a:t>
            </a:r>
            <a:r>
              <a:rPr lang="tr-TR" b="1" dirty="0">
                <a:solidFill>
                  <a:srgbClr val="C00000"/>
                </a:solidFill>
              </a:rPr>
              <a:t> </a:t>
            </a:r>
            <a:r>
              <a:rPr lang="tr-TR" dirty="0" smtClean="0"/>
              <a:t>ulaşmıştır. Plan </a:t>
            </a:r>
            <a:r>
              <a:rPr lang="tr-TR" dirty="0"/>
              <a:t>hedefleri, 2293 MW kurulu güce ulaşmayı öngörmüştür.</a:t>
            </a:r>
          </a:p>
          <a:p>
            <a:pPr lvl="0"/>
            <a:r>
              <a:rPr lang="tr-TR" dirty="0"/>
              <a:t>Bu dönemde, Seyhan Barajı ve Hidroelektrik Santrali, Elbistan Termik Santrali gibi önemli projeler tamamlanmıştır</a:t>
            </a:r>
            <a:r>
              <a:rPr lang="tr-TR" dirty="0" smtClean="0"/>
              <a:t>.</a:t>
            </a:r>
          </a:p>
          <a:p>
            <a:r>
              <a:rPr lang="tr-TR" dirty="0" smtClean="0"/>
              <a:t>Planda</a:t>
            </a:r>
            <a:r>
              <a:rPr lang="tr-TR" dirty="0"/>
              <a:t>, elektrik sektöründe organizasyon bozukluğu ve koordinasyon noksanlığının önemli bir problem olarak devam ettiği, </a:t>
            </a:r>
            <a:r>
              <a:rPr lang="tr-TR" b="1" dirty="0"/>
              <a:t>Türk Elektrik Kurumu’nun</a:t>
            </a:r>
            <a:r>
              <a:rPr lang="tr-TR" dirty="0"/>
              <a:t> kurulmasının kanun aşamasında </a:t>
            </a:r>
            <a:r>
              <a:rPr lang="tr-TR" dirty="0" smtClean="0"/>
              <a:t>olduğu belirtilmiştir</a:t>
            </a:r>
            <a:r>
              <a:rPr lang="tr-TR" dirty="0"/>
              <a:t>. </a:t>
            </a:r>
          </a:p>
          <a:p>
            <a:endParaRPr lang="tr-TR" dirty="0"/>
          </a:p>
        </p:txBody>
      </p:sp>
      <p:sp>
        <p:nvSpPr>
          <p:cNvPr id="4" name="Dikdörtgen 3"/>
          <p:cNvSpPr/>
          <p:nvPr/>
        </p:nvSpPr>
        <p:spPr>
          <a:xfrm>
            <a:off x="7021193" y="1092805"/>
            <a:ext cx="4886274" cy="338554"/>
          </a:xfrm>
          <a:prstGeom prst="rect">
            <a:avLst/>
          </a:prstGeom>
        </p:spPr>
        <p:txBody>
          <a:bodyPr wrap="none">
            <a:spAutoFit/>
          </a:bodyPr>
          <a:lstStyle/>
          <a:p>
            <a:pPr algn="just">
              <a:spcAft>
                <a:spcPts val="0"/>
              </a:spcAft>
            </a:pPr>
            <a:r>
              <a:rPr lang="tr-TR" sz="1600" dirty="0">
                <a:latin typeface="Times New Roman" panose="02020603050405020304" pitchFamily="18" charset="0"/>
                <a:ea typeface="Times New Roman" panose="02020603050405020304" pitchFamily="18" charset="0"/>
              </a:rPr>
              <a:t>Plan dönemi </a:t>
            </a:r>
            <a:r>
              <a:rPr lang="tr-TR" sz="1600" dirty="0" smtClean="0">
                <a:latin typeface="Times New Roman" panose="02020603050405020304" pitchFamily="18" charset="0"/>
                <a:ea typeface="Times New Roman" panose="02020603050405020304" pitchFamily="18" charset="0"/>
              </a:rPr>
              <a:t>elektrik </a:t>
            </a:r>
            <a:r>
              <a:rPr lang="tr-TR" sz="1600" dirty="0">
                <a:latin typeface="Times New Roman" panose="02020603050405020304" pitchFamily="18" charset="0"/>
                <a:ea typeface="Times New Roman" panose="02020603050405020304" pitchFamily="18" charset="0"/>
              </a:rPr>
              <a:t>enerji talep hedefleri ve tahminleri </a:t>
            </a:r>
            <a:endParaRPr lang="tr-TR" sz="1600" dirty="0">
              <a:effectLst/>
              <a:latin typeface="Times New Roman" panose="02020603050405020304" pitchFamily="18" charset="0"/>
              <a:ea typeface="Times New Roman" panose="02020603050405020304" pitchFamily="18" charset="0"/>
            </a:endParaRPr>
          </a:p>
        </p:txBody>
      </p:sp>
      <p:pic>
        <p:nvPicPr>
          <p:cNvPr id="5" name="Resim 4"/>
          <p:cNvPicPr/>
          <p:nvPr/>
        </p:nvPicPr>
        <p:blipFill>
          <a:blip r:embed="rId3"/>
          <a:stretch>
            <a:fillRect/>
          </a:stretch>
        </p:blipFill>
        <p:spPr>
          <a:xfrm>
            <a:off x="6814329" y="1431359"/>
            <a:ext cx="5300002" cy="1743075"/>
          </a:xfrm>
          <a:prstGeom prst="rect">
            <a:avLst/>
          </a:prstGeom>
        </p:spPr>
      </p:pic>
      <p:pic>
        <p:nvPicPr>
          <p:cNvPr id="6" name="Resim 5"/>
          <p:cNvPicPr/>
          <p:nvPr/>
        </p:nvPicPr>
        <p:blipFill>
          <a:blip r:embed="rId4">
            <a:extLst>
              <a:ext uri="{28A0092B-C50C-407E-A947-70E740481C1C}">
                <a14:useLocalDpi xmlns:a14="http://schemas.microsoft.com/office/drawing/2010/main" val="0"/>
              </a:ext>
            </a:extLst>
          </a:blip>
          <a:srcRect/>
          <a:stretch>
            <a:fillRect/>
          </a:stretch>
        </p:blipFill>
        <p:spPr bwMode="auto">
          <a:xfrm>
            <a:off x="6768755" y="3886704"/>
            <a:ext cx="5391150" cy="1720215"/>
          </a:xfrm>
          <a:prstGeom prst="rect">
            <a:avLst/>
          </a:prstGeom>
          <a:noFill/>
          <a:ln>
            <a:noFill/>
          </a:ln>
        </p:spPr>
      </p:pic>
      <p:sp>
        <p:nvSpPr>
          <p:cNvPr id="7" name="Dikdörtgen 6"/>
          <p:cNvSpPr/>
          <p:nvPr/>
        </p:nvSpPr>
        <p:spPr>
          <a:xfrm>
            <a:off x="6814329" y="3542551"/>
            <a:ext cx="4921540" cy="338554"/>
          </a:xfrm>
          <a:prstGeom prst="rect">
            <a:avLst/>
          </a:prstGeom>
        </p:spPr>
        <p:txBody>
          <a:bodyPr wrap="none">
            <a:spAutoFit/>
          </a:bodyPr>
          <a:lstStyle/>
          <a:p>
            <a:r>
              <a:rPr lang="tr-TR" sz="1600" dirty="0" smtClean="0">
                <a:latin typeface="Times New Roman" panose="02020603050405020304" pitchFamily="18" charset="0"/>
                <a:ea typeface="Times New Roman" panose="02020603050405020304" pitchFamily="18" charset="0"/>
              </a:rPr>
              <a:t>Plan dönemi muhtelif enerji </a:t>
            </a:r>
            <a:r>
              <a:rPr lang="tr-TR" sz="1600" dirty="0">
                <a:latin typeface="Times New Roman" panose="02020603050405020304" pitchFamily="18" charset="0"/>
                <a:ea typeface="Times New Roman" panose="02020603050405020304" pitchFamily="18" charset="0"/>
              </a:rPr>
              <a:t>talep hedefleri ve tahminleri </a:t>
            </a:r>
            <a:endParaRPr lang="tr-TR" sz="1600" dirty="0"/>
          </a:p>
        </p:txBody>
      </p:sp>
    </p:spTree>
    <p:extLst>
      <p:ext uri="{BB962C8B-B14F-4D97-AF65-F5344CB8AC3E}">
        <p14:creationId xmlns:p14="http://schemas.microsoft.com/office/powerpoint/2010/main" val="94473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35828"/>
          </a:xfrm>
        </p:spPr>
        <p:txBody>
          <a:bodyPr>
            <a:noAutofit/>
          </a:bodyPr>
          <a:lstStyle/>
          <a:p>
            <a:r>
              <a:rPr lang="tr-TR" sz="3600" b="1" dirty="0"/>
              <a:t>Üçüncü Beş Yıllık Kalkınma Planı (1973-1977)</a:t>
            </a:r>
            <a:endParaRPr lang="tr-TR" sz="3600" dirty="0"/>
          </a:p>
        </p:txBody>
      </p:sp>
      <p:sp>
        <p:nvSpPr>
          <p:cNvPr id="3" name="İçerik Yer Tutucusu 2"/>
          <p:cNvSpPr>
            <a:spLocks noGrp="1"/>
          </p:cNvSpPr>
          <p:nvPr>
            <p:ph idx="1"/>
          </p:nvPr>
        </p:nvSpPr>
        <p:spPr>
          <a:xfrm>
            <a:off x="838199" y="1210235"/>
            <a:ext cx="5764307" cy="4966728"/>
          </a:xfrm>
        </p:spPr>
        <p:txBody>
          <a:bodyPr>
            <a:normAutofit fontScale="85000" lnSpcReduction="10000"/>
          </a:bodyPr>
          <a:lstStyle/>
          <a:p>
            <a:pPr lvl="0"/>
            <a:r>
              <a:rPr lang="tr-TR" dirty="0" smtClean="0"/>
              <a:t>Bu </a:t>
            </a:r>
            <a:r>
              <a:rPr lang="tr-TR" dirty="0"/>
              <a:t>plan döneminde, elektrik kurulu gücü 1973 yılında 1380 MW iken </a:t>
            </a:r>
            <a:r>
              <a:rPr lang="tr-TR" dirty="0">
                <a:solidFill>
                  <a:srgbClr val="C00000"/>
                </a:solidFill>
              </a:rPr>
              <a:t>1977 yılında %65 artarak 2293 </a:t>
            </a:r>
            <a:r>
              <a:rPr lang="tr-TR" dirty="0" err="1">
                <a:solidFill>
                  <a:srgbClr val="C00000"/>
                </a:solidFill>
              </a:rPr>
              <a:t>MW'a</a:t>
            </a:r>
            <a:r>
              <a:rPr lang="tr-TR" dirty="0">
                <a:solidFill>
                  <a:srgbClr val="C00000"/>
                </a:solidFill>
              </a:rPr>
              <a:t> ulaşmıştır.</a:t>
            </a:r>
          </a:p>
          <a:p>
            <a:pPr lvl="0"/>
            <a:r>
              <a:rPr lang="tr-TR" dirty="0"/>
              <a:t>Plan hedefleri, 4756 MW kurulu güce ulaşmayı öngörmüştür.</a:t>
            </a:r>
          </a:p>
          <a:p>
            <a:pPr lvl="0"/>
            <a:r>
              <a:rPr lang="tr-TR" dirty="0"/>
              <a:t>Bu dönemde, </a:t>
            </a:r>
            <a:r>
              <a:rPr lang="tr-TR" dirty="0" err="1">
                <a:solidFill>
                  <a:srgbClr val="C00000"/>
                </a:solidFill>
              </a:rPr>
              <a:t>Tunçbilek</a:t>
            </a:r>
            <a:r>
              <a:rPr lang="tr-TR" dirty="0">
                <a:solidFill>
                  <a:srgbClr val="C00000"/>
                </a:solidFill>
              </a:rPr>
              <a:t> Termik Santrali</a:t>
            </a:r>
            <a:r>
              <a:rPr lang="tr-TR" dirty="0"/>
              <a:t>, </a:t>
            </a:r>
            <a:r>
              <a:rPr lang="tr-TR" dirty="0">
                <a:solidFill>
                  <a:srgbClr val="C00000"/>
                </a:solidFill>
              </a:rPr>
              <a:t>Hasan Uğurlu </a:t>
            </a:r>
            <a:r>
              <a:rPr lang="tr-TR" dirty="0" smtClean="0">
                <a:solidFill>
                  <a:srgbClr val="C00000"/>
                </a:solidFill>
              </a:rPr>
              <a:t>Hidrolik </a:t>
            </a:r>
            <a:r>
              <a:rPr lang="tr-TR" dirty="0">
                <a:solidFill>
                  <a:srgbClr val="C00000"/>
                </a:solidFill>
              </a:rPr>
              <a:t>Santrali </a:t>
            </a:r>
            <a:r>
              <a:rPr lang="tr-TR" dirty="0"/>
              <a:t>gibi önemli projeler tamamlanmıştır.</a:t>
            </a:r>
          </a:p>
          <a:p>
            <a:pPr lvl="0"/>
            <a:r>
              <a:rPr lang="tr-TR" dirty="0"/>
              <a:t>Dicle Nehri'nin hidroelektrik potansiyelinden faydalanma çalışmaları başlatılmıştır.</a:t>
            </a:r>
          </a:p>
          <a:p>
            <a:pPr lvl="0"/>
            <a:r>
              <a:rPr lang="tr-TR" dirty="0"/>
              <a:t>Linyit üretiminin artırılması ve enerji talebine bağlı olarak kömür kaynaklarının değerlendirilmesi hedeflenmiştir.</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6602506" y="1359580"/>
            <a:ext cx="5324475" cy="1849924"/>
          </a:xfrm>
          <a:prstGeom prst="rect">
            <a:avLst/>
          </a:prstGeom>
          <a:noFill/>
          <a:ln>
            <a:noFill/>
          </a:ln>
        </p:spPr>
      </p:pic>
      <p:sp>
        <p:nvSpPr>
          <p:cNvPr id="5" name="Dikdörtgen 4"/>
          <p:cNvSpPr/>
          <p:nvPr/>
        </p:nvSpPr>
        <p:spPr>
          <a:xfrm>
            <a:off x="6576858" y="1046495"/>
            <a:ext cx="4033476" cy="338554"/>
          </a:xfrm>
          <a:prstGeom prst="rect">
            <a:avLst/>
          </a:prstGeom>
        </p:spPr>
        <p:txBody>
          <a:bodyPr wrap="none">
            <a:spAutoFit/>
          </a:bodyPr>
          <a:lstStyle/>
          <a:p>
            <a:pPr algn="just">
              <a:spcAft>
                <a:spcPts val="0"/>
              </a:spcAft>
            </a:pPr>
            <a:r>
              <a:rPr lang="tr-TR" sz="1600" dirty="0">
                <a:latin typeface="Times New Roman" panose="02020603050405020304" pitchFamily="18" charset="0"/>
                <a:ea typeface="Times New Roman" panose="02020603050405020304" pitchFamily="18" charset="0"/>
              </a:rPr>
              <a:t>Plan dönemi öncesi gerçekleşmeler </a:t>
            </a:r>
            <a:r>
              <a:rPr lang="tr-TR" sz="1600" dirty="0" smtClean="0">
                <a:latin typeface="Times New Roman" panose="02020603050405020304" pitchFamily="18" charset="0"/>
                <a:ea typeface="Times New Roman" panose="02020603050405020304" pitchFamily="18" charset="0"/>
              </a:rPr>
              <a:t>(3.BYKP)</a:t>
            </a:r>
            <a:endParaRPr lang="tr-TR" sz="1600" dirty="0">
              <a:effectLst/>
              <a:latin typeface="Times New Roman" panose="02020603050405020304" pitchFamily="18" charset="0"/>
              <a:ea typeface="Times New Roman" panose="02020603050405020304" pitchFamily="18" charset="0"/>
            </a:endParaRPr>
          </a:p>
        </p:txBody>
      </p:sp>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6602506" y="3885957"/>
            <a:ext cx="5324475" cy="1931856"/>
          </a:xfrm>
          <a:prstGeom prst="rect">
            <a:avLst/>
          </a:prstGeom>
          <a:noFill/>
          <a:ln>
            <a:noFill/>
          </a:ln>
        </p:spPr>
      </p:pic>
      <p:sp>
        <p:nvSpPr>
          <p:cNvPr id="7" name="Dikdörtgen 6"/>
          <p:cNvSpPr/>
          <p:nvPr/>
        </p:nvSpPr>
        <p:spPr>
          <a:xfrm>
            <a:off x="6576858" y="3547403"/>
            <a:ext cx="4033476" cy="338554"/>
          </a:xfrm>
          <a:prstGeom prst="rect">
            <a:avLst/>
          </a:prstGeom>
        </p:spPr>
        <p:txBody>
          <a:bodyPr wrap="none">
            <a:spAutoFit/>
          </a:bodyPr>
          <a:lstStyle/>
          <a:p>
            <a:r>
              <a:rPr lang="tr-TR" sz="1600" dirty="0">
                <a:latin typeface="Times New Roman" panose="02020603050405020304" pitchFamily="18" charset="0"/>
                <a:ea typeface="Times New Roman" panose="02020603050405020304" pitchFamily="18" charset="0"/>
              </a:rPr>
              <a:t>Plan dönemi öncesi </a:t>
            </a:r>
            <a:r>
              <a:rPr lang="tr-TR" sz="1600" dirty="0" smtClean="0">
                <a:latin typeface="Times New Roman" panose="02020603050405020304" pitchFamily="18" charset="0"/>
                <a:ea typeface="Times New Roman" panose="02020603050405020304" pitchFamily="18" charset="0"/>
              </a:rPr>
              <a:t>gerçekleşmeler </a:t>
            </a:r>
            <a:r>
              <a:rPr lang="tr-TR" sz="1600" dirty="0">
                <a:latin typeface="Times New Roman" panose="02020603050405020304" pitchFamily="18" charset="0"/>
                <a:ea typeface="Times New Roman" panose="02020603050405020304" pitchFamily="18" charset="0"/>
              </a:rPr>
              <a:t>(3.BYKP</a:t>
            </a:r>
            <a:r>
              <a:rPr lang="tr-TR" sz="1600" dirty="0" smtClean="0">
                <a:latin typeface="Times New Roman" panose="02020603050405020304" pitchFamily="18" charset="0"/>
                <a:ea typeface="Times New Roman" panose="02020603050405020304" pitchFamily="18" charset="0"/>
              </a:rPr>
              <a:t>) </a:t>
            </a:r>
            <a:endParaRPr lang="tr-TR" sz="1600" dirty="0"/>
          </a:p>
        </p:txBody>
      </p:sp>
    </p:spTree>
    <p:extLst>
      <p:ext uri="{BB962C8B-B14F-4D97-AF65-F5344CB8AC3E}">
        <p14:creationId xmlns:p14="http://schemas.microsoft.com/office/powerpoint/2010/main" val="84423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5811</TotalTime>
  <Words>2736</Words>
  <Application>Microsoft Office PowerPoint</Application>
  <PresentationFormat>Geniş ekran</PresentationFormat>
  <Paragraphs>252</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Calibri</vt:lpstr>
      <vt:lpstr>Calibri Light</vt:lpstr>
      <vt:lpstr>DejaVuSans</vt:lpstr>
      <vt:lpstr>Times New Roman</vt:lpstr>
      <vt:lpstr>Office Teması</vt:lpstr>
      <vt:lpstr>Türkiye Kalkınma Planlarında Elektrik Enerjisi  Sektörel Yaklaşım ve Gerçekleşmelere Bakış</vt:lpstr>
      <vt:lpstr>İçindekiler</vt:lpstr>
      <vt:lpstr>KP Öncesi Türkiye Elektrik Enerjisi Yolculuğu</vt:lpstr>
      <vt:lpstr>Kalkınma Planları ve Enerji</vt:lpstr>
      <vt:lpstr>Türkiye'nin Enerji Yolculuğu: Dönemler ve Dönüşümler</vt:lpstr>
      <vt:lpstr>KALKINMA PLANLARI 1960-1980 DÖNEMİ</vt:lpstr>
      <vt:lpstr>Birinci Beş Yıllık Kalkınma Planı (1963-1967) </vt:lpstr>
      <vt:lpstr>İkinci Beş Yıllık Kalkınma Planı (1968-1972) </vt:lpstr>
      <vt:lpstr>Üçüncü Beş Yıllık Kalkınma Planı (1973-1977)</vt:lpstr>
      <vt:lpstr>3. BYKP Planından…</vt:lpstr>
      <vt:lpstr>KALKINMA PLANLARI 1980 – 2000 DÖNEMİ  </vt:lpstr>
      <vt:lpstr>Dördüncü Beş Yıllık Kalkınma Planı (1979-1983)</vt:lpstr>
      <vt:lpstr>Beşinci Beş Yıllık Kalkınma Planı (1985-1989) </vt:lpstr>
      <vt:lpstr>Altıncı Beş Yıllık Kalkınma Planı (1990-1994) </vt:lpstr>
      <vt:lpstr>Yedinci Beş Yıllık Kalkınma Planı (1996-2000)</vt:lpstr>
      <vt:lpstr>KALKINMA PLANLARI 2000 – 2018 DÖNEMİ  </vt:lpstr>
      <vt:lpstr>Uzun Vadeli Strateji ve  Sekizinci Beş Yıllık Kalkınma Planı (2001-2005)</vt:lpstr>
      <vt:lpstr>Dokuzuncu Beş Yıllık Kalkınma Planı (2007-2013)</vt:lpstr>
      <vt:lpstr>10. Beş Yıllık Kalkınma Planı (2014-2018)</vt:lpstr>
      <vt:lpstr>KALKINMA PLANLARI 2019 – 2028 DÖNEMİ</vt:lpstr>
      <vt:lpstr>On Birinci  Beş Yıllık Kalkınma Planı (2019-2023) </vt:lpstr>
      <vt:lpstr>On İkinci Kalkınma Planı (2024-2028)</vt:lpstr>
      <vt:lpstr>Sonuç ve Değerlendirme: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Ayten SÜMER</dc:creator>
  <cp:lastModifiedBy>m b</cp:lastModifiedBy>
  <cp:revision>138</cp:revision>
  <dcterms:created xsi:type="dcterms:W3CDTF">2024-08-08T07:03:42Z</dcterms:created>
  <dcterms:modified xsi:type="dcterms:W3CDTF">2024-09-09T22:32:49Z</dcterms:modified>
</cp:coreProperties>
</file>