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80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676728" y="919172"/>
            <a:ext cx="11189110" cy="1792153"/>
          </a:xfrm>
        </p:spPr>
        <p:txBody>
          <a:bodyPr/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AKILLI 	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ŞEBEKELERE YÖNELİK 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SALDIRI TESPİT SİSTEMİ 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6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Hamdullah KARAMOLLAOĞLU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Mustafa TAŞAR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Yusuf Ziya ARICAN</a:t>
            </a:r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marası:0123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91" y="2450845"/>
            <a:ext cx="1887168" cy="1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8887" y="747189"/>
            <a:ext cx="11213869" cy="139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6000"/>
              </a:lnSpc>
              <a:spcAft>
                <a:spcPts val="20"/>
              </a:spcAft>
            </a:pP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Çalışmanın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sonuçları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metriği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ROC (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Alıcı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İşletim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Karakteristiği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eğrisi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yardımıyla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değerlendirilmiştir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değerlendirmek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temel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ölçütlerden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biridir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sınıflandırdığı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örneklerin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toplam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sayısına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ifade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ROC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eğrisi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çeşitli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eşik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değerlerinde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değerlendiren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grafiksel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araçtır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ROC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eğrisi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çeşitli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eşik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değerlerinde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Gerçek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Pozitif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(TPR)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Yanlış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Pozitif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(FPR)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ilişkiyi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göstermektedir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15208"/>
          <p:cNvGrpSpPr/>
          <p:nvPr/>
        </p:nvGrpSpPr>
        <p:grpSpPr>
          <a:xfrm>
            <a:off x="1017938" y="2431589"/>
            <a:ext cx="5804631" cy="2095905"/>
            <a:chOff x="0" y="0"/>
            <a:chExt cx="5805130" cy="2096452"/>
          </a:xfrm>
        </p:grpSpPr>
        <p:sp>
          <p:nvSpPr>
            <p:cNvPr id="4" name="Rectangle 1478"/>
            <p:cNvSpPr/>
            <p:nvPr/>
          </p:nvSpPr>
          <p:spPr>
            <a:xfrm>
              <a:off x="5758511" y="1890022"/>
              <a:ext cx="46619" cy="2064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Shape 1508"/>
            <p:cNvSpPr/>
            <p:nvPr/>
          </p:nvSpPr>
          <p:spPr>
            <a:xfrm>
              <a:off x="285248" y="1242597"/>
              <a:ext cx="5371059" cy="1"/>
            </a:xfrm>
            <a:custGeom>
              <a:avLst/>
              <a:gdLst/>
              <a:ahLst/>
              <a:cxnLst/>
              <a:rect l="0" t="0" r="0" b="0"/>
              <a:pathLst>
                <a:path w="5371059" h="1">
                  <a:moveTo>
                    <a:pt x="0" y="0"/>
                  </a:moveTo>
                  <a:lnTo>
                    <a:pt x="5371059" y="1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1509"/>
            <p:cNvSpPr/>
            <p:nvPr/>
          </p:nvSpPr>
          <p:spPr>
            <a:xfrm>
              <a:off x="285248" y="957999"/>
              <a:ext cx="5371059" cy="1"/>
            </a:xfrm>
            <a:custGeom>
              <a:avLst/>
              <a:gdLst/>
              <a:ahLst/>
              <a:cxnLst/>
              <a:rect l="0" t="0" r="0" b="0"/>
              <a:pathLst>
                <a:path w="5371059" h="1">
                  <a:moveTo>
                    <a:pt x="0" y="0"/>
                  </a:moveTo>
                  <a:lnTo>
                    <a:pt x="5371059" y="1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Shape 1510"/>
            <p:cNvSpPr/>
            <p:nvPr/>
          </p:nvSpPr>
          <p:spPr>
            <a:xfrm>
              <a:off x="285248" y="673381"/>
              <a:ext cx="5371059" cy="1"/>
            </a:xfrm>
            <a:custGeom>
              <a:avLst/>
              <a:gdLst/>
              <a:ahLst/>
              <a:cxnLst/>
              <a:rect l="0" t="0" r="0" b="0"/>
              <a:pathLst>
                <a:path w="5371059" h="1">
                  <a:moveTo>
                    <a:pt x="0" y="0"/>
                  </a:moveTo>
                  <a:lnTo>
                    <a:pt x="5371059" y="1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1511"/>
            <p:cNvSpPr/>
            <p:nvPr/>
          </p:nvSpPr>
          <p:spPr>
            <a:xfrm>
              <a:off x="285248" y="388764"/>
              <a:ext cx="5371059" cy="1"/>
            </a:xfrm>
            <a:custGeom>
              <a:avLst/>
              <a:gdLst/>
              <a:ahLst/>
              <a:cxnLst/>
              <a:rect l="0" t="0" r="0" b="0"/>
              <a:pathLst>
                <a:path w="5371059" h="1">
                  <a:moveTo>
                    <a:pt x="0" y="0"/>
                  </a:moveTo>
                  <a:lnTo>
                    <a:pt x="5371059" y="1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1512"/>
            <p:cNvSpPr/>
            <p:nvPr/>
          </p:nvSpPr>
          <p:spPr>
            <a:xfrm>
              <a:off x="285248" y="104147"/>
              <a:ext cx="5371059" cy="1"/>
            </a:xfrm>
            <a:custGeom>
              <a:avLst/>
              <a:gdLst/>
              <a:ahLst/>
              <a:cxnLst/>
              <a:rect l="0" t="0" r="0" b="0"/>
              <a:pathLst>
                <a:path w="5371059" h="1">
                  <a:moveTo>
                    <a:pt x="0" y="0"/>
                  </a:moveTo>
                  <a:lnTo>
                    <a:pt x="5371059" y="1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17293"/>
            <p:cNvSpPr/>
            <p:nvPr/>
          </p:nvSpPr>
          <p:spPr>
            <a:xfrm>
              <a:off x="685291" y="829555"/>
              <a:ext cx="368735" cy="694188"/>
            </a:xfrm>
            <a:custGeom>
              <a:avLst/>
              <a:gdLst/>
              <a:ahLst/>
              <a:cxnLst/>
              <a:rect l="0" t="0" r="0" b="0"/>
              <a:pathLst>
                <a:path w="368735" h="694188">
                  <a:moveTo>
                    <a:pt x="0" y="0"/>
                  </a:moveTo>
                  <a:lnTo>
                    <a:pt x="368735" y="0"/>
                  </a:lnTo>
                  <a:lnTo>
                    <a:pt x="368735" y="694188"/>
                  </a:lnTo>
                  <a:lnTo>
                    <a:pt x="0" y="69418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Shape 17294"/>
            <p:cNvSpPr/>
            <p:nvPr/>
          </p:nvSpPr>
          <p:spPr>
            <a:xfrm>
              <a:off x="1151428" y="1072521"/>
              <a:ext cx="368735" cy="451222"/>
            </a:xfrm>
            <a:custGeom>
              <a:avLst/>
              <a:gdLst/>
              <a:ahLst/>
              <a:cxnLst/>
              <a:rect l="0" t="0" r="0" b="0"/>
              <a:pathLst>
                <a:path w="368735" h="451222">
                  <a:moveTo>
                    <a:pt x="0" y="0"/>
                  </a:moveTo>
                  <a:lnTo>
                    <a:pt x="368735" y="0"/>
                  </a:lnTo>
                  <a:lnTo>
                    <a:pt x="368735" y="451222"/>
                  </a:lnTo>
                  <a:lnTo>
                    <a:pt x="0" y="45122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D7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17295"/>
            <p:cNvSpPr/>
            <p:nvPr/>
          </p:nvSpPr>
          <p:spPr>
            <a:xfrm>
              <a:off x="1617565" y="850381"/>
              <a:ext cx="368735" cy="673363"/>
            </a:xfrm>
            <a:custGeom>
              <a:avLst/>
              <a:gdLst/>
              <a:ahLst/>
              <a:cxnLst/>
              <a:rect l="0" t="0" r="0" b="0"/>
              <a:pathLst>
                <a:path w="368735" h="673363">
                  <a:moveTo>
                    <a:pt x="0" y="0"/>
                  </a:moveTo>
                  <a:lnTo>
                    <a:pt x="368735" y="0"/>
                  </a:lnTo>
                  <a:lnTo>
                    <a:pt x="368735" y="673363"/>
                  </a:lnTo>
                  <a:lnTo>
                    <a:pt x="0" y="67336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5A5A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1516"/>
            <p:cNvSpPr/>
            <p:nvPr/>
          </p:nvSpPr>
          <p:spPr>
            <a:xfrm>
              <a:off x="2083702" y="669892"/>
              <a:ext cx="368735" cy="853852"/>
            </a:xfrm>
            <a:custGeom>
              <a:avLst/>
              <a:gdLst/>
              <a:ahLst/>
              <a:cxnLst/>
              <a:rect l="0" t="0" r="0" b="0"/>
              <a:pathLst>
                <a:path w="368735" h="853852">
                  <a:moveTo>
                    <a:pt x="0" y="0"/>
                  </a:moveTo>
                  <a:lnTo>
                    <a:pt x="368735" y="0"/>
                  </a:lnTo>
                  <a:lnTo>
                    <a:pt x="368735" y="853852"/>
                  </a:lnTo>
                  <a:lnTo>
                    <a:pt x="0" y="8538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Shape 1517"/>
            <p:cNvSpPr/>
            <p:nvPr/>
          </p:nvSpPr>
          <p:spPr>
            <a:xfrm>
              <a:off x="2549839" y="544938"/>
              <a:ext cx="368735" cy="978806"/>
            </a:xfrm>
            <a:custGeom>
              <a:avLst/>
              <a:gdLst/>
              <a:ahLst/>
              <a:cxnLst/>
              <a:rect l="0" t="0" r="0" b="0"/>
              <a:pathLst>
                <a:path w="368735" h="978806">
                  <a:moveTo>
                    <a:pt x="0" y="0"/>
                  </a:moveTo>
                  <a:lnTo>
                    <a:pt x="368735" y="0"/>
                  </a:lnTo>
                  <a:lnTo>
                    <a:pt x="368735" y="978806"/>
                  </a:lnTo>
                  <a:lnTo>
                    <a:pt x="0" y="9788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Shape 17296"/>
            <p:cNvSpPr/>
            <p:nvPr/>
          </p:nvSpPr>
          <p:spPr>
            <a:xfrm>
              <a:off x="3015976" y="246437"/>
              <a:ext cx="368736" cy="1277307"/>
            </a:xfrm>
            <a:custGeom>
              <a:avLst/>
              <a:gdLst/>
              <a:ahLst/>
              <a:cxnLst/>
              <a:rect l="0" t="0" r="0" b="0"/>
              <a:pathLst>
                <a:path w="368736" h="1277307">
                  <a:moveTo>
                    <a:pt x="0" y="0"/>
                  </a:moveTo>
                  <a:lnTo>
                    <a:pt x="368736" y="0"/>
                  </a:lnTo>
                  <a:lnTo>
                    <a:pt x="368736" y="1277307"/>
                  </a:lnTo>
                  <a:lnTo>
                    <a:pt x="0" y="127730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17297"/>
            <p:cNvSpPr/>
            <p:nvPr/>
          </p:nvSpPr>
          <p:spPr>
            <a:xfrm>
              <a:off x="3482114" y="218670"/>
              <a:ext cx="368735" cy="1305074"/>
            </a:xfrm>
            <a:custGeom>
              <a:avLst/>
              <a:gdLst/>
              <a:ahLst/>
              <a:cxnLst/>
              <a:rect l="0" t="0" r="0" b="0"/>
              <a:pathLst>
                <a:path w="368735" h="1305074">
                  <a:moveTo>
                    <a:pt x="0" y="0"/>
                  </a:moveTo>
                  <a:lnTo>
                    <a:pt x="368735" y="0"/>
                  </a:lnTo>
                  <a:lnTo>
                    <a:pt x="368735" y="1305074"/>
                  </a:lnTo>
                  <a:lnTo>
                    <a:pt x="0" y="130507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5E9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17298"/>
            <p:cNvSpPr/>
            <p:nvPr/>
          </p:nvSpPr>
          <p:spPr>
            <a:xfrm>
              <a:off x="3955208" y="468578"/>
              <a:ext cx="361778" cy="1055166"/>
            </a:xfrm>
            <a:custGeom>
              <a:avLst/>
              <a:gdLst/>
              <a:ahLst/>
              <a:cxnLst/>
              <a:rect l="0" t="0" r="0" b="0"/>
              <a:pathLst>
                <a:path w="361778" h="1055166">
                  <a:moveTo>
                    <a:pt x="0" y="0"/>
                  </a:moveTo>
                  <a:lnTo>
                    <a:pt x="361778" y="0"/>
                  </a:lnTo>
                  <a:lnTo>
                    <a:pt x="361778" y="1055166"/>
                  </a:lnTo>
                  <a:lnTo>
                    <a:pt x="0" y="1055166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48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17299"/>
            <p:cNvSpPr/>
            <p:nvPr/>
          </p:nvSpPr>
          <p:spPr>
            <a:xfrm>
              <a:off x="4421345" y="482462"/>
              <a:ext cx="361778" cy="1041283"/>
            </a:xfrm>
            <a:custGeom>
              <a:avLst/>
              <a:gdLst/>
              <a:ahLst/>
              <a:cxnLst/>
              <a:rect l="0" t="0" r="0" b="0"/>
              <a:pathLst>
                <a:path w="361778" h="1041283">
                  <a:moveTo>
                    <a:pt x="0" y="0"/>
                  </a:moveTo>
                  <a:lnTo>
                    <a:pt x="361778" y="0"/>
                  </a:lnTo>
                  <a:lnTo>
                    <a:pt x="361778" y="1041283"/>
                  </a:lnTo>
                  <a:lnTo>
                    <a:pt x="0" y="1041283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63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1522"/>
            <p:cNvSpPr/>
            <p:nvPr/>
          </p:nvSpPr>
          <p:spPr>
            <a:xfrm>
              <a:off x="4887482" y="468578"/>
              <a:ext cx="368735" cy="1055167"/>
            </a:xfrm>
            <a:custGeom>
              <a:avLst/>
              <a:gdLst/>
              <a:ahLst/>
              <a:cxnLst/>
              <a:rect l="0" t="0" r="0" b="0"/>
              <a:pathLst>
                <a:path w="368735" h="1055167">
                  <a:moveTo>
                    <a:pt x="0" y="0"/>
                  </a:moveTo>
                  <a:lnTo>
                    <a:pt x="368735" y="0"/>
                  </a:lnTo>
                  <a:lnTo>
                    <a:pt x="368735" y="1055167"/>
                  </a:lnTo>
                  <a:lnTo>
                    <a:pt x="0" y="10551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73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1523"/>
            <p:cNvSpPr/>
            <p:nvPr/>
          </p:nvSpPr>
          <p:spPr>
            <a:xfrm>
              <a:off x="285248" y="1527215"/>
              <a:ext cx="5371059" cy="0"/>
            </a:xfrm>
            <a:custGeom>
              <a:avLst/>
              <a:gdLst/>
              <a:ahLst/>
              <a:cxnLst/>
              <a:rect l="0" t="0" r="0" b="0"/>
              <a:pathLst>
                <a:path w="5371059">
                  <a:moveTo>
                    <a:pt x="0" y="0"/>
                  </a:moveTo>
                  <a:lnTo>
                    <a:pt x="5371059" y="0"/>
                  </a:lnTo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1524"/>
            <p:cNvSpPr/>
            <p:nvPr/>
          </p:nvSpPr>
          <p:spPr>
            <a:xfrm>
              <a:off x="732600" y="701624"/>
              <a:ext cx="363101" cy="1131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0.87222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1525"/>
            <p:cNvSpPr/>
            <p:nvPr/>
          </p:nvSpPr>
          <p:spPr>
            <a:xfrm>
              <a:off x="1199943" y="943201"/>
              <a:ext cx="36198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0.82989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1526"/>
            <p:cNvSpPr/>
            <p:nvPr/>
          </p:nvSpPr>
          <p:spPr>
            <a:xfrm>
              <a:off x="1667008" y="720135"/>
              <a:ext cx="363435" cy="1131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0.86899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1527"/>
            <p:cNvSpPr/>
            <p:nvPr/>
          </p:nvSpPr>
          <p:spPr>
            <a:xfrm>
              <a:off x="2134258" y="541787"/>
              <a:ext cx="361874" cy="1134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0.90018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1528"/>
            <p:cNvSpPr/>
            <p:nvPr/>
          </p:nvSpPr>
          <p:spPr>
            <a:xfrm>
              <a:off x="2601601" y="414229"/>
              <a:ext cx="36198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0.92258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1529"/>
            <p:cNvSpPr/>
            <p:nvPr/>
          </p:nvSpPr>
          <p:spPr>
            <a:xfrm>
              <a:off x="3068573" y="120634"/>
              <a:ext cx="36198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0.97403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1530"/>
            <p:cNvSpPr/>
            <p:nvPr/>
          </p:nvSpPr>
          <p:spPr>
            <a:xfrm>
              <a:off x="3535916" y="85937"/>
              <a:ext cx="361874" cy="1134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0.98005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1531"/>
            <p:cNvSpPr/>
            <p:nvPr/>
          </p:nvSpPr>
          <p:spPr>
            <a:xfrm>
              <a:off x="4002981" y="342960"/>
              <a:ext cx="36198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0.93507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1532"/>
            <p:cNvSpPr/>
            <p:nvPr/>
          </p:nvSpPr>
          <p:spPr>
            <a:xfrm>
              <a:off x="4470324" y="350827"/>
              <a:ext cx="361987" cy="1131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0.93369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1533"/>
            <p:cNvSpPr/>
            <p:nvPr/>
          </p:nvSpPr>
          <p:spPr>
            <a:xfrm>
              <a:off x="4937389" y="342035"/>
              <a:ext cx="363101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0.93522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1534"/>
            <p:cNvSpPr/>
            <p:nvPr/>
          </p:nvSpPr>
          <p:spPr>
            <a:xfrm>
              <a:off x="56817" y="1487473"/>
              <a:ext cx="19574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0.75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1535"/>
            <p:cNvSpPr/>
            <p:nvPr/>
          </p:nvSpPr>
          <p:spPr>
            <a:xfrm>
              <a:off x="99257" y="1202161"/>
              <a:ext cx="139740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0.8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1536"/>
            <p:cNvSpPr/>
            <p:nvPr/>
          </p:nvSpPr>
          <p:spPr>
            <a:xfrm>
              <a:off x="56817" y="916637"/>
              <a:ext cx="19574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0.85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1537"/>
            <p:cNvSpPr/>
            <p:nvPr/>
          </p:nvSpPr>
          <p:spPr>
            <a:xfrm>
              <a:off x="99257" y="631279"/>
              <a:ext cx="139740" cy="1131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1538"/>
            <p:cNvSpPr/>
            <p:nvPr/>
          </p:nvSpPr>
          <p:spPr>
            <a:xfrm>
              <a:off x="56817" y="346015"/>
              <a:ext cx="195747" cy="113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0.95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1539"/>
            <p:cNvSpPr/>
            <p:nvPr/>
          </p:nvSpPr>
          <p:spPr>
            <a:xfrm>
              <a:off x="163959" y="60298"/>
              <a:ext cx="56609" cy="1134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6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1540"/>
            <p:cNvSpPr/>
            <p:nvPr/>
          </p:nvSpPr>
          <p:spPr>
            <a:xfrm>
              <a:off x="2787778" y="1608494"/>
              <a:ext cx="487597" cy="1319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7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Doğruluk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hape 17300"/>
            <p:cNvSpPr/>
            <p:nvPr/>
          </p:nvSpPr>
          <p:spPr>
            <a:xfrm>
              <a:off x="323513" y="1829187"/>
              <a:ext cx="62615" cy="62477"/>
            </a:xfrm>
            <a:custGeom>
              <a:avLst/>
              <a:gdLst/>
              <a:ahLst/>
              <a:cxnLst/>
              <a:rect l="0" t="0" r="0" b="0"/>
              <a:pathLst>
                <a:path w="62615" h="62477">
                  <a:moveTo>
                    <a:pt x="0" y="0"/>
                  </a:moveTo>
                  <a:lnTo>
                    <a:pt x="62615" y="0"/>
                  </a:lnTo>
                  <a:lnTo>
                    <a:pt x="62615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1542"/>
            <p:cNvSpPr/>
            <p:nvPr/>
          </p:nvSpPr>
          <p:spPr>
            <a:xfrm>
              <a:off x="415117" y="1812179"/>
              <a:ext cx="462207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Normal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Shape 17301"/>
            <p:cNvSpPr/>
            <p:nvPr/>
          </p:nvSpPr>
          <p:spPr>
            <a:xfrm>
              <a:off x="796607" y="1829187"/>
              <a:ext cx="62615" cy="62477"/>
            </a:xfrm>
            <a:custGeom>
              <a:avLst/>
              <a:gdLst/>
              <a:ahLst/>
              <a:cxnLst/>
              <a:rect l="0" t="0" r="0" b="0"/>
              <a:pathLst>
                <a:path w="62615" h="62477">
                  <a:moveTo>
                    <a:pt x="0" y="0"/>
                  </a:moveTo>
                  <a:lnTo>
                    <a:pt x="62615" y="0"/>
                  </a:lnTo>
                  <a:lnTo>
                    <a:pt x="62615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D7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1544"/>
            <p:cNvSpPr/>
            <p:nvPr/>
          </p:nvSpPr>
          <p:spPr>
            <a:xfrm>
              <a:off x="887979" y="1812179"/>
              <a:ext cx="477669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Generic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Shape 17302"/>
            <p:cNvSpPr/>
            <p:nvPr/>
          </p:nvSpPr>
          <p:spPr>
            <a:xfrm>
              <a:off x="1283616" y="1829187"/>
              <a:ext cx="55658" cy="62477"/>
            </a:xfrm>
            <a:custGeom>
              <a:avLst/>
              <a:gdLst/>
              <a:ahLst/>
              <a:cxnLst/>
              <a:rect l="0" t="0" r="0" b="0"/>
              <a:pathLst>
                <a:path w="55658" h="62477">
                  <a:moveTo>
                    <a:pt x="0" y="0"/>
                  </a:moveTo>
                  <a:lnTo>
                    <a:pt x="55658" y="0"/>
                  </a:lnTo>
                  <a:lnTo>
                    <a:pt x="55658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5A5A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1546"/>
            <p:cNvSpPr/>
            <p:nvPr/>
          </p:nvSpPr>
          <p:spPr>
            <a:xfrm>
              <a:off x="1371278" y="1812179"/>
              <a:ext cx="484508" cy="15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Exploits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Shape 17303"/>
            <p:cNvSpPr/>
            <p:nvPr/>
          </p:nvSpPr>
          <p:spPr>
            <a:xfrm>
              <a:off x="1770625" y="1829187"/>
              <a:ext cx="62616" cy="62477"/>
            </a:xfrm>
            <a:custGeom>
              <a:avLst/>
              <a:gdLst/>
              <a:ahLst/>
              <a:cxnLst/>
              <a:rect l="0" t="0" r="0" b="0"/>
              <a:pathLst>
                <a:path w="62616" h="62477">
                  <a:moveTo>
                    <a:pt x="0" y="0"/>
                  </a:moveTo>
                  <a:lnTo>
                    <a:pt x="62616" y="0"/>
                  </a:lnTo>
                  <a:lnTo>
                    <a:pt x="62616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Rectangle 1548"/>
            <p:cNvSpPr/>
            <p:nvPr/>
          </p:nvSpPr>
          <p:spPr>
            <a:xfrm>
              <a:off x="1861069" y="1812179"/>
              <a:ext cx="448233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Fuzzers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Shape 1549"/>
            <p:cNvSpPr/>
            <p:nvPr/>
          </p:nvSpPr>
          <p:spPr>
            <a:xfrm>
              <a:off x="2236762" y="1829187"/>
              <a:ext cx="62616" cy="62477"/>
            </a:xfrm>
            <a:custGeom>
              <a:avLst/>
              <a:gdLst/>
              <a:ahLst/>
              <a:cxnLst/>
              <a:rect l="0" t="0" r="0" b="0"/>
              <a:pathLst>
                <a:path w="62616" h="62477">
                  <a:moveTo>
                    <a:pt x="0" y="0"/>
                  </a:moveTo>
                  <a:lnTo>
                    <a:pt x="62616" y="0"/>
                  </a:lnTo>
                  <a:lnTo>
                    <a:pt x="62616" y="62477"/>
                  </a:lnTo>
                  <a:lnTo>
                    <a:pt x="0" y="624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1550"/>
            <p:cNvSpPr/>
            <p:nvPr/>
          </p:nvSpPr>
          <p:spPr>
            <a:xfrm>
              <a:off x="2327670" y="1812179"/>
              <a:ext cx="245896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DoS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Shape 17304"/>
            <p:cNvSpPr/>
            <p:nvPr/>
          </p:nvSpPr>
          <p:spPr>
            <a:xfrm>
              <a:off x="2542882" y="1829187"/>
              <a:ext cx="62616" cy="62477"/>
            </a:xfrm>
            <a:custGeom>
              <a:avLst/>
              <a:gdLst/>
              <a:ahLst/>
              <a:cxnLst/>
              <a:rect l="0" t="0" r="0" b="0"/>
              <a:pathLst>
                <a:path w="62616" h="62477">
                  <a:moveTo>
                    <a:pt x="0" y="0"/>
                  </a:moveTo>
                  <a:lnTo>
                    <a:pt x="62616" y="0"/>
                  </a:lnTo>
                  <a:lnTo>
                    <a:pt x="62616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1552"/>
            <p:cNvSpPr/>
            <p:nvPr/>
          </p:nvSpPr>
          <p:spPr>
            <a:xfrm>
              <a:off x="2637315" y="1812179"/>
              <a:ext cx="971394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Reconnaissance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Shape 17305"/>
            <p:cNvSpPr/>
            <p:nvPr/>
          </p:nvSpPr>
          <p:spPr>
            <a:xfrm>
              <a:off x="3405583" y="1829187"/>
              <a:ext cx="62616" cy="62477"/>
            </a:xfrm>
            <a:custGeom>
              <a:avLst/>
              <a:gdLst/>
              <a:ahLst/>
              <a:cxnLst/>
              <a:rect l="0" t="0" r="0" b="0"/>
              <a:pathLst>
                <a:path w="62616" h="62477">
                  <a:moveTo>
                    <a:pt x="0" y="0"/>
                  </a:moveTo>
                  <a:lnTo>
                    <a:pt x="62616" y="0"/>
                  </a:lnTo>
                  <a:lnTo>
                    <a:pt x="62616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5E9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1554"/>
            <p:cNvSpPr/>
            <p:nvPr/>
          </p:nvSpPr>
          <p:spPr>
            <a:xfrm>
              <a:off x="3497884" y="1812179"/>
              <a:ext cx="502496" cy="15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Analysis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Shape 17306"/>
            <p:cNvSpPr/>
            <p:nvPr/>
          </p:nvSpPr>
          <p:spPr>
            <a:xfrm>
              <a:off x="3913464" y="1829187"/>
              <a:ext cx="55658" cy="62477"/>
            </a:xfrm>
            <a:custGeom>
              <a:avLst/>
              <a:gdLst/>
              <a:ahLst/>
              <a:cxnLst/>
              <a:rect l="0" t="0" r="0" b="0"/>
              <a:pathLst>
                <a:path w="55658" h="62477">
                  <a:moveTo>
                    <a:pt x="0" y="0"/>
                  </a:moveTo>
                  <a:lnTo>
                    <a:pt x="55658" y="0"/>
                  </a:lnTo>
                  <a:lnTo>
                    <a:pt x="55658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48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Rectangle 1556"/>
            <p:cNvSpPr/>
            <p:nvPr/>
          </p:nvSpPr>
          <p:spPr>
            <a:xfrm>
              <a:off x="4003167" y="1812180"/>
              <a:ext cx="581736" cy="15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Backdoor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Shape 17307"/>
            <p:cNvSpPr/>
            <p:nvPr/>
          </p:nvSpPr>
          <p:spPr>
            <a:xfrm>
              <a:off x="4470046" y="1829187"/>
              <a:ext cx="62615" cy="62477"/>
            </a:xfrm>
            <a:custGeom>
              <a:avLst/>
              <a:gdLst/>
              <a:ahLst/>
              <a:cxnLst/>
              <a:rect l="0" t="0" r="0" b="0"/>
              <a:pathLst>
                <a:path w="62615" h="62477">
                  <a:moveTo>
                    <a:pt x="0" y="0"/>
                  </a:moveTo>
                  <a:lnTo>
                    <a:pt x="62615" y="0"/>
                  </a:lnTo>
                  <a:lnTo>
                    <a:pt x="62615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363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Rectangle 1558"/>
            <p:cNvSpPr/>
            <p:nvPr/>
          </p:nvSpPr>
          <p:spPr>
            <a:xfrm>
              <a:off x="4566984" y="1812180"/>
              <a:ext cx="592440" cy="15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Shellcode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Shape 17308"/>
            <p:cNvSpPr/>
            <p:nvPr/>
          </p:nvSpPr>
          <p:spPr>
            <a:xfrm>
              <a:off x="5047499" y="1829187"/>
              <a:ext cx="55658" cy="62477"/>
            </a:xfrm>
            <a:custGeom>
              <a:avLst/>
              <a:gdLst/>
              <a:ahLst/>
              <a:cxnLst/>
              <a:rect l="0" t="0" r="0" b="0"/>
              <a:pathLst>
                <a:path w="55658" h="62477">
                  <a:moveTo>
                    <a:pt x="0" y="0"/>
                  </a:moveTo>
                  <a:lnTo>
                    <a:pt x="55658" y="0"/>
                  </a:lnTo>
                  <a:lnTo>
                    <a:pt x="55658" y="62477"/>
                  </a:lnTo>
                  <a:lnTo>
                    <a:pt x="0" y="62477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73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Rectangle 1560"/>
            <p:cNvSpPr/>
            <p:nvPr/>
          </p:nvSpPr>
          <p:spPr>
            <a:xfrm>
              <a:off x="5139335" y="1812180"/>
              <a:ext cx="449273" cy="15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508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GB" sz="9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Worms</a:t>
              </a:r>
              <a:endParaRPr lang="en-GB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Shape 1561"/>
            <p:cNvSpPr/>
            <p:nvPr/>
          </p:nvSpPr>
          <p:spPr>
            <a:xfrm>
              <a:off x="0" y="0"/>
              <a:ext cx="5753663" cy="2006206"/>
            </a:xfrm>
            <a:custGeom>
              <a:avLst/>
              <a:gdLst/>
              <a:ahLst/>
              <a:cxnLst/>
              <a:rect l="0" t="0" r="0" b="0"/>
              <a:pathLst>
                <a:path w="5753663" h="2006206">
                  <a:moveTo>
                    <a:pt x="0" y="2006205"/>
                  </a:moveTo>
                  <a:lnTo>
                    <a:pt x="5753663" y="2006206"/>
                  </a:lnTo>
                  <a:lnTo>
                    <a:pt x="5753663" y="1"/>
                  </a:lnTo>
                  <a:lnTo>
                    <a:pt x="0" y="0"/>
                  </a:lnTo>
                  <a:close/>
                </a:path>
              </a:pathLst>
            </a:custGeom>
            <a:ln w="6949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59" name="Picture 156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2969" y="2302253"/>
            <a:ext cx="4137660" cy="3681730"/>
          </a:xfrm>
          <a:prstGeom prst="rect">
            <a:avLst/>
          </a:prstGeom>
        </p:spPr>
      </p:pic>
      <p:sp>
        <p:nvSpPr>
          <p:cNvPr id="60" name="Dikdörtgen 59"/>
          <p:cNvSpPr/>
          <p:nvPr/>
        </p:nvSpPr>
        <p:spPr>
          <a:xfrm>
            <a:off x="446460" y="4809944"/>
            <a:ext cx="6159606" cy="8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-6350" algn="just">
              <a:lnSpc>
                <a:spcPct val="103000"/>
              </a:lnSpc>
              <a:spcAft>
                <a:spcPts val="785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</a:t>
            </a:r>
            <a:r>
              <a:rPr lang="en-GB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nerilen</a:t>
            </a:r>
            <a:r>
              <a:rPr lang="en-GB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model, UNSW-NB15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üzerinde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ortalama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91,51’lik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başarımı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göstermektedir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PCA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kullanımı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sayesinde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öznitelik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indirgeme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sayesinde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eğitim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süreci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hızlanmıştır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ADASYN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dengeleme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yapılarak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sayısı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fazla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tahmin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yanlılığı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engellenmiştir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710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97526" y="1355218"/>
            <a:ext cx="10066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dağıtım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yönetiminde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esnek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kaynaklarının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verimli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kullanılmasını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sağlamaktadır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Ancak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dijitalleşmesi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savunmasız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hale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getirmektedir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toplanan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bütünlüğü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kritik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sahiptir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bağlamda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engellenmesi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gerekmektedir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önerilen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CNN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engellenmesinde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UNSW-NB15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%91.51’lik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başarı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sergilemektedir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mekansal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zamansal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araya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getirerek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sağlamaktadır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21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4007" y="2787134"/>
            <a:ext cx="5179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TEŞEKKÜRLER…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145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38843" y="117293"/>
            <a:ext cx="8894618" cy="610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3000"/>
              </a:lnSpc>
              <a:spcAft>
                <a:spcPts val="2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geleneksel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iletişim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teknolojilerinin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(ICT)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entegrasyonu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dinamik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esnek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tanımlanmaktadır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çift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yönlü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iletişim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gelişmiş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sensör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teknolojileri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arz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talebini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şekilde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</a:p>
          <a:p>
            <a:pPr marL="6350" marR="5080" indent="-6350" algn="just">
              <a:lnSpc>
                <a:spcPct val="156000"/>
              </a:lnSpc>
              <a:spcAft>
                <a:spcPts val="2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üstünlükleri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verimliliği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çevre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dostu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esneklik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bulunmaktadır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5080" indent="-6350" algn="just">
              <a:lnSpc>
                <a:spcPct val="156000"/>
              </a:lnSpc>
              <a:spcAft>
                <a:spcPts val="20"/>
              </a:spcAft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5080" indent="-6350" algn="just">
              <a:lnSpc>
                <a:spcPct val="156000"/>
              </a:lnSpc>
              <a:spcAft>
                <a:spcPts val="20"/>
              </a:spcAft>
            </a:pP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kayıplarını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minimize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ederek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verimliliğini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artırmaktadır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Gelişmiş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önlemleri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altyapısının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sağlanmaktadır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yenilenebilir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kaynaklarının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entegrasyonu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çevre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dostu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yönetimi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sunulmaktadır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Ayrıca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talep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arz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dinamik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yöneterek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esnek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sunulmaktadır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Geleneksel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şebekelerden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farklı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çift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yönlü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iletişim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imkanı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sunulmakta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gelişmiş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sensörler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tüketimi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üretimi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anlık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izlenebilmektedir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iletişim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teknolojileri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entegre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yönetimi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sağlanmaktadı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r.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0450" y="692366"/>
            <a:ext cx="11172306" cy="537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9000"/>
              </a:lnSpc>
              <a:spcAft>
                <a:spcPts val="2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karşılaşılan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sorunları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gizliliği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fiziksel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bulunmaktadır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iletişim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teknolojileri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kullanıldığı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savunmasızdır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Tüketici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gizliliği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endişe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kaynağıdır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altyapısına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fiziksel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hizmet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kesintilerine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açabilmektedir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sorunlarını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çözmek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çeşitli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STS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içindeki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anormal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aktiviteleri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ederek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olası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tehditlere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önlem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bazı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yaygın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anomali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tabanlı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imza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tabanlı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öğrenimi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tabanlı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yaklaşımlar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bulunmaktadır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Anomali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tabanlı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normal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davranışını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öğrenerek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anormal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aktiviteleri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İmza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tabanlı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bilinen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imzalarını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tanınmış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tehditleri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sürekli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güncellenmesi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tehditlere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adaptasyonu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büyük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taşımaktadır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[6-8].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etkinliği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seviyesini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belirleyen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kritik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faktör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yaklaşımlarından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Evrişimli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Ağı-Geçitli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Tekrarlayan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Birim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(CNN-GRU)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Akıllı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şebekelere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yönelik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geliştirilmiştir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90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40327" y="856220"/>
            <a:ext cx="10075026" cy="176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1000"/>
              </a:lnSpc>
              <a:spcAft>
                <a:spcPts val="156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Sistemleri'nin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(STS)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geliştirilmesinde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sıklıkla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(MÖ)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(DÖ)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tekniklerinden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yararlanılmaktadır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Ayrıca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aşamalarından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önce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dengeleme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öznitelik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indirgeme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MÖ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DÖ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teknikleriyle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birlikte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kullanımı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performansını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artırmaktadır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0327" y="2888629"/>
            <a:ext cx="10075026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3000"/>
              </a:lnSpc>
              <a:spcAft>
                <a:spcPts val="1505"/>
              </a:spcAft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Literatürdeki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incelendiğinde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STS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setlerinin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çoğunun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dengesiz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dağılımına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sahip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olduğu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gözlemlenmektedir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dengesizliği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gidermek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yaygın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SMOTE, ADASYN, RUS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ROS'tur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yöntemlerle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birlikte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STS'lerin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tasarımında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sıklıkla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algoritmalarının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kullanıldığı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görülmektedir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39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0610" y="185251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Dikdörtgen 2"/>
          <p:cNvSpPr/>
          <p:nvPr/>
        </p:nvSpPr>
        <p:spPr>
          <a:xfrm>
            <a:off x="330610" y="640654"/>
            <a:ext cx="11230495" cy="1741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7000"/>
              </a:lnSpc>
              <a:spcAft>
                <a:spcPts val="20"/>
              </a:spcAft>
            </a:pP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önerilen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STS’nin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eğitim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test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aşamalarında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UNSW-NB15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verisetinden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yararlanılmıştır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UNSW-NB15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alanında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yaygın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tehdit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çalışmalarda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güvenlik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laboratuvarı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ortamında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çeşitli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normal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trafik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oluşturularak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toplanmıştır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setinde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49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bulunmaktadır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trafiği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analizinde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paket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boyutu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protokol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türü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bağlantı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süresi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kaynak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hedef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IP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adresleri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[16]. UNSW-NB15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verisetine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ait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Tablo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1’de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görüldüğü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73724"/>
              </p:ext>
            </p:extLst>
          </p:nvPr>
        </p:nvGraphicFramePr>
        <p:xfrm>
          <a:off x="3546317" y="2381772"/>
          <a:ext cx="5199120" cy="435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780">
                  <a:extLst>
                    <a:ext uri="{9D8B030D-6E8A-4147-A177-3AD203B41FA5}">
                      <a16:colId xmlns:a16="http://schemas.microsoft.com/office/drawing/2014/main" val="1585223278"/>
                    </a:ext>
                  </a:extLst>
                </a:gridCol>
                <a:gridCol w="1299780">
                  <a:extLst>
                    <a:ext uri="{9D8B030D-6E8A-4147-A177-3AD203B41FA5}">
                      <a16:colId xmlns:a16="http://schemas.microsoft.com/office/drawing/2014/main" val="3366736205"/>
                    </a:ext>
                  </a:extLst>
                </a:gridCol>
                <a:gridCol w="1299780">
                  <a:extLst>
                    <a:ext uri="{9D8B030D-6E8A-4147-A177-3AD203B41FA5}">
                      <a16:colId xmlns:a16="http://schemas.microsoft.com/office/drawing/2014/main" val="1053663789"/>
                    </a:ext>
                  </a:extLst>
                </a:gridCol>
                <a:gridCol w="1299780">
                  <a:extLst>
                    <a:ext uri="{9D8B030D-6E8A-4147-A177-3AD203B41FA5}">
                      <a16:colId xmlns:a16="http://schemas.microsoft.com/office/drawing/2014/main" val="865223361"/>
                    </a:ext>
                  </a:extLst>
                </a:gridCol>
              </a:tblGrid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Sınıf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Eğitim Verisi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Test Verisi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Genel Toplam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1718354038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Normal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56000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37000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93000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05924505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Generic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40000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18871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58871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3721582524"/>
                  </a:ext>
                </a:extLst>
              </a:tr>
              <a:tr h="396358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Exploits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33393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11132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44525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566981470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Fuzzers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18184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6062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24246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1907086449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12264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4089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16353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1313965340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Reconnaissance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10491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3496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13987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74637308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Analysis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677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2677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850068447"/>
                  </a:ext>
                </a:extLst>
              </a:tr>
              <a:tr h="396358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Backdoor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1746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2329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011519001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Shellcode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1133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378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1511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1380333991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Worms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44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174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49" marR="65964" marT="0" marB="0" anchor="ctr"/>
                </a:tc>
                <a:extLst>
                  <a:ext uri="{0D108BD9-81ED-4DB2-BD59-A6C34878D82A}">
                    <a16:rowId xmlns:a16="http://schemas.microsoft.com/office/drawing/2014/main" val="222036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62741" y="186527"/>
            <a:ext cx="11416145" cy="209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marR="5080" indent="-6350" algn="just">
              <a:lnSpc>
                <a:spcPct val="103000"/>
              </a:lnSpc>
              <a:spcAft>
                <a:spcPts val="1565"/>
              </a:spcAft>
            </a:pP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Temel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Bileşen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Analizi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(PCA) </a:t>
            </a:r>
          </a:p>
          <a:p>
            <a:pPr marL="6350" marR="5080" indent="359410" algn="just">
              <a:lnSpc>
                <a:spcPct val="151000"/>
              </a:lnSpc>
              <a:spcAft>
                <a:spcPts val="1160"/>
              </a:spcAft>
            </a:pP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Temel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Bileşen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(PCA),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setindeki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değişkenler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arasındaki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ilişkileri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sayıda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bileşenle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ifade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istatistiksel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yöntemdir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PCA,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boyutunu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azaltmak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gürültüyü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azaltmak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önemli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bilgileri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korumak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amacıyla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yaygın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teknik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boyutlu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kümelerinde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boyut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indirgeme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sıkıştırma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görselleştirme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amacıyla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uygulanmaktadır</a:t>
            </a:r>
            <a:r>
              <a:rPr lang="en-GB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UNSW-NB15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üzerinde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PCA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uygulanmasının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ardından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verisetinde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öznitelikler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etiket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hariç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48’dan 21’e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düşürülmüştür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Elde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edilen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özniteliğe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ait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dereceleri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ANOVA F-Test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kullanılarak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belirlenmiştir</a:t>
            </a: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830659" y="4149583"/>
            <a:ext cx="2799530" cy="31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-6350">
              <a:lnSpc>
                <a:spcPct val="103000"/>
              </a:lnSpc>
              <a:spcAft>
                <a:spcPts val="20"/>
              </a:spcAft>
              <a:tabLst>
                <a:tab pos="3745230" algn="ctr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PCA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sonrası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öznitelikler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84860"/>
              </p:ext>
            </p:extLst>
          </p:nvPr>
        </p:nvGraphicFramePr>
        <p:xfrm>
          <a:off x="4710115" y="2357640"/>
          <a:ext cx="2921395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486">
                  <a:extLst>
                    <a:ext uri="{9D8B030D-6E8A-4147-A177-3AD203B41FA5}">
                      <a16:colId xmlns:a16="http://schemas.microsoft.com/office/drawing/2014/main" val="2428363186"/>
                    </a:ext>
                  </a:extLst>
                </a:gridCol>
                <a:gridCol w="681852">
                  <a:extLst>
                    <a:ext uri="{9D8B030D-6E8A-4147-A177-3AD203B41FA5}">
                      <a16:colId xmlns:a16="http://schemas.microsoft.com/office/drawing/2014/main" val="1779736264"/>
                    </a:ext>
                  </a:extLst>
                </a:gridCol>
                <a:gridCol w="914743">
                  <a:extLst>
                    <a:ext uri="{9D8B030D-6E8A-4147-A177-3AD203B41FA5}">
                      <a16:colId xmlns:a16="http://schemas.microsoft.com/office/drawing/2014/main" val="1859306626"/>
                    </a:ext>
                  </a:extLst>
                </a:gridCol>
                <a:gridCol w="507314">
                  <a:extLst>
                    <a:ext uri="{9D8B030D-6E8A-4147-A177-3AD203B41FA5}">
                      <a16:colId xmlns:a16="http://schemas.microsoft.com/office/drawing/2014/main" val="1938224810"/>
                    </a:ext>
                  </a:extLst>
                </a:gridCol>
              </a:tblGrid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Skor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Skor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3506820803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1664.218262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5733.773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133247602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3838.019043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Öznitelik-13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34829.24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2205488548"/>
                  </a:ext>
                </a:extLst>
              </a:tr>
              <a:tr h="363794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Öznitelik-3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1268.82312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Öznitelik-14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10353.28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1643186075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Öznitelik-4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20567.6582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Öznitelik-15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11699.32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1525193670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Öznitelik-5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22281.72656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Öznitelik-16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972.2101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194034821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Öznitelik-6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5572.468262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Öznitelik-17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3235.448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2723989752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Öznitelik-7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8336.358398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Öznitelik-18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1958.164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1438724681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Öznitelik-8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5673.622559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Öznitelik-19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7106.97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615866071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Öznitelik-9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9049.529297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Öznitelik-20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1815.042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2778734663"/>
                  </a:ext>
                </a:extLst>
              </a:tr>
              <a:tr h="363269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Öznitelik-10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7655.622559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Öznitelik-21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17007.87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extLst>
                  <a:ext uri="{0D108BD9-81ED-4DB2-BD59-A6C34878D82A}">
                    <a16:rowId xmlns:a16="http://schemas.microsoft.com/office/drawing/2014/main" val="3915441574"/>
                  </a:ext>
                </a:extLst>
              </a:tr>
              <a:tr h="362217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Öznitelik-11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1270" marR="50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31168.06836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00" marR="7360" marT="0" marB="0"/>
                </a:tc>
                <a:extLst>
                  <a:ext uri="{0D108BD9-81ED-4DB2-BD59-A6C34878D82A}">
                    <a16:rowId xmlns:a16="http://schemas.microsoft.com/office/drawing/2014/main" val="1326912349"/>
                  </a:ext>
                </a:extLst>
              </a:tr>
            </a:tbl>
          </a:graphicData>
        </a:graphic>
      </p:graphicFrame>
      <p:pic>
        <p:nvPicPr>
          <p:cNvPr id="8" name="Picture 1099"/>
          <p:cNvPicPr/>
          <p:nvPr/>
        </p:nvPicPr>
        <p:blipFill>
          <a:blip r:embed="rId2"/>
          <a:stretch>
            <a:fillRect/>
          </a:stretch>
        </p:blipFill>
        <p:spPr>
          <a:xfrm>
            <a:off x="7975629" y="2972575"/>
            <a:ext cx="3838575" cy="266827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9301989" y="2603243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nem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skorları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463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7423" y="235126"/>
            <a:ext cx="4828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Uyarlanabilir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Sentetik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Örnekleme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Yöntemi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(ADASYN) </a:t>
            </a:r>
            <a:endParaRPr lang="en-GB" sz="1600" dirty="0"/>
          </a:p>
        </p:txBody>
      </p:sp>
      <p:sp>
        <p:nvSpPr>
          <p:cNvPr id="3" name="Dikdörtgen 2"/>
          <p:cNvSpPr/>
          <p:nvPr/>
        </p:nvSpPr>
        <p:spPr>
          <a:xfrm>
            <a:off x="427423" y="669171"/>
            <a:ext cx="11559529" cy="171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48000"/>
              </a:lnSpc>
              <a:spcAft>
                <a:spcPts val="2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ADASYN,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dengesiz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kümeleriyle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çalışırken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dengeleme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yöntemidir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azınlık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sentetik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oluşturarak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setini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hale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getirmektedir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350" marR="5080" indent="-6350" algn="just">
              <a:lnSpc>
                <a:spcPct val="153000"/>
              </a:lnSpc>
              <a:spcAft>
                <a:spcPts val="15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ADASYN,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öğrenimi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modellerinin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performansını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artırmak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amacıyla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ADASYN,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dengesiz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setlerindeki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azınlık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sınıfların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sayısını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artırarak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oluşturmayı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amaçlamaktadır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her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azınlık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örneği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komşularını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dengesizliğin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fazla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olduğu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sınıflara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ağırlık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vererek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sentetik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örnekler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üretmektedir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46440"/>
              </p:ext>
            </p:extLst>
          </p:nvPr>
        </p:nvGraphicFramePr>
        <p:xfrm>
          <a:off x="3430965" y="2388168"/>
          <a:ext cx="4457814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907">
                  <a:extLst>
                    <a:ext uri="{9D8B030D-6E8A-4147-A177-3AD203B41FA5}">
                      <a16:colId xmlns:a16="http://schemas.microsoft.com/office/drawing/2014/main" val="1012887496"/>
                    </a:ext>
                  </a:extLst>
                </a:gridCol>
                <a:gridCol w="2228907">
                  <a:extLst>
                    <a:ext uri="{9D8B030D-6E8A-4147-A177-3AD203B41FA5}">
                      <a16:colId xmlns:a16="http://schemas.microsoft.com/office/drawing/2014/main" val="3541853888"/>
                    </a:ext>
                  </a:extLst>
                </a:gridCol>
              </a:tblGrid>
              <a:tr h="39677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Sınıf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Örnek Sayısı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4248170054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Normal (0)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38,713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1559407150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Generic (1)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38,470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1489652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Exploits (2)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37,829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3758689475"/>
                  </a:ext>
                </a:extLst>
              </a:tr>
              <a:tr h="396202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Fuzzers (3)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36,023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2372964695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DoS (4)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40,944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3210728782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Reconnaissance (5)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38,535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2076763966"/>
                  </a:ext>
                </a:extLst>
              </a:tr>
              <a:tr h="396202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Analysis (6)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38,446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3664080196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Backdoor (7)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37,281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3753006388"/>
                  </a:ext>
                </a:extLst>
              </a:tr>
              <a:tr h="39505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Shellcode (8)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38,250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437749718"/>
                  </a:ext>
                </a:extLst>
              </a:tr>
              <a:tr h="396775">
                <a:tc>
                  <a:txBody>
                    <a:bodyPr/>
                    <a:lstStyle/>
                    <a:p>
                      <a:pPr marL="127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Worms (9)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tc>
                  <a:txBody>
                    <a:bodyPr/>
                    <a:lstStyle/>
                    <a:p>
                      <a:pPr marL="6350" marR="508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38,426 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24" marR="65938" marT="0" marB="0" anchor="ctr"/>
                </a:tc>
                <a:extLst>
                  <a:ext uri="{0D108BD9-81ED-4DB2-BD59-A6C34878D82A}">
                    <a16:rowId xmlns:a16="http://schemas.microsoft.com/office/drawing/2014/main" val="110786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5388" y="467591"/>
            <a:ext cx="10981113" cy="480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marR="5080" indent="-6350" algn="just">
              <a:lnSpc>
                <a:spcPct val="103000"/>
              </a:lnSpc>
              <a:spcAft>
                <a:spcPts val="1565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Konvolüsyonel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(CNN) </a:t>
            </a:r>
          </a:p>
          <a:p>
            <a:pPr marL="6350" marR="5080" indent="359410" algn="just">
              <a:lnSpc>
                <a:spcPct val="153000"/>
              </a:lnSpc>
              <a:spcAft>
                <a:spcPts val="2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Konvolüsyonel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(CNN),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görüntü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tanıma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işleme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görevlerde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yaygın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CNN'lerin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işleyişi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konvolüsyon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havuzlama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bağlantılı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gerçekleştirilmekte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çıkararak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350" marR="5080" indent="359410" algn="just">
              <a:lnSpc>
                <a:spcPct val="152000"/>
              </a:lnSpc>
              <a:spcAft>
                <a:spcPts val="2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CNN'ler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konvolüsyon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aracılığıyla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görüntülerin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yerel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özelliklerini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çıkarmaktadır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filtreler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kullanılarak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giriş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görüntüsü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üzerinde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kaydırılmakta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haritaları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oluşturulmaktadır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Havuzlama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boyutları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küçültmekte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hesaplama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yükünü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azaltmaktadır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Genellikle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maksimum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havuzlama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(max pooling)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veya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ortalama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havuzlama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(average pooling)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yöntemleri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Tam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bağlantılı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işlemler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genellikle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softmax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aktivasyon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fonksiyonu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sonuçlar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çıkarılmaktadır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2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6008" y="970176"/>
            <a:ext cx="11222182" cy="143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61000"/>
              </a:lnSpc>
              <a:spcAft>
                <a:spcPts val="335"/>
              </a:spcAft>
            </a:pP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sıralı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(time-series)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ilgili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problemlerde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GRU'lar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tekrarlayan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ağlarının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(RNN)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kaybolan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gradyan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sorununu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çözmek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tasarlanmış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olup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temel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mekanizması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güncelleme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kapısı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resetleme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kapısı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Güncelleme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kapısı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önceki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gizli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durumun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kadarının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yeni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duruma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aktarılacağını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kontrol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resetleme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kapısı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önceki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gizli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durumun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unutulması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gereken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kısmını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belirlemektedir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mekanizmalar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uzun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süreli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bağımlılıkları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öğrenmesini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sağlamaktadı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r.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6008" y="2874518"/>
            <a:ext cx="11222182" cy="2487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080" indent="359410" algn="just">
              <a:lnSpc>
                <a:spcPct val="156000"/>
              </a:lnSpc>
              <a:spcAft>
                <a:spcPts val="595"/>
              </a:spcAft>
            </a:pP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Çalışmada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önerilen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STS’de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CNN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GRU’nun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birlikte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alındığı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kullanılmaktadır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ilk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CNN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kullanılarak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mekansal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çıkarılmakta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ardından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zaman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içindeki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bağımlılıkları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öğrenilmektedir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sayede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hem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mekansal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hem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zamansal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dikkate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alınarak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yapılabilmektedir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350" marR="5080" indent="359410" algn="just">
              <a:lnSpc>
                <a:spcPct val="152000"/>
              </a:lnSpc>
              <a:spcAft>
                <a:spcPts val="2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ağ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trafiği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anomali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siber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saldırıların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erken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belirlenmesi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uygulamalarda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başarılı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sonuçlar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CNN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verilerin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mekansal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düzenini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öğrenmekte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GRU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katmanları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zaman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içindeki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değişiklikleri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kalıpları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takip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etmektedir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Böylece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saldırı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tespit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hem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hem de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dinamik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verileri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etkili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şekilde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analiz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edebilmekte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doğruluk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oranları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elde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edilmektedir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9627" y="99378"/>
            <a:ext cx="3879524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5080" indent="359410" algn="just">
              <a:lnSpc>
                <a:spcPct val="161000"/>
              </a:lnSpc>
              <a:spcAft>
                <a:spcPts val="335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Geçitli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Tekrarlayan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Birimler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(GRU)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3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1478</Words>
  <Application>Microsoft Office PowerPoint</Application>
  <PresentationFormat>Geniş ekran</PresentationFormat>
  <Paragraphs>178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Teması</vt:lpstr>
      <vt:lpstr>AKILLI  ŞEBEKELERE YÖNELİK   SALDIRI TESPİT SİSTEMİ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Hamdullah Karamollaoglu</cp:lastModifiedBy>
  <cp:revision>32</cp:revision>
  <dcterms:created xsi:type="dcterms:W3CDTF">2024-08-08T07:03:42Z</dcterms:created>
  <dcterms:modified xsi:type="dcterms:W3CDTF">2024-09-17T18:21:04Z</dcterms:modified>
</cp:coreProperties>
</file>