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1" r:id="rId4"/>
    <p:sldId id="260" r:id="rId5"/>
    <p:sldId id="262" r:id="rId6"/>
    <p:sldId id="263" r:id="rId7"/>
    <p:sldId id="264" r:id="rId8"/>
    <p:sldId id="265" r:id="rId9"/>
    <p:sldId id="266" r:id="rId10"/>
    <p:sldId id="270" r:id="rId11"/>
    <p:sldId id="268"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834" autoAdjust="0"/>
  </p:normalViewPr>
  <p:slideViewPr>
    <p:cSldViewPr snapToGrid="0">
      <p:cViewPr varScale="1">
        <p:scale>
          <a:sx n="79" d="100"/>
          <a:sy n="79" d="100"/>
        </p:scale>
        <p:origin x="8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1DAD7-803F-4C42-AFF6-7F3D637AA8D7}" type="datetimeFigureOut">
              <a:rPr lang="tr-TR" smtClean="0"/>
              <a:t>13.09.2024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F6849-F76D-4E9D-963D-BDE5DB9CCB83}" type="slidenum">
              <a:rPr lang="tr-TR" smtClean="0"/>
              <a:t>‹#›</a:t>
            </a:fld>
            <a:endParaRPr lang="tr-TR"/>
          </a:p>
        </p:txBody>
      </p:sp>
    </p:spTree>
    <p:extLst>
      <p:ext uri="{BB962C8B-B14F-4D97-AF65-F5344CB8AC3E}">
        <p14:creationId xmlns:p14="http://schemas.microsoft.com/office/powerpoint/2010/main" val="6101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Arial" panose="020B0604020202020204" pitchFamily="34" charset="0"/>
                <a:cs typeface="Arial" panose="020B0604020202020204" pitchFamily="34" charset="0"/>
              </a:rPr>
              <a:t>Frekans, üretilen ve talep edilen enerji miktarı arasındaki dengenin bir ölçüsüdür [1]. Talep üretimden fazla olduğunda generatör devri azaldığından frekans düşer ve bu durumun tam tersi olarak üretim talepten fazla olduğunda da generatör hızlandığından dolayı frekans yükselir. Enerji talebi ve üretim tam olarak belli olmadığı için bu dengesizlikler doğal olarak meydana gelmektedir. Şebeke hatlarındaki istikrarı sağlamak amacıyla, sistemdeki enerji miktarının her an dengelenmesi gerekir. Bu noktada enerji kaynağının esnek bir şekilde şebekeye adapte olması hayati öneme sahiptir.</a:t>
            </a:r>
          </a:p>
          <a:p>
            <a:endParaRPr lang="tr-TR" dirty="0"/>
          </a:p>
          <a:p>
            <a:r>
              <a:rPr lang="tr-TR" dirty="0"/>
              <a:t>Bu olumsuz sonuçlar arasında ünitelerin daha fazla başlatılması ve durdurulması, ünitelerin minimum veya maksimum güç seviyelerinde çalıştırılması ve ünitelerin daha fazla </a:t>
            </a:r>
            <a:r>
              <a:rPr lang="tr-TR" dirty="0" err="1"/>
              <a:t>kavitasyon</a:t>
            </a:r>
            <a:r>
              <a:rPr lang="tr-TR" dirty="0"/>
              <a:t> bölgelerinde veya mevsimsel yağış dengesizliğine sahip bölgelerde çalıştırılması yer alır [3]</a:t>
            </a:r>
          </a:p>
        </p:txBody>
      </p:sp>
      <p:sp>
        <p:nvSpPr>
          <p:cNvPr id="4" name="Slayt Numarası Yer Tutucusu 3"/>
          <p:cNvSpPr>
            <a:spLocks noGrp="1"/>
          </p:cNvSpPr>
          <p:nvPr>
            <p:ph type="sldNum" sz="quarter" idx="5"/>
          </p:nvPr>
        </p:nvSpPr>
        <p:spPr/>
        <p:txBody>
          <a:bodyPr/>
          <a:lstStyle/>
          <a:p>
            <a:fld id="{255F6849-F76D-4E9D-963D-BDE5DB9CCB83}" type="slidenum">
              <a:rPr lang="tr-TR" smtClean="0"/>
              <a:t>4</a:t>
            </a:fld>
            <a:endParaRPr lang="tr-TR"/>
          </a:p>
        </p:txBody>
      </p:sp>
    </p:spTree>
    <p:extLst>
      <p:ext uri="{BB962C8B-B14F-4D97-AF65-F5344CB8AC3E}">
        <p14:creationId xmlns:p14="http://schemas.microsoft.com/office/powerpoint/2010/main" val="240009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Veri analizi, tarihsel verilerin incelenmesi ve gerçek zamanlı veri izlemesi ile gerçekleştirilir. Santralin geçmiş üretim verileri, su seviyeleri, yağış miktarları ve enerji talebi gibi veriler analiz edilerek esneklik değerlendirilir. Ayrıca, </a:t>
            </a:r>
            <a:r>
              <a:rPr lang="tr-TR" dirty="0" err="1"/>
              <a:t>sensörler</a:t>
            </a:r>
            <a:r>
              <a:rPr lang="tr-TR" dirty="0"/>
              <a:t> aracılığıyla toplanan gerçek zamanlı veriler, anlık esneklik durumu hakkında bilgi sağlamaktadır. Simülasyonlar ise hidrolik ve enerji arz-talep simülasyonlarını içermektedir. Bu simülasyonlar, nehir akışı, su depolama ve enerji üretimi gibi değişkenleri tahmin ederek santralin performansını farklı senaryolar altında değerlendirir. Rezervuar yönetimi modelleri, su depolama ve salınım stratejilerini optimize etmek için kullanılmaktayken optimizasyon modelleri, lineer ve dinamik programlama, hedef programlama ve genetik algoritmalar gibi yöntemlerle su yönetimini iyileştirmektedir. Karar destek sistemleri, farklı yönetim senaryoları oluşturarak en uygun rezervuar işletme stratejilerini belirlemekte ve gerçek zamanlı optimizasyon sağlamaktadır. Esneklik metrikleri, santralin enerji üretimini artırma veya azaltma süresi, yük takibi kapasitesi ve </a:t>
            </a:r>
            <a:r>
              <a:rPr lang="tr-TR" dirty="0" err="1"/>
              <a:t>ramp</a:t>
            </a:r>
            <a:r>
              <a:rPr lang="tr-TR" dirty="0"/>
              <a:t> oranları gibi kriterlere dayanmaktadır. Bu metrikler, santralin enerji talebindeki ani değişikliklere nasıl yanıt verdiğini ve üretim hızındaki değişiklikleri ölçmektedir. Entegrasyon stratejileri, hidroelektrik santralinin diğer yenilenebilir enerji kaynakları ve şebeke yönetimi ile entegrasyonunu kapsar. Yenilenebilir enerji entegrasyonu, hidroelektrik santralinin rüzgar ve güneş enerjisi gibi kaynaklarla entegrasyonunu incelerken, enerji depolama sistemleri ile entegrasyon da önemlidir. Şebeke yönetimi, santralin şebeke dengesini sağlamak için oynadığı rolü ve yedekleme kapasitesini değerlendirir. Ekonomik modeller ise esneklik artırma stratejilerinin maliyetlerini ve getirilerini analiz eder. Maliyet-fayda analizleri ve yatırım getirisini hesaplamak için ekonomik modeller kullanılırken, enerji piyasası simülasyonları santralin fiyat değişikliklerine nasıl tepki verdiğini ve en uygun piyasa stratejilerini belirler. Bu metodolojiler, hidroelektrik santralin performansını optimize etmek ve değişen koşullara uyum sağlama kapasitesini artırmak için kapsamlı bir şekilde kullanılır.</a:t>
            </a:r>
          </a:p>
        </p:txBody>
      </p:sp>
      <p:sp>
        <p:nvSpPr>
          <p:cNvPr id="4" name="Slayt Numarası Yer Tutucusu 3"/>
          <p:cNvSpPr>
            <a:spLocks noGrp="1"/>
          </p:cNvSpPr>
          <p:nvPr>
            <p:ph type="sldNum" sz="quarter" idx="5"/>
          </p:nvPr>
        </p:nvSpPr>
        <p:spPr/>
        <p:txBody>
          <a:bodyPr/>
          <a:lstStyle/>
          <a:p>
            <a:fld id="{255F6849-F76D-4E9D-963D-BDE5DB9CCB83}" type="slidenum">
              <a:rPr lang="tr-TR" smtClean="0"/>
              <a:t>5</a:t>
            </a:fld>
            <a:endParaRPr lang="tr-TR"/>
          </a:p>
        </p:txBody>
      </p:sp>
    </p:spTree>
    <p:extLst>
      <p:ext uri="{BB962C8B-B14F-4D97-AF65-F5344CB8AC3E}">
        <p14:creationId xmlns:p14="http://schemas.microsoft.com/office/powerpoint/2010/main" val="253180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Yaşam ömrü, çevresel veya kurulduğu zamanın teknolojik yetenekleri gibi faktörlere bağlı olarak enerji sistemlerinin güvenilirliğini ve verimliliğini artırmak için hidroelektrik santral esnekliğini arttırma kapsamında dünya çapında birçok araştırma ve destek fonları açılmaktadır. Buna örnek olarak Amerika birleşik Devletleri Enerji Bakanlığı tarafından “Santrallerdeki esnekliği arttırmaya yönelik stratejiler” [4] kapsamında 9.5 milyon dolara fon sağlanan proje 2023 yılında başlatılmıştır. Avrupa birliği tarafından desteklenen “</a:t>
            </a:r>
            <a:r>
              <a:rPr lang="tr-TR" dirty="0" err="1"/>
              <a:t>HydroFlex</a:t>
            </a:r>
            <a:r>
              <a:rPr lang="tr-TR" dirty="0"/>
              <a:t>” [5] projesi, AB Horizon2020 programı kapsamında 5,7 milyon € bütçeyle finanse edilen bir araştırma ve yenilik faaliyetidir. </a:t>
            </a:r>
            <a:r>
              <a:rPr lang="tr-TR" dirty="0" err="1"/>
              <a:t>HydroFlex</a:t>
            </a:r>
            <a:r>
              <a:rPr lang="tr-TR" dirty="0"/>
              <a:t> projesi, hidroelektrik enerjinin temiz enerji geçişine önemli bir katkıda bulunmasına ve küresel iklim değişikliğini hafifletmek için gereken büyük çabaya katkıda bulunmuştur. Ana hedefleri başarılı bir şekilde tamamlan projenin süresi Nisan 2022’de sona ermiştir. Yine Avrupa Birliği tarafından fonlanan büyük proje ise Eylül 2019'da başlayan </a:t>
            </a:r>
            <a:r>
              <a:rPr lang="tr-TR" dirty="0" err="1"/>
              <a:t>Horizon</a:t>
            </a:r>
            <a:r>
              <a:rPr lang="tr-TR" dirty="0"/>
              <a:t> 2020 tarafından finanse edilen “XFLEX HYDRO” [6] projesidir. Yaklaşık 18 milyon € destek sağlanan çalışma kapsamında, esnekliği artırmak için Avrupa Birliği sınırları içinde yer alan 7 hidroelektrik santralinde yenilikçi teknolojiler test edilmektedir. Uluslararası Enerji Ajansının 2019'da yayınladığı raporda [7], hidroelektrik santral esnekliği ve bu esnekliğin yenilenebilir enerji entegrasyonundaki rolü detaylı bir şekilde ele alınmıştır.</a:t>
            </a:r>
          </a:p>
        </p:txBody>
      </p:sp>
      <p:sp>
        <p:nvSpPr>
          <p:cNvPr id="4" name="Slayt Numarası Yer Tutucusu 3"/>
          <p:cNvSpPr>
            <a:spLocks noGrp="1"/>
          </p:cNvSpPr>
          <p:nvPr>
            <p:ph type="sldNum" sz="quarter" idx="5"/>
          </p:nvPr>
        </p:nvSpPr>
        <p:spPr/>
        <p:txBody>
          <a:bodyPr/>
          <a:lstStyle/>
          <a:p>
            <a:fld id="{255F6849-F76D-4E9D-963D-BDE5DB9CCB83}" type="slidenum">
              <a:rPr lang="tr-TR" smtClean="0"/>
              <a:t>6</a:t>
            </a:fld>
            <a:endParaRPr lang="tr-TR"/>
          </a:p>
        </p:txBody>
      </p:sp>
    </p:spTree>
    <p:extLst>
      <p:ext uri="{BB962C8B-B14F-4D97-AF65-F5344CB8AC3E}">
        <p14:creationId xmlns:p14="http://schemas.microsoft.com/office/powerpoint/2010/main" val="393631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None/>
            </a:pPr>
            <a:r>
              <a:rPr lang="tr-TR" sz="1200" dirty="0">
                <a:latin typeface="Arial" panose="020B0604020202020204" pitchFamily="34" charset="0"/>
                <a:cs typeface="Arial" panose="020B0604020202020204" pitchFamily="34" charset="0"/>
              </a:rPr>
              <a:t>Şebeke </a:t>
            </a:r>
            <a:r>
              <a:rPr lang="tr-TR" sz="1200" dirty="0" err="1">
                <a:latin typeface="Arial" panose="020B0604020202020204" pitchFamily="34" charset="0"/>
                <a:cs typeface="Arial" panose="020B0604020202020204" pitchFamily="34" charset="0"/>
              </a:rPr>
              <a:t>stabilitesinin</a:t>
            </a:r>
            <a:r>
              <a:rPr lang="tr-TR" sz="1200" dirty="0">
                <a:latin typeface="Arial" panose="020B0604020202020204" pitchFamily="34" charset="0"/>
                <a:cs typeface="Arial" panose="020B0604020202020204" pitchFamily="34" charset="0"/>
              </a:rPr>
              <a:t> sağlanması, enerji üretim ve dağıtım sistemlerinde esnekliğin temel unsurlarından biridir ve bu amaçla çeşitli teknik ve </a:t>
            </a:r>
            <a:r>
              <a:rPr lang="tr-TR" sz="1200" dirty="0" err="1">
                <a:latin typeface="Arial" panose="020B0604020202020204" pitchFamily="34" charset="0"/>
                <a:cs typeface="Arial" panose="020B0604020202020204" pitchFamily="34" charset="0"/>
              </a:rPr>
              <a:t>operasyonel</a:t>
            </a:r>
            <a:r>
              <a:rPr lang="tr-TR" sz="1200" dirty="0">
                <a:latin typeface="Arial" panose="020B0604020202020204" pitchFamily="34" charset="0"/>
                <a:cs typeface="Arial" panose="020B0604020202020204" pitchFamily="34" charset="0"/>
              </a:rPr>
              <a:t> iyileştirmeler yapılabilmektedir. Yenilenebilir enerji entegrasyonları, güneş ve rüzgar gibi kaynakların enerji üretim sistemlerine dahil edilmesiyle, esnek ve çevre dostu bir enerji arzı sağlar. Enerji depolama teknolojilerinin geliştirilmesi ve yaygınlaştırılması, enerji üretiminde dalgalanmaların önüne geçilmesine yardımcı olur ve sistemlerin daha esnek çalışmasını sağlar. Son olarak, merkezi olmayan üretim modellerinin benimsenmesi, enerji üretiminin çeşitli küçük ölçekli tesislerde gerçekleştirilmesiyle, merkezi bir sisteme bağımlılığı azaltır ve enerji arzının esnekliğini artırır. Bu yöntemlerin bir arada kullanılması, santrallerin esneklik kapasitesini önemli ölçüde artırarak, enerji sistemlerinin daha sürdürülebilir ve güvenilir olmasını sağlamaktadır. Bununla birlikte santrallerdeki esnekliği arttırmak için ülkelerin politikaları da önem arz etmektedir. Gelecekteki esneklik ihtiyaçlarını etkin bir şekilde ele almak ve elektrik güç sistemlerinin güvenli bir enerji geçişi sağlayabilmesini temin etmek için sistem düzeyinde analizler yapılmalıdır. Bu analizler, gelecekte karşılaşılabilecek esneklik zorluklarını en teknik olarak verimli, güvenli ve maliyet etkin şekilde belirlemek ve bu zorluklara hazırlanmak için uzun vadeli bir vizyon sunar. Bu kapsamda, elektrik güç sistemlerinin sürekli olarak yenilenebilir enerji kaynaklarının entegrasyonuna ve esneklik taleplerine uyum sağlayacak şekilde planlanması gerekmektedir. Bu planlama süreci, sistem operatörlerinin ve enerji politikası yapıcılarının gelecekteki ihtiyaçları önceden görerek gerekli önlemleri almasını sağlar. Böylece, güç sistemlerinin güvenilirliği ve istikrarı korunurken, enerji geçişinin başarıyla gerçekleştirilmesi mümkün hale gelir.</a:t>
            </a:r>
          </a:p>
          <a:p>
            <a:pPr marL="0" indent="0" algn="just">
              <a:buNone/>
            </a:pPr>
            <a:endParaRPr lang="tr-TR" sz="1200" dirty="0">
              <a:latin typeface="Arial" panose="020B0604020202020204" pitchFamily="34" charset="0"/>
              <a:cs typeface="Arial" panose="020B0604020202020204" pitchFamily="34" charset="0"/>
            </a:endParaRPr>
          </a:p>
          <a:p>
            <a:endParaRPr lang="tr-TR" dirty="0"/>
          </a:p>
        </p:txBody>
      </p:sp>
      <p:sp>
        <p:nvSpPr>
          <p:cNvPr id="4" name="Slayt Numarası Yer Tutucusu 3"/>
          <p:cNvSpPr>
            <a:spLocks noGrp="1"/>
          </p:cNvSpPr>
          <p:nvPr>
            <p:ph type="sldNum" sz="quarter" idx="5"/>
          </p:nvPr>
        </p:nvSpPr>
        <p:spPr/>
        <p:txBody>
          <a:bodyPr/>
          <a:lstStyle/>
          <a:p>
            <a:fld id="{255F6849-F76D-4E9D-963D-BDE5DB9CCB83}" type="slidenum">
              <a:rPr lang="tr-TR" smtClean="0"/>
              <a:t>8</a:t>
            </a:fld>
            <a:endParaRPr lang="tr-TR"/>
          </a:p>
        </p:txBody>
      </p:sp>
    </p:spTree>
    <p:extLst>
      <p:ext uri="{BB962C8B-B14F-4D97-AF65-F5344CB8AC3E}">
        <p14:creationId xmlns:p14="http://schemas.microsoft.com/office/powerpoint/2010/main" val="154274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28C4BE0-9CE7-4AB5-AFEE-8BFA9B101ADD}" type="datetimeFigureOut">
              <a:rPr lang="tr-TR" smtClean="0"/>
              <a:t>13.09.2024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909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13.09.2024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5124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13.09.2024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4880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13.09.2024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9676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28C4BE0-9CE7-4AB5-AFEE-8BFA9B101ADD}" type="datetimeFigureOut">
              <a:rPr lang="tr-TR" smtClean="0"/>
              <a:t>13.09.2024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29036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8C4BE0-9CE7-4AB5-AFEE-8BFA9B101ADD}" type="datetimeFigureOut">
              <a:rPr lang="tr-TR" smtClean="0"/>
              <a:t>13.09.2024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39628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8C4BE0-9CE7-4AB5-AFEE-8BFA9B101ADD}" type="datetimeFigureOut">
              <a:rPr lang="tr-TR" smtClean="0"/>
              <a:t>13.09.2024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18250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8C4BE0-9CE7-4AB5-AFEE-8BFA9B101ADD}" type="datetimeFigureOut">
              <a:rPr lang="tr-TR" smtClean="0"/>
              <a:t>13.09.2024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7646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8C4BE0-9CE7-4AB5-AFEE-8BFA9B101ADD}" type="datetimeFigureOut">
              <a:rPr lang="tr-TR" smtClean="0"/>
              <a:t>13.09.2024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09167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13.09.2024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456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13.09.2024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8855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C4BE0-9CE7-4AB5-AFEE-8BFA9B101ADD}" type="datetimeFigureOut">
              <a:rPr lang="tr-TR" smtClean="0"/>
              <a:t>13.09.2024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6FF69-02B1-4CA9-A9D6-8DEA02365170}" type="slidenum">
              <a:rPr lang="tr-TR" smtClean="0"/>
              <a:t>‹#›</a:t>
            </a:fld>
            <a:endParaRPr lang="tr-TR"/>
          </a:p>
        </p:txBody>
      </p:sp>
    </p:spTree>
    <p:extLst>
      <p:ext uri="{BB962C8B-B14F-4D97-AF65-F5344CB8AC3E}">
        <p14:creationId xmlns:p14="http://schemas.microsoft.com/office/powerpoint/2010/main" val="100320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8"/>
          <p:cNvSpPr>
            <a:spLocks noGrp="1"/>
          </p:cNvSpPr>
          <p:nvPr>
            <p:ph type="title"/>
          </p:nvPr>
        </p:nvSpPr>
        <p:spPr>
          <a:xfrm>
            <a:off x="283304" y="1746202"/>
            <a:ext cx="11189110" cy="1792153"/>
          </a:xfrm>
        </p:spPr>
        <p:txBody>
          <a:bodyPr/>
          <a:lstStyle/>
          <a:p>
            <a:r>
              <a:rPr lang="tr-TR" sz="4000" b="1" dirty="0">
                <a:solidFill>
                  <a:schemeClr val="tx1"/>
                </a:solidFill>
                <a:latin typeface="Arial" panose="020B0604020202020204" pitchFamily="34" charset="0"/>
                <a:cs typeface="Arial" panose="020B0604020202020204" pitchFamily="34" charset="0"/>
              </a:rPr>
              <a:t>Hidroelektrik Santrallerdeki Esnekliği Arttırmaya Yönelik Stratejiler</a:t>
            </a:r>
            <a:endParaRPr lang="en-GB" b="1" dirty="0">
              <a:solidFill>
                <a:schemeClr val="tx1"/>
              </a:solidFill>
              <a:latin typeface="Arial" panose="020B0604020202020204" pitchFamily="34" charset="0"/>
              <a:cs typeface="Arial" panose="020B0604020202020204" pitchFamily="34" charset="0"/>
            </a:endParaRPr>
          </a:p>
        </p:txBody>
      </p:sp>
      <p:sp>
        <p:nvSpPr>
          <p:cNvPr id="5" name="Metin Yer Tutucusu 2"/>
          <p:cNvSpPr txBox="1">
            <a:spLocks/>
          </p:cNvSpPr>
          <p:nvPr/>
        </p:nvSpPr>
        <p:spPr>
          <a:xfrm>
            <a:off x="283608" y="4673219"/>
            <a:ext cx="11189110" cy="912546"/>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b="1" dirty="0">
                <a:solidFill>
                  <a:schemeClr val="tx1"/>
                </a:solidFill>
                <a:latin typeface="Arial" panose="020B0604020202020204" pitchFamily="34" charset="0"/>
                <a:cs typeface="Arial" panose="020B0604020202020204" pitchFamily="34" charset="0"/>
              </a:rPr>
              <a:t>ELİF ERİN </a:t>
            </a:r>
            <a:r>
              <a:rPr lang="tr-TR" sz="2400" dirty="0">
                <a:solidFill>
                  <a:schemeClr val="tx1"/>
                </a:solidFill>
                <a:latin typeface="Arial" panose="020B0604020202020204" pitchFamily="34" charset="0"/>
                <a:cs typeface="Arial" panose="020B0604020202020204" pitchFamily="34" charset="0"/>
              </a:rPr>
              <a:t>- Buğra YILMAZ</a:t>
            </a:r>
          </a:p>
          <a:p>
            <a:endParaRPr lang="tr-TR" sz="1000" dirty="0">
              <a:solidFill>
                <a:schemeClr val="tx1"/>
              </a:solidFill>
              <a:latin typeface="Arial" panose="020B0604020202020204" pitchFamily="34" charset="0"/>
              <a:cs typeface="Arial" panose="020B0604020202020204" pitchFamily="34" charset="0"/>
            </a:endParaRPr>
          </a:p>
        </p:txBody>
      </p:sp>
      <p:sp>
        <p:nvSpPr>
          <p:cNvPr id="6" name="Espace réservé du texte 6"/>
          <p:cNvSpPr txBox="1">
            <a:spLocks/>
          </p:cNvSpPr>
          <p:nvPr/>
        </p:nvSpPr>
        <p:spPr>
          <a:xfrm>
            <a:off x="283304" y="4903901"/>
            <a:ext cx="11189414" cy="7744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a:p>
            <a:pPr marL="0" indent="0">
              <a:buNone/>
            </a:pPr>
            <a:r>
              <a:rPr lang="tr-TR" sz="2600" dirty="0">
                <a:latin typeface="Arial" panose="020B0604020202020204" pitchFamily="34" charset="0"/>
                <a:cs typeface="Arial" panose="020B0604020202020204" pitchFamily="34" charset="0"/>
              </a:rPr>
              <a:t>Bildiri ID </a:t>
            </a:r>
            <a:r>
              <a:rPr lang="en-GB" sz="2600" dirty="0">
                <a:latin typeface="Arial" panose="020B0604020202020204" pitchFamily="34" charset="0"/>
                <a:cs typeface="Arial" panose="020B0604020202020204" pitchFamily="34" charset="0"/>
              </a:rPr>
              <a:t>Nu</a:t>
            </a:r>
            <a:r>
              <a:rPr lang="tr-TR" sz="2600" dirty="0">
                <a:latin typeface="Arial" panose="020B0604020202020204" pitchFamily="34" charset="0"/>
                <a:cs typeface="Arial" panose="020B0604020202020204" pitchFamily="34" charset="0"/>
              </a:rPr>
              <a:t>marası:0127</a:t>
            </a:r>
            <a:endParaRPr lang="en-GB" sz="2600" dirty="0">
              <a:latin typeface="Arial" panose="020B0604020202020204" pitchFamily="34" charset="0"/>
              <a:cs typeface="Arial" panose="020B0604020202020204" pitchFamily="34" charset="0"/>
            </a:endParaRPr>
          </a:p>
        </p:txBody>
      </p:sp>
      <p:pic>
        <p:nvPicPr>
          <p:cNvPr id="3" name="Resim 2">
            <a:extLst>
              <a:ext uri="{FF2B5EF4-FFF2-40B4-BE49-F238E27FC236}">
                <a16:creationId xmlns:a16="http://schemas.microsoft.com/office/drawing/2014/main" id="{03DDF786-E984-43FA-A7E7-AF92216A2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7097" y="77141"/>
            <a:ext cx="2642619" cy="756732"/>
          </a:xfrm>
          <a:prstGeom prst="rect">
            <a:avLst/>
          </a:prstGeom>
        </p:spPr>
      </p:pic>
    </p:spTree>
    <p:extLst>
      <p:ext uri="{BB962C8B-B14F-4D97-AF65-F5344CB8AC3E}">
        <p14:creationId xmlns:p14="http://schemas.microsoft.com/office/powerpoint/2010/main" val="222811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96514A5-35AB-436A-ABB6-7C5284414770}"/>
              </a:ext>
            </a:extLst>
          </p:cNvPr>
          <p:cNvSpPr txBox="1"/>
          <p:nvPr/>
        </p:nvSpPr>
        <p:spPr>
          <a:xfrm>
            <a:off x="304060" y="580622"/>
            <a:ext cx="6147786" cy="461665"/>
          </a:xfrm>
          <a:prstGeom prst="rect">
            <a:avLst/>
          </a:prstGeom>
          <a:noFill/>
        </p:spPr>
        <p:txBody>
          <a:bodyPr wrap="square">
            <a:spAutoFit/>
          </a:bodyPr>
          <a:lstStyle/>
          <a:p>
            <a:r>
              <a:rPr lang="tr-TR" sz="2400" dirty="0">
                <a:latin typeface="Arial" panose="020B0604020202020204" pitchFamily="34" charset="0"/>
                <a:cs typeface="Arial" panose="020B0604020202020204" pitchFamily="34" charset="0"/>
              </a:rPr>
              <a:t>5. </a:t>
            </a:r>
            <a:r>
              <a:rPr lang="tr-TR" sz="2400" dirty="0"/>
              <a:t>TARTIŞMA VE SONUÇ</a:t>
            </a:r>
            <a:endParaRPr lang="tr-TR"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943AD30-43FB-41CB-A222-61C43D32ED46}"/>
              </a:ext>
            </a:extLst>
          </p:cNvPr>
          <p:cNvSpPr>
            <a:spLocks noGrp="1" noChangeArrowheads="1"/>
          </p:cNvSpPr>
          <p:nvPr>
            <p:ph idx="1"/>
          </p:nvPr>
        </p:nvSpPr>
        <p:spPr bwMode="auto">
          <a:xfrm>
            <a:off x="304060" y="1180786"/>
            <a:ext cx="1137086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Hidroelektrik santraller, elektrik şebekelerinde esnekliği artırma ve enerji geçişini destekleme konusunda kritik bir role sahiptir. Küresel </a:t>
            </a:r>
            <a:r>
              <a:rPr kumimoji="0" lang="tr-TR" altLang="tr-TR" sz="1800" b="0" i="0" u="none" strike="noStrike" cap="none" normalizeH="0" baseline="0" dirty="0" err="1">
                <a:ln>
                  <a:noFill/>
                </a:ln>
                <a:solidFill>
                  <a:schemeClr val="tx1"/>
                </a:solidFill>
                <a:effectLst/>
                <a:latin typeface="Arial" panose="020B0604020202020204" pitchFamily="34" charset="0"/>
              </a:rPr>
              <a:t>pandemi</a:t>
            </a:r>
            <a:r>
              <a:rPr kumimoji="0" lang="tr-TR" altLang="tr-TR" sz="1800" b="0" i="0" u="none" strike="noStrike" cap="none" normalizeH="0" baseline="0" dirty="0">
                <a:ln>
                  <a:noFill/>
                </a:ln>
                <a:solidFill>
                  <a:schemeClr val="tx1"/>
                </a:solidFill>
                <a:effectLst/>
                <a:latin typeface="Arial" panose="020B0604020202020204" pitchFamily="34" charset="0"/>
              </a:rPr>
              <a:t> sonrası yaşanan enerji krizinde hidroelektrik santrallerin stratejik önemi net bir şekilde anlaşılmıştır.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Ülkelerin enerji politikaları, hidroelektrik santrallerin esnekliğini artırmaya yönelik stratejilerle revize edilmelidir.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2021 yılında başlatılan </a:t>
            </a:r>
            <a:r>
              <a:rPr kumimoji="0" lang="tr-TR" altLang="tr-TR" sz="1800" b="0" i="0" u="none" strike="noStrike" cap="none" normalizeH="0" baseline="0" dirty="0" err="1">
                <a:ln>
                  <a:noFill/>
                </a:ln>
                <a:solidFill>
                  <a:schemeClr val="tx1"/>
                </a:solidFill>
                <a:effectLst/>
                <a:latin typeface="Arial" panose="020B0604020202020204" pitchFamily="34" charset="0"/>
              </a:rPr>
              <a:t>XFlex</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Hydro</a:t>
            </a:r>
            <a:r>
              <a:rPr kumimoji="0" lang="tr-TR" altLang="tr-TR" sz="1800" b="0" i="0" u="none" strike="noStrike" cap="none" normalizeH="0" baseline="0" dirty="0">
                <a:ln>
                  <a:noFill/>
                </a:ln>
                <a:solidFill>
                  <a:schemeClr val="tx1"/>
                </a:solidFill>
                <a:effectLst/>
                <a:latin typeface="Arial" panose="020B0604020202020204" pitchFamily="34" charset="0"/>
              </a:rPr>
              <a:t> projesi ile 7 hidroelektrik santral inşa edilmiş ve bu santrallerin esneklik hizmetlerine olan katkısı değerlendirilmektedir.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Hidroelektrik santraller, 3 dakikadan kısa sürede devreye girebilme kapasitesine sahiptir ve %35-45 oranında düşük yüklerde bile çalışabilmektedir. Yüksek rampa hızları sayesinde, üretimi hızla değiştirme kabiliyetine sahiptirler.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İletim şebekesi operatörlerine, gün içindeki talep değişikliklerine hızlı yanıt verme, yük takibi ve frekans düzenlemesi gibi hizmetler sunmaktadırlar.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Fazla enerjiyi depolayabilme ve yüksek talep dönemlerinde serbest bırakabilme kapasitesi, esneklik açısından büyük bir avantajdır.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Dijitalleşme ile hidroelektrik santrallerin yenilenmesi, verimliliği optimize etmekte ve esnekliği artırmaktadır. Dijital teknolojiler, şebeke dengesizliklerini azaltırken, derin </a:t>
            </a:r>
            <a:r>
              <a:rPr kumimoji="0" lang="tr-TR" altLang="tr-TR" sz="1800" b="0" i="0" u="none" strike="noStrike" cap="none" normalizeH="0" baseline="0" dirty="0" err="1">
                <a:ln>
                  <a:noFill/>
                </a:ln>
                <a:solidFill>
                  <a:schemeClr val="tx1"/>
                </a:solidFill>
                <a:effectLst/>
                <a:latin typeface="Arial" panose="020B0604020202020204" pitchFamily="34" charset="0"/>
              </a:rPr>
              <a:t>karbonsuzlaştırmayı</a:t>
            </a:r>
            <a:r>
              <a:rPr kumimoji="0" lang="tr-TR" altLang="tr-TR" sz="1800" b="0" i="0" u="none" strike="noStrike" cap="none" normalizeH="0" baseline="0" dirty="0">
                <a:ln>
                  <a:noFill/>
                </a:ln>
                <a:solidFill>
                  <a:schemeClr val="tx1"/>
                </a:solidFill>
                <a:effectLst/>
                <a:latin typeface="Arial" panose="020B0604020202020204" pitchFamily="34" charset="0"/>
              </a:rPr>
              <a:t> da destekleyen başlıca unsurlardan biridir.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Hidroelektrik santraller, Avrupa Birliği’nin sürdürülebilir enerji hedeflerine ulaşma noktasında kilit bir enerji kaynağıdır. Bu hedeflere ulaşmada esneklik çalışmaları kritik önem taşımaktadır.</a:t>
            </a:r>
          </a:p>
        </p:txBody>
      </p:sp>
    </p:spTree>
    <p:extLst>
      <p:ext uri="{BB962C8B-B14F-4D97-AF65-F5344CB8AC3E}">
        <p14:creationId xmlns:p14="http://schemas.microsoft.com/office/powerpoint/2010/main" val="284307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016A67E-2B8A-488B-90F8-4A4F8D0AB281}"/>
              </a:ext>
            </a:extLst>
          </p:cNvPr>
          <p:cNvSpPr>
            <a:spLocks noGrp="1"/>
          </p:cNvSpPr>
          <p:nvPr>
            <p:ph idx="1"/>
          </p:nvPr>
        </p:nvSpPr>
        <p:spPr>
          <a:xfrm>
            <a:off x="838200" y="914399"/>
            <a:ext cx="10515600" cy="5311549"/>
          </a:xfrm>
        </p:spPr>
        <p:txBody>
          <a:bodyPr>
            <a:noAutofit/>
          </a:bodyPr>
          <a:lstStyle/>
          <a:p>
            <a:pPr marL="0" indent="0">
              <a:buNone/>
            </a:pPr>
            <a:r>
              <a:rPr lang="tr-TR" sz="1400" dirty="0">
                <a:latin typeface="Arial" panose="020B0604020202020204" pitchFamily="34" charset="0"/>
                <a:cs typeface="Arial" panose="020B0604020202020204" pitchFamily="34" charset="0"/>
              </a:rPr>
              <a:t>Kaynakça</a:t>
            </a:r>
          </a:p>
          <a:p>
            <a:pPr marL="0" indent="0">
              <a:buNone/>
            </a:pPr>
            <a:r>
              <a:rPr lang="tr-TR" sz="1400" dirty="0">
                <a:latin typeface="Arial" panose="020B0604020202020204" pitchFamily="34" charset="0"/>
                <a:cs typeface="Arial" panose="020B0604020202020204" pitchFamily="34" charset="0"/>
              </a:rPr>
              <a:t>[1] A. A. </a:t>
            </a:r>
            <a:r>
              <a:rPr lang="tr-TR" sz="1400" dirty="0" err="1">
                <a:latin typeface="Arial" panose="020B0604020202020204" pitchFamily="34" charset="0"/>
                <a:cs typeface="Arial" panose="020B0604020202020204" pitchFamily="34" charset="0"/>
              </a:rPr>
              <a:t>Sertkaya</a:t>
            </a:r>
            <a:r>
              <a:rPr lang="tr-TR" sz="1400" dirty="0">
                <a:latin typeface="Arial" panose="020B0604020202020204" pitchFamily="34" charset="0"/>
                <a:cs typeface="Arial" panose="020B0604020202020204" pitchFamily="34" charset="0"/>
              </a:rPr>
              <a:t>, M. Saraç, ve M. A. </a:t>
            </a:r>
            <a:r>
              <a:rPr lang="tr-TR" sz="1400" dirty="0" err="1">
                <a:latin typeface="Arial" panose="020B0604020202020204" pitchFamily="34" charset="0"/>
                <a:cs typeface="Arial" panose="020B0604020202020204" pitchFamily="34" charset="0"/>
              </a:rPr>
              <a:t>Omar</a:t>
            </a:r>
            <a:r>
              <a:rPr lang="tr-TR" sz="1400" dirty="0">
                <a:latin typeface="Arial" panose="020B0604020202020204" pitchFamily="34" charset="0"/>
                <a:cs typeface="Arial" panose="020B0604020202020204" pitchFamily="34" charset="0"/>
              </a:rPr>
              <a:t>, “POMPAJ DEPOLAMALI HİDROELEKTRİK SANTRALLERİNİN TÜRKİYE İÇİN ÖNEMİ”, Gazi Mühendislik Bilimleri Dergisi, c. 1, </a:t>
            </a:r>
            <a:r>
              <a:rPr lang="tr-TR" sz="1400" dirty="0" err="1">
                <a:latin typeface="Arial" panose="020B0604020202020204" pitchFamily="34" charset="0"/>
                <a:cs typeface="Arial" panose="020B0604020202020204" pitchFamily="34" charset="0"/>
              </a:rPr>
              <a:t>sy</a:t>
            </a:r>
            <a:r>
              <a:rPr lang="tr-TR" sz="1400" dirty="0">
                <a:latin typeface="Arial" panose="020B0604020202020204" pitchFamily="34" charset="0"/>
                <a:cs typeface="Arial" panose="020B0604020202020204" pitchFamily="34" charset="0"/>
              </a:rPr>
              <a:t> 3, </a:t>
            </a:r>
            <a:r>
              <a:rPr lang="tr-TR" sz="1400" dirty="0" err="1">
                <a:latin typeface="Arial" panose="020B0604020202020204" pitchFamily="34" charset="0"/>
                <a:cs typeface="Arial" panose="020B0604020202020204" pitchFamily="34" charset="0"/>
              </a:rPr>
              <a:t>ss</a:t>
            </a:r>
            <a:r>
              <a:rPr lang="tr-TR" sz="1400" dirty="0">
                <a:latin typeface="Arial" panose="020B0604020202020204" pitchFamily="34" charset="0"/>
                <a:cs typeface="Arial" panose="020B0604020202020204" pitchFamily="34" charset="0"/>
              </a:rPr>
              <a:t>. 369-382, 2016.</a:t>
            </a:r>
          </a:p>
          <a:p>
            <a:pPr marL="0" indent="0">
              <a:buNone/>
            </a:pPr>
            <a:r>
              <a:rPr lang="tr-TR" sz="1400" dirty="0">
                <a:latin typeface="Arial" panose="020B0604020202020204" pitchFamily="34" charset="0"/>
                <a:cs typeface="Arial" panose="020B0604020202020204" pitchFamily="34" charset="0"/>
              </a:rPr>
              <a:t>[2] M. </a:t>
            </a:r>
            <a:r>
              <a:rPr lang="tr-TR" sz="1400" dirty="0" err="1">
                <a:latin typeface="Arial" panose="020B0604020202020204" pitchFamily="34" charset="0"/>
                <a:cs typeface="Arial" panose="020B0604020202020204" pitchFamily="34" charset="0"/>
              </a:rPr>
              <a:t>Crona</a:t>
            </a:r>
            <a:r>
              <a:rPr lang="tr-TR" sz="1400" dirty="0">
                <a:latin typeface="Arial" panose="020B0604020202020204" pitchFamily="34" charset="0"/>
                <a:cs typeface="Arial" panose="020B0604020202020204" pitchFamily="34" charset="0"/>
              </a:rPr>
              <a:t>, “Evaluation of </a:t>
            </a:r>
            <a:r>
              <a:rPr lang="tr-TR" sz="1400" dirty="0" err="1">
                <a:latin typeface="Arial" panose="020B0604020202020204" pitchFamily="34" charset="0"/>
                <a:cs typeface="Arial" panose="020B0604020202020204" pitchFamily="34" charset="0"/>
              </a:rPr>
              <a:t>flexibility</a:t>
            </a:r>
            <a:r>
              <a:rPr lang="tr-TR" sz="1400" dirty="0">
                <a:latin typeface="Arial" panose="020B0604020202020204" pitchFamily="34" charset="0"/>
                <a:cs typeface="Arial" panose="020B0604020202020204" pitchFamily="34" charset="0"/>
              </a:rPr>
              <a:t> in </a:t>
            </a:r>
            <a:r>
              <a:rPr lang="tr-TR" sz="1400" dirty="0" err="1">
                <a:latin typeface="Arial" panose="020B0604020202020204" pitchFamily="34" charset="0"/>
                <a:cs typeface="Arial" panose="020B0604020202020204" pitchFamily="34" charset="0"/>
              </a:rPr>
              <a:t>hydropower</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stations</a:t>
            </a:r>
            <a:r>
              <a:rPr lang="tr-TR" sz="1400" dirty="0">
                <a:latin typeface="Arial" panose="020B0604020202020204" pitchFamily="34" charset="0"/>
                <a:cs typeface="Arial" panose="020B0604020202020204" pitchFamily="34" charset="0"/>
              </a:rPr>
              <a:t>”, 2012.</a:t>
            </a:r>
          </a:p>
          <a:p>
            <a:pPr marL="0" indent="0">
              <a:buNone/>
            </a:pPr>
            <a:r>
              <a:rPr lang="tr-TR" sz="1400" dirty="0">
                <a:latin typeface="Arial" panose="020B0604020202020204" pitchFamily="34" charset="0"/>
                <a:cs typeface="Arial" panose="020B0604020202020204" pitchFamily="34" charset="0"/>
              </a:rPr>
              <a:t>[3] IEA (International </a:t>
            </a:r>
            <a:r>
              <a:rPr lang="tr-TR" sz="1400" dirty="0" err="1">
                <a:latin typeface="Arial" panose="020B0604020202020204" pitchFamily="34" charset="0"/>
                <a:cs typeface="Arial" panose="020B0604020202020204" pitchFamily="34" charset="0"/>
              </a:rPr>
              <a:t>Energy</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Agency</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Technology</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Roadmap</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Hydropower</a:t>
            </a:r>
            <a:r>
              <a:rPr lang="tr-TR" sz="1400" dirty="0">
                <a:latin typeface="Arial" panose="020B0604020202020204" pitchFamily="34" charset="0"/>
                <a:cs typeface="Arial" panose="020B0604020202020204" pitchFamily="34" charset="0"/>
              </a:rPr>
              <a:t>”, 2012.</a:t>
            </a:r>
          </a:p>
          <a:p>
            <a:pPr marL="0" indent="0">
              <a:buNone/>
            </a:pPr>
            <a:r>
              <a:rPr lang="tr-TR" sz="1400" dirty="0">
                <a:latin typeface="Arial" panose="020B0604020202020204" pitchFamily="34" charset="0"/>
                <a:cs typeface="Arial" panose="020B0604020202020204" pitchFamily="34" charset="0"/>
              </a:rPr>
              <a:t>[4] E. </a:t>
            </a:r>
            <a:r>
              <a:rPr lang="tr-TR" sz="1400" dirty="0" err="1">
                <a:latin typeface="Arial" panose="020B0604020202020204" pitchFamily="34" charset="0"/>
                <a:cs typeface="Arial" panose="020B0604020202020204" pitchFamily="34" charset="0"/>
              </a:rPr>
              <a:t>Quaranta</a:t>
            </a:r>
            <a:r>
              <a:rPr lang="tr-TR" sz="1400" dirty="0">
                <a:latin typeface="Arial" panose="020B0604020202020204" pitchFamily="34" charset="0"/>
                <a:cs typeface="Arial" panose="020B0604020202020204" pitchFamily="34" charset="0"/>
              </a:rPr>
              <a:t> vd., “</a:t>
            </a:r>
            <a:r>
              <a:rPr lang="tr-TR" sz="1400" dirty="0" err="1">
                <a:latin typeface="Arial" panose="020B0604020202020204" pitchFamily="34" charset="0"/>
                <a:cs typeface="Arial" panose="020B0604020202020204" pitchFamily="34" charset="0"/>
              </a:rPr>
              <a:t>Assessing</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the</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energy</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potential</a:t>
            </a:r>
            <a:r>
              <a:rPr lang="tr-TR" sz="1400" dirty="0">
                <a:latin typeface="Arial" panose="020B0604020202020204" pitchFamily="34" charset="0"/>
                <a:cs typeface="Arial" panose="020B0604020202020204" pitchFamily="34" charset="0"/>
              </a:rPr>
              <a:t> of </a:t>
            </a:r>
            <a:r>
              <a:rPr lang="tr-TR" sz="1400" dirty="0" err="1">
                <a:latin typeface="Arial" panose="020B0604020202020204" pitchFamily="34" charset="0"/>
                <a:cs typeface="Arial" panose="020B0604020202020204" pitchFamily="34" charset="0"/>
              </a:rPr>
              <a:t>modernizing</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the</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European</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hydropower</a:t>
            </a:r>
            <a:endParaRPr lang="tr-TR" sz="1400" dirty="0">
              <a:latin typeface="Arial" panose="020B0604020202020204" pitchFamily="34" charset="0"/>
              <a:cs typeface="Arial" panose="020B0604020202020204" pitchFamily="34" charset="0"/>
            </a:endParaRPr>
          </a:p>
          <a:p>
            <a:pPr marL="0" indent="0">
              <a:buNone/>
            </a:pPr>
            <a:r>
              <a:rPr lang="tr-TR" sz="1400" dirty="0" err="1">
                <a:latin typeface="Arial" panose="020B0604020202020204" pitchFamily="34" charset="0"/>
                <a:cs typeface="Arial" panose="020B0604020202020204" pitchFamily="34" charset="0"/>
              </a:rPr>
              <a:t>fleet</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Energy</a:t>
            </a:r>
            <a:r>
              <a:rPr lang="tr-TR" sz="1400" dirty="0">
                <a:latin typeface="Arial" panose="020B0604020202020204" pitchFamily="34" charset="0"/>
                <a:cs typeface="Arial" panose="020B0604020202020204" pitchFamily="34" charset="0"/>
              </a:rPr>
              <a:t> Conversion </a:t>
            </a:r>
            <a:r>
              <a:rPr lang="tr-TR" sz="1400" dirty="0" err="1">
                <a:latin typeface="Arial" panose="020B0604020202020204" pitchFamily="34" charset="0"/>
                <a:cs typeface="Arial" panose="020B0604020202020204" pitchFamily="34" charset="0"/>
              </a:rPr>
              <a:t>and</a:t>
            </a:r>
            <a:r>
              <a:rPr lang="tr-TR" sz="1400" dirty="0">
                <a:latin typeface="Arial" panose="020B0604020202020204" pitchFamily="34" charset="0"/>
                <a:cs typeface="Arial" panose="020B0604020202020204" pitchFamily="34" charset="0"/>
              </a:rPr>
              <a:t> Management, c. 246, s. 114655, 2021.</a:t>
            </a:r>
          </a:p>
        </p:txBody>
      </p:sp>
    </p:spTree>
    <p:extLst>
      <p:ext uri="{BB962C8B-B14F-4D97-AF65-F5344CB8AC3E}">
        <p14:creationId xmlns:p14="http://schemas.microsoft.com/office/powerpoint/2010/main" val="140475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525970" y="413249"/>
            <a:ext cx="3987841" cy="697832"/>
          </a:xfrm>
        </p:spPr>
        <p:txBody>
          <a:bodyPr>
            <a:normAutofit/>
          </a:bodyPr>
          <a:lstStyle/>
          <a:p>
            <a:r>
              <a:rPr lang="tr-TR" sz="3200" b="1" dirty="0">
                <a:latin typeface="Arial" panose="020B0604020202020204" pitchFamily="34" charset="0"/>
                <a:cs typeface="Arial" panose="020B0604020202020204" pitchFamily="34" charset="0"/>
              </a:rPr>
              <a:t>İçindekiler</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525970" y="1111081"/>
            <a:ext cx="8692845" cy="5401479"/>
          </a:xfrm>
          <a:prstGeom prst="rect">
            <a:avLst/>
          </a:prstGeom>
        </p:spPr>
        <p:txBody>
          <a:bodyPr wrap="square">
            <a:spAutoFit/>
          </a:bodyPr>
          <a:lstStyle/>
          <a:p>
            <a:pPr marL="457200" indent="-457200">
              <a:spcAft>
                <a:spcPts val="600"/>
              </a:spcAft>
              <a:buFont typeface="+mj-lt"/>
              <a:buAutoNum type="arabicPeriod"/>
            </a:pPr>
            <a:endParaRPr lang="tr-TR" sz="2000" dirty="0">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tr-TR" sz="2000" dirty="0">
                <a:latin typeface="Arial" panose="020B0604020202020204" pitchFamily="34" charset="0"/>
                <a:cs typeface="Arial" panose="020B0604020202020204" pitchFamily="34" charset="0"/>
              </a:rPr>
              <a:t>Çalışmanın Motivasyonu</a:t>
            </a:r>
          </a:p>
          <a:p>
            <a:pPr marL="457200" indent="-457200">
              <a:spcAft>
                <a:spcPts val="600"/>
              </a:spcAft>
              <a:buFont typeface="+mj-lt"/>
              <a:buAutoNum type="arabicPeriod"/>
            </a:pPr>
            <a:r>
              <a:rPr lang="tr-TR" sz="2000" dirty="0">
                <a:latin typeface="Arial" panose="020B0604020202020204" pitchFamily="34" charset="0"/>
                <a:cs typeface="Arial" panose="020B0604020202020204" pitchFamily="34" charset="0"/>
              </a:rPr>
              <a:t>GİRİŞ </a:t>
            </a:r>
          </a:p>
          <a:p>
            <a:pPr marL="457200" indent="-457200">
              <a:spcAft>
                <a:spcPts val="600"/>
              </a:spcAft>
              <a:buFont typeface="+mj-lt"/>
              <a:buAutoNum type="arabicPeriod"/>
            </a:pPr>
            <a:r>
              <a:rPr lang="tr-TR" sz="2000" dirty="0">
                <a:latin typeface="Arial" panose="020B0604020202020204" pitchFamily="34" charset="0"/>
                <a:cs typeface="Arial" panose="020B0604020202020204" pitchFamily="34" charset="0"/>
              </a:rPr>
              <a:t>YÖNTEM </a:t>
            </a:r>
          </a:p>
          <a:p>
            <a:pPr lvl="1"/>
            <a:r>
              <a:rPr lang="tr-TR" sz="2000" dirty="0">
                <a:latin typeface="Arial" panose="020B0604020202020204" pitchFamily="34" charset="0"/>
                <a:cs typeface="Arial" panose="020B0604020202020204" pitchFamily="34" charset="0"/>
              </a:rPr>
              <a:t>3.1. Santral Esnekliğini Ölçme Yöntemleri </a:t>
            </a:r>
          </a:p>
          <a:p>
            <a:pPr lvl="1">
              <a:spcAft>
                <a:spcPts val="600"/>
              </a:spcAft>
            </a:pPr>
            <a:r>
              <a:rPr lang="tr-TR" sz="2000" dirty="0">
                <a:latin typeface="Arial" panose="020B0604020202020204" pitchFamily="34" charset="0"/>
                <a:cs typeface="Arial" panose="020B0604020202020204" pitchFamily="34" charset="0"/>
              </a:rPr>
              <a:t>3.2. Santrallerde Esnekliği Arttırma Yöntemleri </a:t>
            </a:r>
          </a:p>
          <a:p>
            <a:pPr marL="457200" indent="-457200">
              <a:spcAft>
                <a:spcPts val="600"/>
              </a:spcAft>
              <a:buFont typeface="+mj-lt"/>
              <a:buAutoNum type="arabicPeriod"/>
            </a:pPr>
            <a:r>
              <a:rPr lang="tr-TR" sz="2000" dirty="0">
                <a:latin typeface="Arial" panose="020B0604020202020204" pitchFamily="34" charset="0"/>
                <a:cs typeface="Arial" panose="020B0604020202020204" pitchFamily="34" charset="0"/>
              </a:rPr>
              <a:t>BULGULAR</a:t>
            </a:r>
          </a:p>
          <a:p>
            <a:pPr lvl="1"/>
            <a:r>
              <a:rPr lang="tr-TR" sz="2000" dirty="0">
                <a:latin typeface="Arial" panose="020B0604020202020204" pitchFamily="34" charset="0"/>
                <a:cs typeface="Arial" panose="020B0604020202020204" pitchFamily="34" charset="0"/>
              </a:rPr>
              <a:t>4.1. Hirfanlı ve Gökçekaya Barajı Rehabilitasyonu</a:t>
            </a:r>
          </a:p>
          <a:p>
            <a:pPr lvl="1"/>
            <a:r>
              <a:rPr lang="tr-TR" sz="2000" dirty="0">
                <a:latin typeface="Arial" panose="020B0604020202020204" pitchFamily="34" charset="0"/>
                <a:cs typeface="Arial" panose="020B0604020202020204" pitchFamily="34" charset="0"/>
              </a:rPr>
              <a:t>4.2. XFLEX HYDRO Projesi</a:t>
            </a:r>
          </a:p>
          <a:p>
            <a:pPr lvl="1"/>
            <a:r>
              <a:rPr lang="tr-TR" sz="2000" dirty="0">
                <a:latin typeface="Arial" panose="020B0604020202020204" pitchFamily="34" charset="0"/>
                <a:cs typeface="Arial" panose="020B0604020202020204" pitchFamily="34" charset="0"/>
              </a:rPr>
              <a:t>4.3. Diğer Projeler</a:t>
            </a:r>
          </a:p>
          <a:p>
            <a:pPr lvl="1">
              <a:spcAft>
                <a:spcPts val="600"/>
              </a:spcAft>
            </a:pPr>
            <a:r>
              <a:rPr lang="tr-TR" sz="2000" dirty="0">
                <a:latin typeface="Arial" panose="020B0604020202020204" pitchFamily="34" charset="0"/>
                <a:cs typeface="Arial" panose="020B0604020202020204" pitchFamily="34" charset="0"/>
              </a:rPr>
              <a:t>4.4. Bilimsel Çalışmalar</a:t>
            </a:r>
          </a:p>
          <a:p>
            <a:pPr marL="457200" indent="-457200">
              <a:spcAft>
                <a:spcPts val="600"/>
              </a:spcAft>
              <a:buFont typeface="+mj-lt"/>
              <a:buAutoNum type="arabicPeriod"/>
            </a:pPr>
            <a:r>
              <a:rPr lang="tr-TR" sz="2000" dirty="0">
                <a:latin typeface="Arial" panose="020B0604020202020204" pitchFamily="34" charset="0"/>
                <a:cs typeface="Arial" panose="020B0604020202020204" pitchFamily="34" charset="0"/>
              </a:rPr>
              <a:t>TARTIŞMA VE SONUÇ </a:t>
            </a:r>
          </a:p>
          <a:p>
            <a:pPr marL="457200" indent="-457200">
              <a:spcAft>
                <a:spcPts val="600"/>
              </a:spcAft>
              <a:buFont typeface="+mj-lt"/>
              <a:buAutoNum type="arabicPeriod"/>
            </a:pPr>
            <a:r>
              <a:rPr lang="tr-TR" sz="2000" dirty="0">
                <a:latin typeface="Arial" panose="020B0604020202020204" pitchFamily="34" charset="0"/>
                <a:cs typeface="Arial" panose="020B0604020202020204" pitchFamily="34" charset="0"/>
              </a:rPr>
              <a:t>Kaynakça</a:t>
            </a:r>
          </a:p>
          <a:p>
            <a:endParaRPr lang="tr-TR" sz="2000" dirty="0">
              <a:cs typeface="Arial" panose="020B0604020202020204" pitchFamily="34" charset="0"/>
            </a:endParaRPr>
          </a:p>
          <a:p>
            <a:pPr lvl="1"/>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55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a16="http://schemas.microsoft.com/office/drawing/2014/main" id="{A3274F15-8070-4369-917E-61F25890F8CF}"/>
              </a:ext>
            </a:extLst>
          </p:cNvPr>
          <p:cNvSpPr txBox="1"/>
          <p:nvPr/>
        </p:nvSpPr>
        <p:spPr>
          <a:xfrm>
            <a:off x="304060" y="580622"/>
            <a:ext cx="6147786" cy="461665"/>
          </a:xfrm>
          <a:prstGeom prst="rect">
            <a:avLst/>
          </a:prstGeom>
          <a:noFill/>
        </p:spPr>
        <p:txBody>
          <a:bodyPr wrap="square">
            <a:spAutoFit/>
          </a:bodyPr>
          <a:lstStyle/>
          <a:p>
            <a:pPr marL="457200" indent="-457200">
              <a:buFont typeface="+mj-lt"/>
              <a:buAutoNum type="arabicPeriod"/>
            </a:pPr>
            <a:r>
              <a:rPr lang="tr-TR" sz="2400" dirty="0">
                <a:latin typeface="Arial" panose="020B0604020202020204" pitchFamily="34" charset="0"/>
                <a:cs typeface="Arial" panose="020B0604020202020204" pitchFamily="34" charset="0"/>
              </a:rPr>
              <a:t>Çalışmanın Motivasyonu</a:t>
            </a:r>
            <a:endParaRPr lang="tr-TR" dirty="0">
              <a:latin typeface="Arial" panose="020B0604020202020204" pitchFamily="34" charset="0"/>
              <a:cs typeface="Arial" panose="020B0604020202020204" pitchFamily="34" charset="0"/>
            </a:endParaRPr>
          </a:p>
        </p:txBody>
      </p:sp>
      <p:sp>
        <p:nvSpPr>
          <p:cNvPr id="14" name="Metin kutusu 13">
            <a:extLst>
              <a:ext uri="{FF2B5EF4-FFF2-40B4-BE49-F238E27FC236}">
                <a16:creationId xmlns:a16="http://schemas.microsoft.com/office/drawing/2014/main" id="{D6B39D89-E201-4D46-B5AD-32744B15D4F0}"/>
              </a:ext>
            </a:extLst>
          </p:cNvPr>
          <p:cNvSpPr txBox="1"/>
          <p:nvPr/>
        </p:nvSpPr>
        <p:spPr>
          <a:xfrm>
            <a:off x="655320" y="1523436"/>
            <a:ext cx="9631680" cy="3139321"/>
          </a:xfrm>
          <a:prstGeom prst="rect">
            <a:avLst/>
          </a:prstGeom>
          <a:noFill/>
        </p:spPr>
        <p:txBody>
          <a:bodyPr wrap="square">
            <a:spAutoFit/>
          </a:bodyPr>
          <a:lstStyle/>
          <a:p>
            <a:pPr algn="just"/>
            <a:r>
              <a:rPr lang="tr-TR" dirty="0">
                <a:latin typeface="Arial" panose="020B0604020202020204" pitchFamily="34" charset="0"/>
                <a:cs typeface="Arial" panose="020B0604020202020204" pitchFamily="34" charset="0"/>
              </a:rPr>
              <a:t>Son zamanlarda ozon tabakasının incelmesi, temiz enerji kaynaklarına yönelişi ve mevcut yenilenebilir enerji kaynaklarının kullanımı konusundaki talebi arttırmıştır. Dünya çapında artış ivme gösteren bu talep doğrultusunda Avrupa Birliği, 2050 yılına kadar yenilenebilir enerji kullanımını arttırmayı ve karbon nötrlüğü taahhüt etmiştir. Bu hedeflere ulaşmak için esnek ve kendini çabuk toparlayabilen bir enerji sistemi şarttır. Hidroelektrik, enerji üretimini talep dalgalanmalarına hızla uyarlama kapasitesiyle, şebeke istikrarına ve yenilenebilir enerji kaynaklarının entegrasyonuna önemli bir katkı sağlamaktadır. Bu bildirinin amacı, hidroelektrik santrallerde esnekliği artırma stratejileri üzerine bir çalışma yapmaktır. Çalışmada bu stratejiler kapsamında hidroelektrik santraller rehabilitasyon çalışmaları, pompaj depolamalı santraller kurulması, şebeke stabilizasyonu, yenilenebilir enerji entegrasyonları ve diğer ilgili konular ele alınmıştır. </a:t>
            </a:r>
          </a:p>
        </p:txBody>
      </p:sp>
    </p:spTree>
    <p:extLst>
      <p:ext uri="{BB962C8B-B14F-4D97-AF65-F5344CB8AC3E}">
        <p14:creationId xmlns:p14="http://schemas.microsoft.com/office/powerpoint/2010/main" val="10268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3603" y="949954"/>
            <a:ext cx="3291847" cy="3291847"/>
          </a:xfrm>
          <a:prstGeom prst="rect">
            <a:avLst/>
          </a:prstGeom>
        </p:spPr>
      </p:pic>
      <p:sp>
        <p:nvSpPr>
          <p:cNvPr id="13" name="Metin kutusu 12">
            <a:extLst>
              <a:ext uri="{FF2B5EF4-FFF2-40B4-BE49-F238E27FC236}">
                <a16:creationId xmlns:a16="http://schemas.microsoft.com/office/drawing/2014/main" id="{A3274F15-8070-4369-917E-61F25890F8CF}"/>
              </a:ext>
            </a:extLst>
          </p:cNvPr>
          <p:cNvSpPr txBox="1"/>
          <p:nvPr/>
        </p:nvSpPr>
        <p:spPr>
          <a:xfrm>
            <a:off x="304060" y="580622"/>
            <a:ext cx="6147786" cy="461665"/>
          </a:xfrm>
          <a:prstGeom prst="rect">
            <a:avLst/>
          </a:prstGeom>
          <a:noFill/>
        </p:spPr>
        <p:txBody>
          <a:bodyPr wrap="square">
            <a:spAutoFit/>
          </a:bodyPr>
          <a:lstStyle/>
          <a:p>
            <a:r>
              <a:rPr lang="tr-TR" sz="2400" dirty="0">
                <a:latin typeface="Arial" panose="020B0604020202020204" pitchFamily="34" charset="0"/>
                <a:cs typeface="Arial" panose="020B0604020202020204" pitchFamily="34" charset="0"/>
              </a:rPr>
              <a:t>2. GİRİŞ</a:t>
            </a:r>
            <a:endParaRPr lang="tr-TR" dirty="0">
              <a:latin typeface="Arial" panose="020B0604020202020204" pitchFamily="34" charset="0"/>
              <a:cs typeface="Arial" panose="020B0604020202020204" pitchFamily="34" charset="0"/>
            </a:endParaRPr>
          </a:p>
        </p:txBody>
      </p:sp>
      <p:sp>
        <p:nvSpPr>
          <p:cNvPr id="14" name="Metin kutusu 13">
            <a:extLst>
              <a:ext uri="{FF2B5EF4-FFF2-40B4-BE49-F238E27FC236}">
                <a16:creationId xmlns:a16="http://schemas.microsoft.com/office/drawing/2014/main" id="{D6B39D89-E201-4D46-B5AD-32744B15D4F0}"/>
              </a:ext>
            </a:extLst>
          </p:cNvPr>
          <p:cNvSpPr txBox="1"/>
          <p:nvPr/>
        </p:nvSpPr>
        <p:spPr>
          <a:xfrm>
            <a:off x="753291" y="1164207"/>
            <a:ext cx="10685417" cy="3416320"/>
          </a:xfrm>
          <a:prstGeom prst="rect">
            <a:avLst/>
          </a:prstGeom>
          <a:noFill/>
        </p:spPr>
        <p:txBody>
          <a:bodyPr wrap="square">
            <a:spAutoFit/>
          </a:bodyPr>
          <a:lstStyle/>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3 dakikadan az bir süre içerisinde hatta bağlanma [1] ve santral tipine göre yıl boyu kullanılma özellikleriyle hidroelektrik santraller değişen şebeke koşullarına ve talebe yanıt olarak elektrik üretimlerini hızlı bir şekilde ayarlama yeteneğine sahiptir. Hidrolik enerjinin esnekliği, üretimi hızlı bir şekilde başlatma ve durdurma, su akışını kontrol etme ve elektrik arz ve talebindeki dalgalanmaları dengelemek için üretimi artırma veya azaltma kapasitesinden kaynaklanmaktadır. Bu esneklik, hidroelektrik enerjisini, modern elektrik şebekelerinin güvenilirliğini ve istikrarını sağlamak için önemli bir parametre haline getirmektedir. Santralin esnek çalışması, temel yük çalışması olmayan her şey olarak kabul edilir. Genellikle, esnek çalışma, piyasa sinyallerine ve bölgesel elektrik şebekesi taleplerine yanıt olarak güç çıkışının değiştirilmesini içerir. Fakat santrallerde esnek çalışma özellikle santralin şartları (yaşam ömrü, teknolojik altyapısı vs.) uygun değilse bazı olumsuz sonuçlar doğurabilmektedir.</a:t>
            </a:r>
          </a:p>
          <a:p>
            <a:pPr algn="just"/>
            <a:endParaRPr lang="tr-TR" dirty="0">
              <a:latin typeface="Arial" panose="020B0604020202020204" pitchFamily="34" charset="0"/>
              <a:cs typeface="Arial" panose="020B0604020202020204" pitchFamily="34" charset="0"/>
            </a:endParaRPr>
          </a:p>
        </p:txBody>
      </p:sp>
      <p:pic>
        <p:nvPicPr>
          <p:cNvPr id="1026" name="Picture 2" descr="AEMO | Managing frequency in the power system">
            <a:extLst>
              <a:ext uri="{FF2B5EF4-FFF2-40B4-BE49-F238E27FC236}">
                <a16:creationId xmlns:a16="http://schemas.microsoft.com/office/drawing/2014/main" id="{7A8B6857-61DD-4214-B70E-C5F6E8C14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580" y="4353932"/>
            <a:ext cx="4763777" cy="218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05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7B78137-5F2F-4DB6-AE4E-B89598B85799}"/>
              </a:ext>
            </a:extLst>
          </p:cNvPr>
          <p:cNvSpPr>
            <a:spLocks noGrp="1"/>
          </p:cNvSpPr>
          <p:nvPr>
            <p:ph idx="1"/>
          </p:nvPr>
        </p:nvSpPr>
        <p:spPr>
          <a:xfrm>
            <a:off x="838200" y="1188720"/>
            <a:ext cx="10515600" cy="4820603"/>
          </a:xfrm>
        </p:spPr>
        <p:txBody>
          <a:bodyPr>
            <a:normAutofit/>
          </a:bodyPr>
          <a:lstStyle/>
          <a:p>
            <a:pPr marL="0" indent="0" algn="just">
              <a:buNone/>
            </a:pPr>
            <a:r>
              <a:rPr lang="tr-TR" sz="2000" b="1" dirty="0">
                <a:latin typeface="Arial" panose="020B0604020202020204" pitchFamily="34" charset="0"/>
                <a:cs typeface="Arial" panose="020B0604020202020204" pitchFamily="34" charset="0"/>
              </a:rPr>
              <a:t>3.1.Santral Esnekliğini Ölçme Yöntemleri </a:t>
            </a:r>
          </a:p>
          <a:p>
            <a:pPr marL="0" indent="0" algn="just">
              <a:buNone/>
            </a:pPr>
            <a:r>
              <a:rPr lang="tr-TR" sz="1800" dirty="0">
                <a:latin typeface="Arial" panose="020B0604020202020204" pitchFamily="34" charset="0"/>
                <a:cs typeface="Arial" panose="020B0604020202020204" pitchFamily="34" charset="0"/>
              </a:rPr>
              <a:t>Hidroelektrik santralleri esnekliğinin değerlendirilmesinde kullanılan metodolojiler, santralin elektrik şebekelerine ne kadar uyumlu ve verimli bir şekilde entegre edilebileceğini anlamak için hayati önem taşır [2]. Bu metodolojiler, santralin </a:t>
            </a:r>
            <a:r>
              <a:rPr lang="tr-TR" sz="1800" dirty="0" err="1">
                <a:latin typeface="Arial" panose="020B0604020202020204" pitchFamily="34" charset="0"/>
                <a:cs typeface="Arial" panose="020B0604020202020204" pitchFamily="34" charset="0"/>
              </a:rPr>
              <a:t>operasyonel</a:t>
            </a:r>
            <a:r>
              <a:rPr lang="tr-TR" sz="1800" dirty="0">
                <a:latin typeface="Arial" panose="020B0604020202020204" pitchFamily="34" charset="0"/>
                <a:cs typeface="Arial" panose="020B0604020202020204" pitchFamily="34" charset="0"/>
              </a:rPr>
              <a:t> kapasitesini, çevresel etkilerini ve genel performansını değerlendirirken kritik rol oynamaktadır. Hidroelektrik santralleri esnekliğini ölçmek için </a:t>
            </a:r>
          </a:p>
          <a:p>
            <a:pPr algn="just">
              <a:buFont typeface="Wingdings" panose="05000000000000000000" pitchFamily="2" charset="2"/>
              <a:buChar char="q"/>
            </a:pPr>
            <a:r>
              <a:rPr lang="tr-TR" sz="1800" dirty="0">
                <a:latin typeface="Arial" panose="020B0604020202020204" pitchFamily="34" charset="0"/>
                <a:cs typeface="Arial" panose="020B0604020202020204" pitchFamily="34" charset="0"/>
              </a:rPr>
              <a:t>Veri analizi, </a:t>
            </a:r>
          </a:p>
          <a:p>
            <a:pPr algn="just">
              <a:buFont typeface="Wingdings" panose="05000000000000000000" pitchFamily="2" charset="2"/>
              <a:buChar char="q"/>
            </a:pPr>
            <a:r>
              <a:rPr lang="tr-TR" sz="1800" dirty="0">
                <a:latin typeface="Arial" panose="020B0604020202020204" pitchFamily="34" charset="0"/>
                <a:cs typeface="Arial" panose="020B0604020202020204" pitchFamily="34" charset="0"/>
              </a:rPr>
              <a:t>Simülasyonlar, </a:t>
            </a:r>
          </a:p>
          <a:p>
            <a:pPr algn="just">
              <a:buFont typeface="Wingdings" panose="05000000000000000000" pitchFamily="2" charset="2"/>
              <a:buChar char="q"/>
            </a:pPr>
            <a:r>
              <a:rPr lang="tr-TR" sz="1800" dirty="0">
                <a:latin typeface="Arial" panose="020B0604020202020204" pitchFamily="34" charset="0"/>
                <a:cs typeface="Arial" panose="020B0604020202020204" pitchFamily="34" charset="0"/>
              </a:rPr>
              <a:t>Rezervuar yönetimi modelleri,</a:t>
            </a:r>
          </a:p>
          <a:p>
            <a:pPr algn="just">
              <a:buFont typeface="Wingdings" panose="05000000000000000000" pitchFamily="2" charset="2"/>
              <a:buChar char="q"/>
            </a:pPr>
            <a:r>
              <a:rPr lang="tr-TR" sz="1800" dirty="0">
                <a:latin typeface="Arial" panose="020B0604020202020204" pitchFamily="34" charset="0"/>
                <a:cs typeface="Arial" panose="020B0604020202020204" pitchFamily="34" charset="0"/>
              </a:rPr>
              <a:t> Esneklik metrikleri, </a:t>
            </a:r>
          </a:p>
          <a:p>
            <a:pPr algn="just">
              <a:buFont typeface="Wingdings" panose="05000000000000000000" pitchFamily="2" charset="2"/>
              <a:buChar char="q"/>
            </a:pPr>
            <a:r>
              <a:rPr lang="tr-TR" sz="1800" dirty="0">
                <a:latin typeface="Arial" panose="020B0604020202020204" pitchFamily="34" charset="0"/>
                <a:cs typeface="Arial" panose="020B0604020202020204" pitchFamily="34" charset="0"/>
              </a:rPr>
              <a:t>Entegrasyon stratejileri,</a:t>
            </a:r>
          </a:p>
          <a:p>
            <a:pPr algn="just">
              <a:buFont typeface="Wingdings" panose="05000000000000000000" pitchFamily="2" charset="2"/>
              <a:buChar char="q"/>
            </a:pPr>
            <a:r>
              <a:rPr lang="tr-TR" sz="1800" dirty="0">
                <a:latin typeface="Arial" panose="020B0604020202020204" pitchFamily="34" charset="0"/>
                <a:cs typeface="Arial" panose="020B0604020202020204" pitchFamily="34" charset="0"/>
              </a:rPr>
              <a:t>Ekonomik modeller</a:t>
            </a:r>
          </a:p>
          <a:p>
            <a:pPr marL="0" indent="0" algn="just">
              <a:buNone/>
            </a:pPr>
            <a:r>
              <a:rPr lang="tr-TR" sz="1800" dirty="0">
                <a:latin typeface="Arial" panose="020B0604020202020204" pitchFamily="34" charset="0"/>
                <a:cs typeface="Arial" panose="020B0604020202020204" pitchFamily="34" charset="0"/>
              </a:rPr>
              <a:t> gibi çeşitli metodolojiler kullanılmaktadır.</a:t>
            </a:r>
          </a:p>
        </p:txBody>
      </p:sp>
      <p:sp>
        <p:nvSpPr>
          <p:cNvPr id="4" name="Metin kutusu 3">
            <a:extLst>
              <a:ext uri="{FF2B5EF4-FFF2-40B4-BE49-F238E27FC236}">
                <a16:creationId xmlns:a16="http://schemas.microsoft.com/office/drawing/2014/main" id="{3FB7AEDB-36FE-4F04-B468-E7A5F34F6BE0}"/>
              </a:ext>
            </a:extLst>
          </p:cNvPr>
          <p:cNvSpPr txBox="1"/>
          <p:nvPr/>
        </p:nvSpPr>
        <p:spPr>
          <a:xfrm>
            <a:off x="304060" y="580622"/>
            <a:ext cx="6147786" cy="461665"/>
          </a:xfrm>
          <a:prstGeom prst="rect">
            <a:avLst/>
          </a:prstGeom>
          <a:noFill/>
        </p:spPr>
        <p:txBody>
          <a:bodyPr wrap="square">
            <a:spAutoFit/>
          </a:bodyPr>
          <a:lstStyle/>
          <a:p>
            <a:r>
              <a:rPr lang="tr-TR" sz="2400" dirty="0">
                <a:latin typeface="Arial" panose="020B0604020202020204" pitchFamily="34" charset="0"/>
                <a:cs typeface="Arial" panose="020B0604020202020204" pitchFamily="34" charset="0"/>
              </a:rPr>
              <a:t>3. YÖNTEM</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88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96514A5-35AB-436A-ABB6-7C5284414770}"/>
              </a:ext>
            </a:extLst>
          </p:cNvPr>
          <p:cNvSpPr txBox="1"/>
          <p:nvPr/>
        </p:nvSpPr>
        <p:spPr>
          <a:xfrm>
            <a:off x="304060" y="580622"/>
            <a:ext cx="6147786" cy="461665"/>
          </a:xfrm>
          <a:prstGeom prst="rect">
            <a:avLst/>
          </a:prstGeom>
          <a:noFill/>
        </p:spPr>
        <p:txBody>
          <a:bodyPr wrap="square">
            <a:spAutoFit/>
          </a:bodyPr>
          <a:lstStyle/>
          <a:p>
            <a:r>
              <a:rPr lang="tr-TR" sz="2400" dirty="0">
                <a:latin typeface="Arial" panose="020B0604020202020204" pitchFamily="34" charset="0"/>
                <a:cs typeface="Arial" panose="020B0604020202020204" pitchFamily="34" charset="0"/>
              </a:rPr>
              <a:t>3. YÖNTEM</a:t>
            </a:r>
            <a:endParaRPr lang="tr-TR" dirty="0">
              <a:latin typeface="Arial" panose="020B0604020202020204" pitchFamily="34" charset="0"/>
              <a:cs typeface="Arial" panose="020B0604020202020204" pitchFamily="34" charset="0"/>
            </a:endParaRPr>
          </a:p>
        </p:txBody>
      </p:sp>
      <p:sp>
        <p:nvSpPr>
          <p:cNvPr id="7" name="İçerik Yer Tutucusu 2">
            <a:extLst>
              <a:ext uri="{FF2B5EF4-FFF2-40B4-BE49-F238E27FC236}">
                <a16:creationId xmlns:a16="http://schemas.microsoft.com/office/drawing/2014/main" id="{3335860F-C0A2-4842-B8D1-BBBE598DAEC4}"/>
              </a:ext>
            </a:extLst>
          </p:cNvPr>
          <p:cNvSpPr>
            <a:spLocks noGrp="1"/>
          </p:cNvSpPr>
          <p:nvPr>
            <p:ph idx="1"/>
          </p:nvPr>
        </p:nvSpPr>
        <p:spPr>
          <a:xfrm>
            <a:off x="838200" y="1188720"/>
            <a:ext cx="10515600" cy="4820603"/>
          </a:xfrm>
        </p:spPr>
        <p:txBody>
          <a:bodyPr>
            <a:normAutofit/>
          </a:bodyPr>
          <a:lstStyle/>
          <a:p>
            <a:pPr marL="0" indent="0" algn="just">
              <a:buNone/>
            </a:pPr>
            <a:r>
              <a:rPr lang="tr-TR" sz="2000" b="1" dirty="0">
                <a:latin typeface="Arial" panose="020B0604020202020204" pitchFamily="34" charset="0"/>
                <a:cs typeface="Arial" panose="020B0604020202020204" pitchFamily="34" charset="0"/>
              </a:rPr>
              <a:t>3.2. Santrallerde Esnekliği Arttırma Yöntemleri</a:t>
            </a:r>
          </a:p>
          <a:p>
            <a:pPr marL="0" indent="0" algn="just">
              <a:buNone/>
            </a:pPr>
            <a:r>
              <a:rPr lang="tr-TR" sz="1800" dirty="0">
                <a:latin typeface="Arial" panose="020B0604020202020204" pitchFamily="34" charset="0"/>
                <a:cs typeface="Arial" panose="020B0604020202020204" pitchFamily="34" charset="0"/>
              </a:rPr>
              <a:t>Santrallerdeki esnekliği artırmak için çeşitli yöntemler mevcuttur ve bu yöntemlerin asıl amacı enerji üretiminde verimliliği ve sürdürülebilirliği artırmaktır. Hidroelektrik santrallerin rehabilitasyon çalışmaları, mevcut tesislerin modernize edilmesi ve verimliliklerinin artırılması yoluyla esnekliği artırabilir. Bu çalışmalar, eskiyen ekipmanların yenilenmesi, teknolojik gelişmelerin ve yapay zeka temelli algoritmaların entegrasyonu ile enerji üretim kapasitesini artırmaktadır. Ayrıca, pompaj depolamalı santraller kurulması, enerji talebinin düşük olduğu zamanlarda fazla enerjiyi depolayarak, talebin yüksek olduğu dönemlerde bu enerjinin tekrar kullanıma sunulmasını sağlamakta ve böylece enerji arzında dengeyi korumaktadır. </a:t>
            </a:r>
          </a:p>
          <a:p>
            <a:pPr marL="0" indent="0" algn="just">
              <a:buNone/>
            </a:pPr>
            <a:r>
              <a:rPr lang="tr-TR" sz="1800" dirty="0">
                <a:latin typeface="Arial" panose="020B0604020202020204" pitchFamily="34" charset="0"/>
                <a:cs typeface="Arial" panose="020B0604020202020204" pitchFamily="34" charset="0"/>
              </a:rPr>
              <a:t>Çizelge 1’de farklı tipte hidroelektrik santralleri esneklik servislerine etkileri gösterilmiştir. Tablo incelendiğinde pompaj depolamaları santrallerin diğer tipte santrallere göre esneklik açısından daha yüksek rampalama kapasitesine, daha düşük tepki ve başlatma süresine, enerji depolama kabiliyetine ve "</a:t>
            </a:r>
            <a:r>
              <a:rPr lang="tr-TR" sz="1800" dirty="0" err="1">
                <a:latin typeface="Arial" panose="020B0604020202020204" pitchFamily="34" charset="0"/>
                <a:cs typeface="Arial" panose="020B0604020202020204" pitchFamily="34" charset="0"/>
              </a:rPr>
              <a:t>black</a:t>
            </a:r>
            <a:r>
              <a:rPr lang="tr-TR" sz="1800" dirty="0">
                <a:latin typeface="Arial" panose="020B0604020202020204" pitchFamily="34" charset="0"/>
                <a:cs typeface="Arial" panose="020B0604020202020204" pitchFamily="34" charset="0"/>
              </a:rPr>
              <a:t> start" kabiliyetine sahip olduğu görülmektedir.</a:t>
            </a:r>
          </a:p>
          <a:p>
            <a:pPr marL="0" indent="0" algn="just">
              <a:buNone/>
            </a:pP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27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DA24CB5B-2995-4566-9768-20BA49DACB18}"/>
              </a:ext>
            </a:extLst>
          </p:cNvPr>
          <p:cNvGraphicFramePr>
            <a:graphicFrameLocks noGrp="1"/>
          </p:cNvGraphicFramePr>
          <p:nvPr>
            <p:extLst>
              <p:ext uri="{D42A27DB-BD31-4B8C-83A1-F6EECF244321}">
                <p14:modId xmlns:p14="http://schemas.microsoft.com/office/powerpoint/2010/main" val="4204040645"/>
              </p:ext>
            </p:extLst>
          </p:nvPr>
        </p:nvGraphicFramePr>
        <p:xfrm>
          <a:off x="372818" y="984926"/>
          <a:ext cx="10607626" cy="5059303"/>
        </p:xfrm>
        <a:graphic>
          <a:graphicData uri="http://schemas.openxmlformats.org/drawingml/2006/table">
            <a:tbl>
              <a:tblPr firstRow="1" firstCol="1" bandRow="1">
                <a:tableStyleId>{5C22544A-7EE6-4342-B048-85BDC9FD1C3A}</a:tableStyleId>
              </a:tblPr>
              <a:tblGrid>
                <a:gridCol w="2405639">
                  <a:extLst>
                    <a:ext uri="{9D8B030D-6E8A-4147-A177-3AD203B41FA5}">
                      <a16:colId xmlns:a16="http://schemas.microsoft.com/office/drawing/2014/main" val="2862644109"/>
                    </a:ext>
                  </a:extLst>
                </a:gridCol>
                <a:gridCol w="2712844">
                  <a:extLst>
                    <a:ext uri="{9D8B030D-6E8A-4147-A177-3AD203B41FA5}">
                      <a16:colId xmlns:a16="http://schemas.microsoft.com/office/drawing/2014/main" val="3949457521"/>
                    </a:ext>
                  </a:extLst>
                </a:gridCol>
                <a:gridCol w="2300364">
                  <a:extLst>
                    <a:ext uri="{9D8B030D-6E8A-4147-A177-3AD203B41FA5}">
                      <a16:colId xmlns:a16="http://schemas.microsoft.com/office/drawing/2014/main" val="3462228606"/>
                    </a:ext>
                  </a:extLst>
                </a:gridCol>
                <a:gridCol w="3188779">
                  <a:extLst>
                    <a:ext uri="{9D8B030D-6E8A-4147-A177-3AD203B41FA5}">
                      <a16:colId xmlns:a16="http://schemas.microsoft.com/office/drawing/2014/main" val="1696778974"/>
                    </a:ext>
                  </a:extLst>
                </a:gridCol>
              </a:tblGrid>
              <a:tr h="455271">
                <a:tc>
                  <a:txBody>
                    <a:bodyPr/>
                    <a:lstStyle/>
                    <a:p>
                      <a:pPr>
                        <a:lnSpc>
                          <a:spcPct val="107000"/>
                        </a:lnSpc>
                        <a:spcAft>
                          <a:spcPts val="800"/>
                        </a:spcAft>
                      </a:pPr>
                      <a:r>
                        <a:rPr lang="tr-TR" sz="1400" dirty="0">
                          <a:effectLst/>
                        </a:rPr>
                        <a:t>Esneklik Hizmeti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Rezervuar Temelli Hidroelektrik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Nehir Akışlı Hidroelektrik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Pompalı Depolamalı Hidroelektrik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6999804"/>
                  </a:ext>
                </a:extLst>
              </a:tr>
              <a:tr h="455271">
                <a:tc>
                  <a:txBody>
                    <a:bodyPr/>
                    <a:lstStyle/>
                    <a:p>
                      <a:pPr>
                        <a:lnSpc>
                          <a:spcPct val="107000"/>
                        </a:lnSpc>
                        <a:spcAft>
                          <a:spcPts val="800"/>
                        </a:spcAft>
                      </a:pPr>
                      <a:r>
                        <a:rPr lang="tr-TR" sz="1400" dirty="0">
                          <a:effectLst/>
                        </a:rPr>
                        <a:t>Rampalama Kapasitesi (MW/dakika)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dirty="0">
                          <a:effectLst/>
                        </a:rPr>
                        <a:t>Orta ile Yüksek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dirty="0">
                          <a:effectLst/>
                        </a:rPr>
                        <a:t>Orta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Yüksek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3691269"/>
                  </a:ext>
                </a:extLst>
              </a:tr>
              <a:tr h="222451">
                <a:tc>
                  <a:txBody>
                    <a:bodyPr/>
                    <a:lstStyle/>
                    <a:p>
                      <a:pPr>
                        <a:lnSpc>
                          <a:spcPct val="107000"/>
                        </a:lnSpc>
                        <a:spcAft>
                          <a:spcPts val="800"/>
                        </a:spcAft>
                      </a:pPr>
                      <a:r>
                        <a:rPr lang="tr-TR" sz="1400" dirty="0">
                          <a:effectLst/>
                        </a:rPr>
                        <a:t>Tepki Süresi (Dakika)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Orta ile Düşük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Düşük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Çok Düşük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3901297"/>
                  </a:ext>
                </a:extLst>
              </a:tr>
              <a:tr h="455271">
                <a:tc>
                  <a:txBody>
                    <a:bodyPr/>
                    <a:lstStyle/>
                    <a:p>
                      <a:pPr>
                        <a:lnSpc>
                          <a:spcPct val="107000"/>
                        </a:lnSpc>
                        <a:spcAft>
                          <a:spcPts val="800"/>
                        </a:spcAft>
                      </a:pPr>
                      <a:r>
                        <a:rPr lang="tr-TR" sz="1400">
                          <a:effectLst/>
                        </a:rPr>
                        <a:t>Başlatma Süresi (Saatler)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Saatler ile Günler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Dakikalar ile Saatler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Dakikalar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4639888"/>
                  </a:ext>
                </a:extLst>
              </a:tr>
              <a:tr h="455271">
                <a:tc>
                  <a:txBody>
                    <a:bodyPr/>
                    <a:lstStyle/>
                    <a:p>
                      <a:pPr>
                        <a:lnSpc>
                          <a:spcPct val="107000"/>
                        </a:lnSpc>
                        <a:spcAft>
                          <a:spcPts val="800"/>
                        </a:spcAft>
                      </a:pPr>
                      <a:r>
                        <a:rPr lang="tr-TR" sz="1400">
                          <a:effectLst/>
                        </a:rPr>
                        <a:t>Kapatma Süresi (Saatler)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Saatler ile Günler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Dakikalar ile Saatler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Dakikalar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7898319"/>
                  </a:ext>
                </a:extLst>
              </a:tr>
              <a:tr h="222451">
                <a:tc>
                  <a:txBody>
                    <a:bodyPr/>
                    <a:lstStyle/>
                    <a:p>
                      <a:pPr>
                        <a:lnSpc>
                          <a:spcPct val="107000"/>
                        </a:lnSpc>
                        <a:spcAft>
                          <a:spcPts val="800"/>
                        </a:spcAft>
                      </a:pPr>
                      <a:r>
                        <a:rPr lang="tr-TR" sz="1400">
                          <a:effectLst/>
                        </a:rPr>
                        <a:t>Döner Rezervler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Evet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Sınırlı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Evet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3021153"/>
                  </a:ext>
                </a:extLst>
              </a:tr>
              <a:tr h="455271">
                <a:tc>
                  <a:txBody>
                    <a:bodyPr/>
                    <a:lstStyle/>
                    <a:p>
                      <a:pPr>
                        <a:lnSpc>
                          <a:spcPct val="107000"/>
                        </a:lnSpc>
                        <a:spcAft>
                          <a:spcPts val="800"/>
                        </a:spcAft>
                      </a:pPr>
                      <a:r>
                        <a:rPr lang="tr-TR" sz="1400">
                          <a:effectLst/>
                        </a:rPr>
                        <a:t>Döner Olmayan Rezervler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Evet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Sınırlı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Evet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468005"/>
                  </a:ext>
                </a:extLst>
              </a:tr>
              <a:tr h="222451">
                <a:tc>
                  <a:txBody>
                    <a:bodyPr/>
                    <a:lstStyle/>
                    <a:p>
                      <a:pPr>
                        <a:lnSpc>
                          <a:spcPct val="107000"/>
                        </a:lnSpc>
                        <a:spcAft>
                          <a:spcPts val="800"/>
                        </a:spcAft>
                      </a:pPr>
                      <a:r>
                        <a:rPr lang="tr-TR" sz="1400">
                          <a:effectLst/>
                        </a:rPr>
                        <a:t>Frekans Düzenleme</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Evet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Sınırlı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Evet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5745303"/>
                  </a:ext>
                </a:extLst>
              </a:tr>
              <a:tr h="222451">
                <a:tc>
                  <a:txBody>
                    <a:bodyPr/>
                    <a:lstStyle/>
                    <a:p>
                      <a:pPr>
                        <a:lnSpc>
                          <a:spcPct val="107000"/>
                        </a:lnSpc>
                        <a:spcAft>
                          <a:spcPts val="800"/>
                        </a:spcAft>
                      </a:pPr>
                      <a:r>
                        <a:rPr lang="tr-TR" sz="1400">
                          <a:effectLst/>
                        </a:rPr>
                        <a:t>Voltaj Kontrolü</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Evet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dirty="0">
                          <a:effectLst/>
                        </a:rPr>
                        <a:t>Sınırlı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Evet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2438642"/>
                  </a:ext>
                </a:extLst>
              </a:tr>
              <a:tr h="222451">
                <a:tc>
                  <a:txBody>
                    <a:bodyPr/>
                    <a:lstStyle/>
                    <a:p>
                      <a:pPr>
                        <a:lnSpc>
                          <a:spcPct val="107000"/>
                        </a:lnSpc>
                        <a:spcAft>
                          <a:spcPts val="800"/>
                        </a:spcAft>
                      </a:pPr>
                      <a:r>
                        <a:rPr lang="tr-TR" sz="1400">
                          <a:effectLst/>
                        </a:rPr>
                        <a:t>Yük Takibi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Evet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Sınırlı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Evet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8450855"/>
                  </a:ext>
                </a:extLst>
              </a:tr>
              <a:tr h="545928">
                <a:tc>
                  <a:txBody>
                    <a:bodyPr/>
                    <a:lstStyle/>
                    <a:p>
                      <a:pPr>
                        <a:lnSpc>
                          <a:spcPct val="107000"/>
                        </a:lnSpc>
                        <a:spcAft>
                          <a:spcPts val="800"/>
                        </a:spcAft>
                      </a:pPr>
                      <a:r>
                        <a:rPr lang="tr-TR" sz="1400" dirty="0">
                          <a:effectLst/>
                        </a:rPr>
                        <a:t>Yeniden Başlatma</a:t>
                      </a:r>
                    </a:p>
                    <a:p>
                      <a:pPr>
                        <a:lnSpc>
                          <a:spcPct val="107000"/>
                        </a:lnSpc>
                        <a:spcAft>
                          <a:spcPts val="800"/>
                        </a:spcAft>
                      </a:pPr>
                      <a:r>
                        <a:rPr lang="tr-TR" sz="1400" dirty="0">
                          <a:effectLst/>
                        </a:rPr>
                        <a:t>(Black Start) Kabiliyeti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Evet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Sınırlı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Evet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1829044"/>
                  </a:ext>
                </a:extLst>
              </a:tr>
              <a:tr h="455271">
                <a:tc>
                  <a:txBody>
                    <a:bodyPr/>
                    <a:lstStyle/>
                    <a:p>
                      <a:pPr>
                        <a:lnSpc>
                          <a:spcPct val="107000"/>
                        </a:lnSpc>
                        <a:spcAft>
                          <a:spcPts val="800"/>
                        </a:spcAft>
                      </a:pPr>
                      <a:r>
                        <a:rPr lang="tr-TR" sz="1400">
                          <a:effectLst/>
                        </a:rPr>
                        <a:t>Enerji Depolama Kabiliyeti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Sınırlı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dirty="0">
                          <a:effectLst/>
                        </a:rPr>
                        <a:t>Yok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Evet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4962667"/>
                  </a:ext>
                </a:extLst>
              </a:tr>
              <a:tr h="222451">
                <a:tc>
                  <a:txBody>
                    <a:bodyPr/>
                    <a:lstStyle/>
                    <a:p>
                      <a:pPr>
                        <a:lnSpc>
                          <a:spcPct val="107000"/>
                        </a:lnSpc>
                        <a:spcAft>
                          <a:spcPts val="800"/>
                        </a:spcAft>
                      </a:pPr>
                      <a:r>
                        <a:rPr lang="tr-TR" sz="1400">
                          <a:effectLst/>
                        </a:rPr>
                        <a:t>Mevsimsel Değişkenlik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Minimal</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Düşük ile Orta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Sınırlı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0135466"/>
                  </a:ext>
                </a:extLst>
              </a:tr>
              <a:tr h="222451">
                <a:tc>
                  <a:txBody>
                    <a:bodyPr/>
                    <a:lstStyle/>
                    <a:p>
                      <a:pPr>
                        <a:lnSpc>
                          <a:spcPct val="107000"/>
                        </a:lnSpc>
                        <a:spcAft>
                          <a:spcPts val="800"/>
                        </a:spcAft>
                      </a:pPr>
                      <a:r>
                        <a:rPr lang="tr-TR" sz="1400">
                          <a:effectLst/>
                        </a:rPr>
                        <a:t>Şebeke Entegrasyonu</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Yüksek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Orta ile Yüksek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Yüksek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3877716"/>
                  </a:ext>
                </a:extLst>
              </a:tr>
              <a:tr h="222451">
                <a:tc>
                  <a:txBody>
                    <a:bodyPr/>
                    <a:lstStyle/>
                    <a:p>
                      <a:pPr>
                        <a:lnSpc>
                          <a:spcPct val="107000"/>
                        </a:lnSpc>
                        <a:spcAft>
                          <a:spcPts val="800"/>
                        </a:spcAft>
                      </a:pPr>
                      <a:r>
                        <a:rPr lang="tr-TR" sz="1400">
                          <a:effectLst/>
                        </a:rPr>
                        <a:t>Çevresel Etki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Değişken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a:effectLst/>
                        </a:rPr>
                        <a:t>Genellikle Düşük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400" dirty="0">
                          <a:effectLst/>
                        </a:rPr>
                        <a:t>Değişken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7773237"/>
                  </a:ext>
                </a:extLst>
              </a:tr>
            </a:tbl>
          </a:graphicData>
        </a:graphic>
      </p:graphicFrame>
      <p:sp>
        <p:nvSpPr>
          <p:cNvPr id="6" name="Metin kutusu 5">
            <a:extLst>
              <a:ext uri="{FF2B5EF4-FFF2-40B4-BE49-F238E27FC236}">
                <a16:creationId xmlns:a16="http://schemas.microsoft.com/office/drawing/2014/main" id="{D51D25F9-73A5-47AC-85BB-5C8D34021452}"/>
              </a:ext>
            </a:extLst>
          </p:cNvPr>
          <p:cNvSpPr txBox="1"/>
          <p:nvPr/>
        </p:nvSpPr>
        <p:spPr>
          <a:xfrm>
            <a:off x="469100" y="6044229"/>
            <a:ext cx="8830544" cy="646331"/>
          </a:xfrm>
          <a:prstGeom prst="rect">
            <a:avLst/>
          </a:prstGeom>
          <a:noFill/>
        </p:spPr>
        <p:txBody>
          <a:bodyPr wrap="square">
            <a:spAutoFit/>
          </a:bodyPr>
          <a:lstStyle/>
          <a:p>
            <a:pPr algn="just"/>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Çizelge 1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Rezervuar Temelli Hidroelektrik</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Nehir Akışlı Hidroelektrik</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ve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Pompalı Depolamalı Hidroelektrik Santrallerin esneklik servislerine etkileri</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p>
        </p:txBody>
      </p:sp>
    </p:spTree>
    <p:extLst>
      <p:ext uri="{BB962C8B-B14F-4D97-AF65-F5344CB8AC3E}">
        <p14:creationId xmlns:p14="http://schemas.microsoft.com/office/powerpoint/2010/main" val="49561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C8330F91-A44F-446B-9437-A7CF8BFC73C8}"/>
              </a:ext>
            </a:extLst>
          </p:cNvPr>
          <p:cNvGraphicFramePr>
            <a:graphicFrameLocks noGrp="1"/>
          </p:cNvGraphicFramePr>
          <p:nvPr>
            <p:extLst>
              <p:ext uri="{D42A27DB-BD31-4B8C-83A1-F6EECF244321}">
                <p14:modId xmlns:p14="http://schemas.microsoft.com/office/powerpoint/2010/main" val="3018905690"/>
              </p:ext>
            </p:extLst>
          </p:nvPr>
        </p:nvGraphicFramePr>
        <p:xfrm>
          <a:off x="179613" y="391886"/>
          <a:ext cx="10491629" cy="5691882"/>
        </p:xfrm>
        <a:graphic>
          <a:graphicData uri="http://schemas.openxmlformats.org/drawingml/2006/table">
            <a:tbl>
              <a:tblPr firstRow="1" firstCol="1" bandRow="1">
                <a:tableStyleId>{5C22544A-7EE6-4342-B048-85BDC9FD1C3A}</a:tableStyleId>
              </a:tblPr>
              <a:tblGrid>
                <a:gridCol w="2831074">
                  <a:extLst>
                    <a:ext uri="{9D8B030D-6E8A-4147-A177-3AD203B41FA5}">
                      <a16:colId xmlns:a16="http://schemas.microsoft.com/office/drawing/2014/main" val="4093326542"/>
                    </a:ext>
                  </a:extLst>
                </a:gridCol>
                <a:gridCol w="4529719">
                  <a:extLst>
                    <a:ext uri="{9D8B030D-6E8A-4147-A177-3AD203B41FA5}">
                      <a16:colId xmlns:a16="http://schemas.microsoft.com/office/drawing/2014/main" val="2338338470"/>
                    </a:ext>
                  </a:extLst>
                </a:gridCol>
                <a:gridCol w="3130836">
                  <a:extLst>
                    <a:ext uri="{9D8B030D-6E8A-4147-A177-3AD203B41FA5}">
                      <a16:colId xmlns:a16="http://schemas.microsoft.com/office/drawing/2014/main" val="220449410"/>
                    </a:ext>
                  </a:extLst>
                </a:gridCol>
              </a:tblGrid>
              <a:tr h="277884">
                <a:tc>
                  <a:txBody>
                    <a:bodyPr/>
                    <a:lstStyle/>
                    <a:p>
                      <a:pPr>
                        <a:lnSpc>
                          <a:spcPct val="107000"/>
                        </a:lnSpc>
                        <a:spcAft>
                          <a:spcPts val="800"/>
                        </a:spcAft>
                      </a:pPr>
                      <a:r>
                        <a:rPr lang="tr-TR" sz="1300">
                          <a:effectLst/>
                        </a:rPr>
                        <a:t>Modernizasyon Uygulaması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82550">
                        <a:lnSpc>
                          <a:spcPct val="107000"/>
                        </a:lnSpc>
                        <a:spcAft>
                          <a:spcPts val="800"/>
                        </a:spcAft>
                      </a:pPr>
                      <a:r>
                        <a:rPr lang="tr-TR" sz="1300">
                          <a:effectLst/>
                        </a:rPr>
                        <a:t>Üretim Faydası Hakkında Faydaları</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4295">
                        <a:lnSpc>
                          <a:spcPct val="107000"/>
                        </a:lnSpc>
                        <a:spcAft>
                          <a:spcPts val="800"/>
                        </a:spcAft>
                      </a:pPr>
                      <a:r>
                        <a:rPr lang="tr-TR" sz="1300" dirty="0">
                          <a:effectLst/>
                        </a:rPr>
                        <a:t>Ek Faydalar</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extLst>
                  <a:ext uri="{0D108BD9-81ED-4DB2-BD59-A6C34878D82A}">
                    <a16:rowId xmlns:a16="http://schemas.microsoft.com/office/drawing/2014/main" val="109665039"/>
                  </a:ext>
                </a:extLst>
              </a:tr>
              <a:tr h="686580">
                <a:tc>
                  <a:txBody>
                    <a:bodyPr/>
                    <a:lstStyle/>
                    <a:p>
                      <a:pPr>
                        <a:lnSpc>
                          <a:spcPct val="107000"/>
                        </a:lnSpc>
                        <a:spcAft>
                          <a:spcPts val="800"/>
                        </a:spcAft>
                      </a:pPr>
                      <a:r>
                        <a:rPr lang="tr-TR" sz="1300" dirty="0">
                          <a:effectLst/>
                        </a:rPr>
                        <a:t>Baraj Gövdesinin Yükseltilmesi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5565" marR="38735" indent="8890">
                        <a:lnSpc>
                          <a:spcPct val="107000"/>
                        </a:lnSpc>
                        <a:spcAft>
                          <a:spcPts val="800"/>
                        </a:spcAft>
                      </a:pPr>
                      <a:r>
                        <a:rPr lang="tr-TR" sz="1300" dirty="0">
                          <a:effectLst/>
                        </a:rPr>
                        <a:t>Bir baraj gövdesinin yükseltilmesinin iki temel ve spesifik faydası vardır: hem depolama kapasitesinde hem de düşüde artış.</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8740" marR="36830" indent="5080">
                        <a:lnSpc>
                          <a:spcPct val="107000"/>
                        </a:lnSpc>
                        <a:spcAft>
                          <a:spcPts val="800"/>
                        </a:spcAft>
                      </a:pPr>
                      <a:r>
                        <a:rPr lang="tr-TR" sz="1300">
                          <a:effectLst/>
                        </a:rPr>
                        <a:t>%20–30 oranında depolama hacminin artırılması, bir sezondan diğerine daha fazla suyun kaydırılmasını sağlar.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extLst>
                  <a:ext uri="{0D108BD9-81ED-4DB2-BD59-A6C34878D82A}">
                    <a16:rowId xmlns:a16="http://schemas.microsoft.com/office/drawing/2014/main" val="2074064447"/>
                  </a:ext>
                </a:extLst>
              </a:tr>
              <a:tr h="482232">
                <a:tc>
                  <a:txBody>
                    <a:bodyPr/>
                    <a:lstStyle/>
                    <a:p>
                      <a:pPr>
                        <a:lnSpc>
                          <a:spcPct val="107000"/>
                        </a:lnSpc>
                        <a:spcAft>
                          <a:spcPts val="800"/>
                        </a:spcAft>
                      </a:pPr>
                      <a:r>
                        <a:rPr lang="tr-TR" sz="1300">
                          <a:effectLst/>
                        </a:rPr>
                        <a:t>Verimlilik İyileştirmesi için Yeni Elektro-Mekanik Ekipmanlar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5565" marR="36195" indent="635">
                        <a:lnSpc>
                          <a:spcPct val="107000"/>
                        </a:lnSpc>
                        <a:spcAft>
                          <a:spcPts val="800"/>
                        </a:spcAft>
                      </a:pPr>
                      <a:r>
                        <a:rPr lang="tr-TR" sz="1300" dirty="0">
                          <a:effectLst/>
                        </a:rPr>
                        <a:t>Eski türbinin değiştirilmesi, türbin tipine bağlı olarak </a:t>
                      </a:r>
                      <a:r>
                        <a:rPr lang="tr-TR" sz="1300" dirty="0" err="1">
                          <a:effectLst/>
                        </a:rPr>
                        <a:t>BEP'de</a:t>
                      </a:r>
                      <a:r>
                        <a:rPr lang="tr-TR" sz="1300" dirty="0">
                          <a:effectLst/>
                        </a:rPr>
                        <a:t> %4–6 maksimum ideal kazanç sağlar.</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82550" marR="36830" indent="1270">
                        <a:lnSpc>
                          <a:spcPct val="107000"/>
                        </a:lnSpc>
                        <a:spcAft>
                          <a:spcPts val="800"/>
                        </a:spcAft>
                      </a:pPr>
                      <a:r>
                        <a:rPr lang="tr-TR" sz="1300">
                          <a:effectLst/>
                        </a:rPr>
                        <a:t>Talep dönemlerinde daha fazla kullanılabilir güç sağlar.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extLst>
                  <a:ext uri="{0D108BD9-81ED-4DB2-BD59-A6C34878D82A}">
                    <a16:rowId xmlns:a16="http://schemas.microsoft.com/office/drawing/2014/main" val="3386372269"/>
                  </a:ext>
                </a:extLst>
              </a:tr>
              <a:tr h="482232">
                <a:tc>
                  <a:txBody>
                    <a:bodyPr/>
                    <a:lstStyle/>
                    <a:p>
                      <a:pPr>
                        <a:lnSpc>
                          <a:spcPct val="107000"/>
                        </a:lnSpc>
                        <a:spcAft>
                          <a:spcPts val="800"/>
                        </a:spcAft>
                      </a:pPr>
                      <a:r>
                        <a:rPr lang="tr-TR" sz="1300">
                          <a:effectLst/>
                        </a:rPr>
                        <a:t>Daha Esnek Elektro-Mekanik Ekipmanlar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4295" marR="38100" indent="-5080">
                        <a:lnSpc>
                          <a:spcPct val="107000"/>
                        </a:lnSpc>
                        <a:spcAft>
                          <a:spcPts val="800"/>
                        </a:spcAft>
                      </a:pPr>
                      <a:r>
                        <a:rPr lang="tr-TR" sz="1300">
                          <a:effectLst/>
                        </a:rPr>
                        <a:t>%4–5 ağırlıklı verimlilik kazancı sağlamaktır.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5565" marR="37465" indent="8255">
                        <a:lnSpc>
                          <a:spcPct val="107000"/>
                        </a:lnSpc>
                        <a:spcAft>
                          <a:spcPts val="800"/>
                        </a:spcAft>
                      </a:pPr>
                      <a:r>
                        <a:rPr lang="tr-TR" sz="1300">
                          <a:effectLst/>
                        </a:rPr>
                        <a:t>Daha iyi debi davranışı ve esnek üretim sağlar.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extLst>
                  <a:ext uri="{0D108BD9-81ED-4DB2-BD59-A6C34878D82A}">
                    <a16:rowId xmlns:a16="http://schemas.microsoft.com/office/drawing/2014/main" val="3758147014"/>
                  </a:ext>
                </a:extLst>
              </a:tr>
              <a:tr h="482232">
                <a:tc>
                  <a:txBody>
                    <a:bodyPr/>
                    <a:lstStyle/>
                    <a:p>
                      <a:pPr>
                        <a:lnSpc>
                          <a:spcPct val="107000"/>
                        </a:lnSpc>
                        <a:spcAft>
                          <a:spcPts val="800"/>
                        </a:spcAft>
                      </a:pPr>
                      <a:r>
                        <a:rPr lang="tr-TR" sz="1300">
                          <a:effectLst/>
                        </a:rPr>
                        <a:t>Dijitalleşme ve Debi Tahmini</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83185" marR="39370" indent="1270">
                        <a:lnSpc>
                          <a:spcPct val="107000"/>
                        </a:lnSpc>
                        <a:spcAft>
                          <a:spcPts val="800"/>
                        </a:spcAft>
                      </a:pPr>
                      <a:r>
                        <a:rPr lang="tr-TR" sz="1300">
                          <a:effectLst/>
                        </a:rPr>
                        <a:t>%1 verimlilik artışı ve %11'e kadar daha iyi giriş tahmini ile üretim artışı sağlar.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81280" marR="36830" indent="2540">
                        <a:lnSpc>
                          <a:spcPct val="107000"/>
                        </a:lnSpc>
                        <a:spcAft>
                          <a:spcPts val="800"/>
                        </a:spcAft>
                      </a:pPr>
                      <a:r>
                        <a:rPr lang="tr-TR" sz="1300">
                          <a:effectLst/>
                        </a:rPr>
                        <a:t>Esneklik, daha iyi kontrol, giriş tahmini ve hasar önleme sağlar.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extLst>
                  <a:ext uri="{0D108BD9-81ED-4DB2-BD59-A6C34878D82A}">
                    <a16:rowId xmlns:a16="http://schemas.microsoft.com/office/drawing/2014/main" val="2620656291"/>
                  </a:ext>
                </a:extLst>
              </a:tr>
              <a:tr h="686580">
                <a:tc>
                  <a:txBody>
                    <a:bodyPr/>
                    <a:lstStyle/>
                    <a:p>
                      <a:pPr>
                        <a:lnSpc>
                          <a:spcPct val="107000"/>
                        </a:lnSpc>
                        <a:spcAft>
                          <a:spcPts val="800"/>
                        </a:spcAft>
                      </a:pPr>
                      <a:r>
                        <a:rPr lang="tr-TR" sz="1300">
                          <a:effectLst/>
                        </a:rPr>
                        <a:t>Yüzer Güneş Santrali (YGES)</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6835" marR="37465" indent="7620">
                        <a:lnSpc>
                          <a:spcPct val="107000"/>
                        </a:lnSpc>
                        <a:spcAft>
                          <a:spcPts val="800"/>
                        </a:spcAft>
                      </a:pPr>
                      <a:r>
                        <a:rPr lang="tr-TR" sz="1300">
                          <a:effectLst/>
                        </a:rPr>
                        <a:t>Su yüzeyinin %10'unun kaplanması, kaplanan alanın %70'inde buharlaşmayı azaltarak santral üretimini artırır + FPV'den elektrik üretilerek ek bir üretim sağlanır.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5565" marR="36830" indent="8255">
                        <a:lnSpc>
                          <a:spcPct val="107000"/>
                        </a:lnSpc>
                        <a:spcAft>
                          <a:spcPts val="800"/>
                        </a:spcAft>
                      </a:pPr>
                      <a:r>
                        <a:rPr lang="tr-TR" sz="1300" dirty="0">
                          <a:effectLst/>
                        </a:rPr>
                        <a:t>Kapasite faktörünün artışı (esneklik).</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extLst>
                  <a:ext uri="{0D108BD9-81ED-4DB2-BD59-A6C34878D82A}">
                    <a16:rowId xmlns:a16="http://schemas.microsoft.com/office/drawing/2014/main" val="1871370699"/>
                  </a:ext>
                </a:extLst>
              </a:tr>
              <a:tr h="697999">
                <a:tc>
                  <a:txBody>
                    <a:bodyPr/>
                    <a:lstStyle/>
                    <a:p>
                      <a:pPr>
                        <a:lnSpc>
                          <a:spcPct val="107000"/>
                        </a:lnSpc>
                        <a:spcAft>
                          <a:spcPts val="800"/>
                        </a:spcAft>
                      </a:pPr>
                      <a:r>
                        <a:rPr lang="tr-TR" sz="1300">
                          <a:effectLst/>
                        </a:rPr>
                        <a:t>Nehir Tipi Santrallerin (NHES) Kurulması: Türbinlerde Kurulu Gücün Artırılması (Yeni ve/veya Ek Makineler)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5565" marR="38735" indent="8890">
                        <a:lnSpc>
                          <a:spcPct val="107000"/>
                        </a:lnSpc>
                        <a:spcAft>
                          <a:spcPts val="800"/>
                        </a:spcAft>
                      </a:pPr>
                      <a:r>
                        <a:rPr lang="tr-TR" sz="1300" dirty="0">
                          <a:effectLst/>
                        </a:rPr>
                        <a:t>Yağışlı mevsimde savak taşmasının azalması nedeniyle üretim artışı, akış süresi eğrisinde, kurulu türbin deşarj kapasitesinin değişimine bağlı kazanç</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9375" marR="36195" indent="4445">
                        <a:lnSpc>
                          <a:spcPct val="107000"/>
                        </a:lnSpc>
                        <a:spcAft>
                          <a:spcPts val="800"/>
                        </a:spcAft>
                      </a:pPr>
                      <a:r>
                        <a:rPr lang="tr-TR" sz="1300">
                          <a:effectLst/>
                        </a:rPr>
                        <a:t>Esneklik, nehir tipi santraller büyük akarsularda seriler halinde kurulduğunda günde yaklaşık 1 saatlik güç artışı sağlar.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extLst>
                  <a:ext uri="{0D108BD9-81ED-4DB2-BD59-A6C34878D82A}">
                    <a16:rowId xmlns:a16="http://schemas.microsoft.com/office/drawing/2014/main" val="3431225170"/>
                  </a:ext>
                </a:extLst>
              </a:tr>
              <a:tr h="697999">
                <a:tc>
                  <a:txBody>
                    <a:bodyPr/>
                    <a:lstStyle/>
                    <a:p>
                      <a:pPr>
                        <a:lnSpc>
                          <a:spcPct val="107000"/>
                        </a:lnSpc>
                        <a:spcAft>
                          <a:spcPts val="800"/>
                        </a:spcAft>
                      </a:pPr>
                      <a:r>
                        <a:rPr lang="tr-TR" sz="1300">
                          <a:effectLst/>
                        </a:rPr>
                        <a:t>Rezervuar Tipi Santral (RHES): Yeni Bir Santral ile Paralel Bir Su Yolu Sistemi Ekleyerek Kurulu Gücün Artırılması</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4295" marR="35560" indent="-8890">
                        <a:lnSpc>
                          <a:spcPct val="107000"/>
                        </a:lnSpc>
                        <a:spcAft>
                          <a:spcPts val="800"/>
                        </a:spcAft>
                      </a:pPr>
                      <a:r>
                        <a:rPr lang="tr-TR" sz="1300">
                          <a:effectLst/>
                        </a:rPr>
                        <a:t>Yüksek düşüye sahip RHES' de kurulu güç, yılda yaklaşık 2000 saatten az çalışan projelerde güçlü şekilde azalarak yılda 1000 saatten az çalıştırılır.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4930" marR="37465" indent="2540">
                        <a:lnSpc>
                          <a:spcPct val="107000"/>
                        </a:lnSpc>
                        <a:spcAft>
                          <a:spcPts val="800"/>
                        </a:spcAft>
                      </a:pPr>
                      <a:r>
                        <a:rPr lang="tr-TR" sz="1300">
                          <a:effectLst/>
                        </a:rPr>
                        <a:t>Yeni su yolu sistemlerindeki sürtünme kayıpları nedeniyle küçük kazanç (&lt;%2) sağlar.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extLst>
                  <a:ext uri="{0D108BD9-81ED-4DB2-BD59-A6C34878D82A}">
                    <a16:rowId xmlns:a16="http://schemas.microsoft.com/office/drawing/2014/main" val="3295244882"/>
                  </a:ext>
                </a:extLst>
              </a:tr>
              <a:tr h="686580">
                <a:tc>
                  <a:txBody>
                    <a:bodyPr/>
                    <a:lstStyle/>
                    <a:p>
                      <a:pPr>
                        <a:lnSpc>
                          <a:spcPct val="107000"/>
                        </a:lnSpc>
                        <a:spcAft>
                          <a:spcPts val="800"/>
                        </a:spcAft>
                      </a:pPr>
                      <a:r>
                        <a:rPr lang="tr-TR" sz="1300">
                          <a:effectLst/>
                        </a:rPr>
                        <a:t>Yıllık Su Giriş Kapasitesinin arttırılması</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9375" marR="36195" indent="-3810">
                        <a:lnSpc>
                          <a:spcPct val="107000"/>
                        </a:lnSpc>
                        <a:spcAft>
                          <a:spcPts val="800"/>
                        </a:spcAft>
                      </a:pPr>
                      <a:r>
                        <a:rPr lang="tr-TR" sz="1300" dirty="0">
                          <a:effectLst/>
                        </a:rPr>
                        <a:t>Üretim artışı sağlar ancak nehirden su çekilmesi gerektirir.</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74930" marR="37465" indent="8890">
                        <a:lnSpc>
                          <a:spcPct val="107000"/>
                        </a:lnSpc>
                        <a:spcAft>
                          <a:spcPts val="800"/>
                        </a:spcAft>
                      </a:pPr>
                      <a:r>
                        <a:rPr lang="tr-TR" sz="1300">
                          <a:effectLst/>
                        </a:rPr>
                        <a:t>Tepe dönemlerde (enerji talebinin fazla olduğu dönemlerde) üretim artışı sağlar (esneklik).</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extLst>
                  <a:ext uri="{0D108BD9-81ED-4DB2-BD59-A6C34878D82A}">
                    <a16:rowId xmlns:a16="http://schemas.microsoft.com/office/drawing/2014/main" val="1809975469"/>
                  </a:ext>
                </a:extLst>
              </a:tr>
              <a:tr h="342212">
                <a:tc>
                  <a:txBody>
                    <a:bodyPr/>
                    <a:lstStyle/>
                    <a:p>
                      <a:pPr>
                        <a:lnSpc>
                          <a:spcPct val="107000"/>
                        </a:lnSpc>
                        <a:spcAft>
                          <a:spcPts val="800"/>
                        </a:spcAft>
                      </a:pPr>
                      <a:r>
                        <a:rPr lang="tr-TR" sz="1300">
                          <a:effectLst/>
                        </a:rPr>
                        <a:t>Başlatma ve Durdurma İyileştirmesi</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marL="84455">
                        <a:lnSpc>
                          <a:spcPct val="107000"/>
                        </a:lnSpc>
                        <a:spcAft>
                          <a:spcPts val="800"/>
                        </a:spcAft>
                      </a:pPr>
                      <a:r>
                        <a:rPr lang="tr-TR" sz="1300">
                          <a:effectLst/>
                        </a:rPr>
                        <a:t>1 başlatma ve durdurma = 15 saatlik ömür azalması sağlar.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tc>
                  <a:txBody>
                    <a:bodyPr/>
                    <a:lstStyle/>
                    <a:p>
                      <a:pPr>
                        <a:lnSpc>
                          <a:spcPct val="107000"/>
                        </a:lnSpc>
                        <a:spcAft>
                          <a:spcPts val="800"/>
                        </a:spcAft>
                      </a:pPr>
                      <a:r>
                        <a:rPr lang="tr-TR" sz="1300" dirty="0">
                          <a:effectLst/>
                        </a:rPr>
                        <a:t>Esneklik ve daha az hasar sağlar.</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42837" marB="42837"/>
                </a:tc>
                <a:extLst>
                  <a:ext uri="{0D108BD9-81ED-4DB2-BD59-A6C34878D82A}">
                    <a16:rowId xmlns:a16="http://schemas.microsoft.com/office/drawing/2014/main" val="2183022675"/>
                  </a:ext>
                </a:extLst>
              </a:tr>
            </a:tbl>
          </a:graphicData>
        </a:graphic>
      </p:graphicFrame>
      <p:sp>
        <p:nvSpPr>
          <p:cNvPr id="5" name="Metin kutusu 4">
            <a:extLst>
              <a:ext uri="{FF2B5EF4-FFF2-40B4-BE49-F238E27FC236}">
                <a16:creationId xmlns:a16="http://schemas.microsoft.com/office/drawing/2014/main" id="{16293F1E-75FF-4AA7-BD71-D5CCC8E2B81B}"/>
              </a:ext>
            </a:extLst>
          </p:cNvPr>
          <p:cNvSpPr txBox="1"/>
          <p:nvPr/>
        </p:nvSpPr>
        <p:spPr>
          <a:xfrm>
            <a:off x="179614" y="6220154"/>
            <a:ext cx="9209315" cy="369332"/>
          </a:xfrm>
          <a:prstGeom prst="rect">
            <a:avLst/>
          </a:prstGeom>
          <a:noFill/>
        </p:spPr>
        <p:txBody>
          <a:bodyPr wrap="square">
            <a:spAutoFit/>
          </a:bodyPr>
          <a:lstStyle/>
          <a:p>
            <a:pPr>
              <a:spcAft>
                <a:spcPts val="1000"/>
              </a:spcAft>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Çizelge 2 Esneklik ve Modernizasyon Uygulamaları Arasındaki İlişki [4]</a:t>
            </a:r>
          </a:p>
        </p:txBody>
      </p:sp>
    </p:spTree>
    <p:extLst>
      <p:ext uri="{BB962C8B-B14F-4D97-AF65-F5344CB8AC3E}">
        <p14:creationId xmlns:p14="http://schemas.microsoft.com/office/powerpoint/2010/main" val="158469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96514A5-35AB-436A-ABB6-7C5284414770}"/>
              </a:ext>
            </a:extLst>
          </p:cNvPr>
          <p:cNvSpPr txBox="1"/>
          <p:nvPr/>
        </p:nvSpPr>
        <p:spPr>
          <a:xfrm>
            <a:off x="304060" y="580622"/>
            <a:ext cx="6147786" cy="461665"/>
          </a:xfrm>
          <a:prstGeom prst="rect">
            <a:avLst/>
          </a:prstGeom>
          <a:noFill/>
        </p:spPr>
        <p:txBody>
          <a:bodyPr wrap="square">
            <a:spAutoFit/>
          </a:bodyPr>
          <a:lstStyle/>
          <a:p>
            <a:r>
              <a:rPr lang="tr-TR" sz="2400" dirty="0">
                <a:latin typeface="Arial" panose="020B0604020202020204" pitchFamily="34" charset="0"/>
                <a:cs typeface="Arial" panose="020B0604020202020204" pitchFamily="34" charset="0"/>
              </a:rPr>
              <a:t>4. </a:t>
            </a:r>
            <a:r>
              <a:rPr lang="tr-TR" sz="2400" dirty="0"/>
              <a:t>BULGULAR</a:t>
            </a:r>
            <a:endParaRPr lang="tr-TR" dirty="0">
              <a:latin typeface="Arial" panose="020B0604020202020204" pitchFamily="34" charset="0"/>
              <a:cs typeface="Arial" panose="020B0604020202020204" pitchFamily="34" charset="0"/>
            </a:endParaRPr>
          </a:p>
        </p:txBody>
      </p:sp>
      <p:sp>
        <p:nvSpPr>
          <p:cNvPr id="7" name="İçerik Yer Tutucusu 2">
            <a:extLst>
              <a:ext uri="{FF2B5EF4-FFF2-40B4-BE49-F238E27FC236}">
                <a16:creationId xmlns:a16="http://schemas.microsoft.com/office/drawing/2014/main" id="{3335860F-C0A2-4842-B8D1-BBBE598DAEC4}"/>
              </a:ext>
            </a:extLst>
          </p:cNvPr>
          <p:cNvSpPr>
            <a:spLocks noGrp="1"/>
          </p:cNvSpPr>
          <p:nvPr>
            <p:ph idx="1"/>
          </p:nvPr>
        </p:nvSpPr>
        <p:spPr>
          <a:xfrm>
            <a:off x="838200" y="1188720"/>
            <a:ext cx="10515600" cy="4820603"/>
          </a:xfrm>
        </p:spPr>
        <p:txBody>
          <a:bodyPr>
            <a:normAutofit/>
          </a:bodyPr>
          <a:lstStyle/>
          <a:p>
            <a:pPr marL="0" indent="0" algn="just">
              <a:buNone/>
            </a:pPr>
            <a:r>
              <a:rPr lang="tr-TR" sz="1800" dirty="0">
                <a:latin typeface="Arial" panose="020B0604020202020204" pitchFamily="34" charset="0"/>
                <a:cs typeface="Arial" panose="020B0604020202020204" pitchFamily="34" charset="0"/>
              </a:rPr>
              <a:t>Santrallerde esnekliği artırmak için yapılan bazı çalışmalar aşağıda detaylandırılmıştır. Bu çalışmalar, hidroelektrik santrallerinin rehabilitasyonu, pompaj depolamalı santrallerin kurulumu, şebeke </a:t>
            </a:r>
            <a:r>
              <a:rPr lang="tr-TR" sz="1800" dirty="0" err="1">
                <a:latin typeface="Arial" panose="020B0604020202020204" pitchFamily="34" charset="0"/>
                <a:cs typeface="Arial" panose="020B0604020202020204" pitchFamily="34" charset="0"/>
              </a:rPr>
              <a:t>stabilitesinin</a:t>
            </a:r>
            <a:r>
              <a:rPr lang="tr-TR" sz="1800" dirty="0">
                <a:latin typeface="Arial" panose="020B0604020202020204" pitchFamily="34" charset="0"/>
                <a:cs typeface="Arial" panose="020B0604020202020204" pitchFamily="34" charset="0"/>
              </a:rPr>
              <a:t> sağlanması ve yenilenebilir enerji entegrasyonları gibi çeşitli yöntemleri içermektedir. Ayrıca, santral kurulu gücünün arttırılması, enerji depolama teknolojilerinin geliştirilmesi ve merkezi olmayan üretim modellerinin benimsenmesi de bu alandaki önemli adımlar arasında yer almaktadır. Bu projeler ve girişimler, enerji sistemlerinin verimliliğini, sürdürülebilirliğini ve güvenilirliğini artırarak </a:t>
            </a:r>
            <a:r>
              <a:rPr lang="tr-TR" sz="1800" dirty="0" err="1">
                <a:latin typeface="Arial" panose="020B0604020202020204" pitchFamily="34" charset="0"/>
                <a:cs typeface="Arial" panose="020B0604020202020204" pitchFamily="34" charset="0"/>
              </a:rPr>
              <a:t>operasyonel</a:t>
            </a:r>
            <a:r>
              <a:rPr lang="tr-TR" sz="1800" dirty="0">
                <a:latin typeface="Arial" panose="020B0604020202020204" pitchFamily="34" charset="0"/>
                <a:cs typeface="Arial" panose="020B0604020202020204" pitchFamily="34" charset="0"/>
              </a:rPr>
              <a:t> esnekliği sağlamayı hedeflemektedir. Bu kapsamda gerçekleştirilen bazı önemli çalışmalar aşağıda özetlenmiştir.</a:t>
            </a:r>
          </a:p>
          <a:p>
            <a:pPr marL="342900" indent="-342900" algn="just">
              <a:buFont typeface="+mj-lt"/>
              <a:buAutoNum type="arabicPeriod"/>
            </a:pPr>
            <a:r>
              <a:rPr lang="tr-TR" sz="1800" dirty="0">
                <a:latin typeface="Arial" panose="020B0604020202020204" pitchFamily="34" charset="0"/>
                <a:cs typeface="Arial" panose="020B0604020202020204" pitchFamily="34" charset="0"/>
              </a:rPr>
              <a:t>Hirfanlı ve Gökçekaya Barajı Rehabilitasyonu </a:t>
            </a:r>
          </a:p>
          <a:p>
            <a:pPr marL="342900" indent="-342900" algn="just">
              <a:buFont typeface="+mj-lt"/>
              <a:buAutoNum type="arabicPeriod"/>
            </a:pPr>
            <a:r>
              <a:rPr lang="tr-TR" sz="1800" dirty="0">
                <a:latin typeface="Arial" panose="020B0604020202020204" pitchFamily="34" charset="0"/>
                <a:cs typeface="Arial" panose="020B0604020202020204" pitchFamily="34" charset="0"/>
              </a:rPr>
              <a:t>XFLEX HYDRO Projesi</a:t>
            </a:r>
          </a:p>
          <a:p>
            <a:pPr marL="342900" indent="-342900" algn="just">
              <a:buFont typeface="+mj-lt"/>
              <a:buAutoNum type="arabicPeriod"/>
            </a:pPr>
            <a:r>
              <a:rPr lang="tr-TR" sz="1800" dirty="0">
                <a:latin typeface="Arial" panose="020B0604020202020204" pitchFamily="34" charset="0"/>
                <a:cs typeface="Arial" panose="020B0604020202020204" pitchFamily="34" charset="0"/>
              </a:rPr>
              <a:t>Diğer Projeler</a:t>
            </a:r>
          </a:p>
          <a:p>
            <a:pPr marL="342900" indent="-342900" algn="just">
              <a:buFont typeface="+mj-lt"/>
              <a:buAutoNum type="arabicPeriod"/>
            </a:pPr>
            <a:r>
              <a:rPr lang="tr-TR" sz="1800" dirty="0">
                <a:latin typeface="Arial" panose="020B0604020202020204" pitchFamily="34" charset="0"/>
                <a:cs typeface="Arial" panose="020B0604020202020204" pitchFamily="34" charset="0"/>
              </a:rPr>
              <a:t>Bilimsel Çalışmalar</a:t>
            </a:r>
          </a:p>
        </p:txBody>
      </p:sp>
    </p:spTree>
    <p:extLst>
      <p:ext uri="{BB962C8B-B14F-4D97-AF65-F5344CB8AC3E}">
        <p14:creationId xmlns:p14="http://schemas.microsoft.com/office/powerpoint/2010/main" val="238058791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2307</Words>
  <Application>Microsoft Office PowerPoint</Application>
  <PresentationFormat>Geniş ekran</PresentationFormat>
  <Paragraphs>161</Paragraphs>
  <Slides>11</Slides>
  <Notes>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Arial</vt:lpstr>
      <vt:lpstr>Calibri</vt:lpstr>
      <vt:lpstr>Calibri Light</vt:lpstr>
      <vt:lpstr>Times New Roman</vt:lpstr>
      <vt:lpstr>Wingdings</vt:lpstr>
      <vt:lpstr>Office Teması</vt:lpstr>
      <vt:lpstr>Hidroelektrik Santrallerdeki Esnekliği Arttırmaya Yönelik Stratejiler</vt:lpstr>
      <vt:lpstr>İçindekiler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Ayten SÜMER</dc:creator>
  <cp:lastModifiedBy>Elif Erin</cp:lastModifiedBy>
  <cp:revision>22</cp:revision>
  <dcterms:created xsi:type="dcterms:W3CDTF">2024-08-08T07:03:42Z</dcterms:created>
  <dcterms:modified xsi:type="dcterms:W3CDTF">2024-09-13T12:35:30Z</dcterms:modified>
</cp:coreProperties>
</file>