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17"/>
  </p:notesMasterIdLst>
  <p:handoutMasterIdLst>
    <p:handoutMasterId r:id="rId18"/>
  </p:handoutMasterIdLst>
  <p:sldIdLst>
    <p:sldId id="257" r:id="rId2"/>
    <p:sldId id="258" r:id="rId3"/>
    <p:sldId id="259" r:id="rId4"/>
    <p:sldId id="260" r:id="rId5"/>
    <p:sldId id="261" r:id="rId6"/>
    <p:sldId id="27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63" autoAdjust="0"/>
  </p:normalViewPr>
  <p:slideViewPr>
    <p:cSldViewPr snapToGrid="0">
      <p:cViewPr varScale="1">
        <p:scale>
          <a:sx n="106" d="100"/>
          <a:sy n="106" d="100"/>
        </p:scale>
        <p:origin x="79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80FAA27-4A25-4955-A48F-D0F7230FBE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D395603-CD21-4D14-8292-ADA3CDA99F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AFBDF-B9B7-43FC-9546-29D5864080F4}" type="datetimeFigureOut">
              <a:rPr lang="tr-TR" smtClean="0"/>
              <a:t>24.09.2024</a:t>
            </a:fld>
            <a:endParaRPr lang="tr-TR"/>
          </a:p>
        </p:txBody>
      </p:sp>
      <p:sp>
        <p:nvSpPr>
          <p:cNvPr id="4" name="Alt Bilgi Yer Tutucusu 3">
            <a:extLst>
              <a:ext uri="{FF2B5EF4-FFF2-40B4-BE49-F238E27FC236}">
                <a16:creationId xmlns:a16="http://schemas.microsoft.com/office/drawing/2014/main" id="{C768D95B-5B3F-4BAF-8C19-DA9B31F56F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CB8B54B7-8C74-404D-B5C2-1E55CEC054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DA0E9-F493-4B49-9E98-8F952F909561}" type="slidenum">
              <a:rPr lang="tr-TR" smtClean="0"/>
              <a:t>‹#›</a:t>
            </a:fld>
            <a:endParaRPr lang="tr-TR"/>
          </a:p>
        </p:txBody>
      </p:sp>
    </p:spTree>
    <p:extLst>
      <p:ext uri="{BB962C8B-B14F-4D97-AF65-F5344CB8AC3E}">
        <p14:creationId xmlns:p14="http://schemas.microsoft.com/office/powerpoint/2010/main" val="1836512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D475B-C58E-4325-B6DA-2822B55098EF}" type="datetimeFigureOut">
              <a:rPr lang="tr-TR" smtClean="0"/>
              <a:t>24.09.2024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65DF8-8BF4-46BD-9AC0-D1A506C1772A}" type="slidenum">
              <a:rPr lang="tr-TR" smtClean="0"/>
              <a:t>‹#›</a:t>
            </a:fld>
            <a:endParaRPr lang="tr-TR"/>
          </a:p>
        </p:txBody>
      </p:sp>
    </p:spTree>
    <p:extLst>
      <p:ext uri="{BB962C8B-B14F-4D97-AF65-F5344CB8AC3E}">
        <p14:creationId xmlns:p14="http://schemas.microsoft.com/office/powerpoint/2010/main" val="27823291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E765DF8-8BF4-46BD-9AC0-D1A506C1772A}" type="slidenum">
              <a:rPr lang="tr-TR" smtClean="0"/>
              <a:t>4</a:t>
            </a:fld>
            <a:endParaRPr lang="tr-TR"/>
          </a:p>
        </p:txBody>
      </p:sp>
    </p:spTree>
    <p:extLst>
      <p:ext uri="{BB962C8B-B14F-4D97-AF65-F5344CB8AC3E}">
        <p14:creationId xmlns:p14="http://schemas.microsoft.com/office/powerpoint/2010/main" val="395684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A273F87-EAC1-48BE-8639-9FCD6AAAD6F9}" type="datetime1">
              <a:rPr lang="tr-TR" smtClean="0"/>
              <a:t>24.09.2024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23369D-C27D-447F-8B03-547DF41D7FD4}" type="datetime1">
              <a:rPr lang="tr-TR" smtClean="0"/>
              <a:t>24.09.2024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9AE5F2B-7662-4873-9AE4-5F352DB54B3D}" type="datetime1">
              <a:rPr lang="tr-TR" smtClean="0"/>
              <a:t>24.09.2024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275E858-FD1E-492F-B272-C42179A9B8C4}" type="datetime1">
              <a:rPr lang="tr-TR" smtClean="0"/>
              <a:t>24.09.2024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B50A209-A654-4EBF-888F-7595ADEC1013}" type="datetime1">
              <a:rPr lang="tr-TR" smtClean="0"/>
              <a:t>24.09.2024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F7C2013-B935-47CF-9FDA-173C40196812}" type="datetime1">
              <a:rPr lang="tr-TR" smtClean="0"/>
              <a:t>24.09.2024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438D590-1AC1-4D03-AF57-9D5789F75947}" type="datetime1">
              <a:rPr lang="tr-TR" smtClean="0"/>
              <a:t>24.09.2024</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FF57B79-AE69-44DF-B8BF-AD58D41F1F61}" type="datetime1">
              <a:rPr lang="tr-TR" smtClean="0"/>
              <a:t>24.09.2024</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B0C37F7-AA5F-4F5F-A469-691C73EE6AD2}" type="datetime1">
              <a:rPr lang="tr-TR" smtClean="0"/>
              <a:t>24.09.2024</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3B60288-EC97-4673-B464-D791432793A1}" type="datetime1">
              <a:rPr lang="tr-TR" smtClean="0"/>
              <a:t>24.09.2024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AB089CC-9B78-4A99-B4FE-EFE971D753B0}" type="datetime1">
              <a:rPr lang="tr-TR" smtClean="0"/>
              <a:t>24.09.2024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dirty="0"/>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2DBBF-B0A3-4B62-805C-8129EEB4D071}" type="datetime1">
              <a:rPr lang="tr-TR" smtClean="0"/>
              <a:t>24.09.2024</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dirty="0"/>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90/en15228435" TargetMode="External"/><Relationship Id="rId7" Type="http://schemas.openxmlformats.org/officeDocument/2006/relationships/hyperlink" Target="https://doi.org/10.3390/en14051253" TargetMode="External"/><Relationship Id="rId2" Type="http://schemas.openxmlformats.org/officeDocument/2006/relationships/hyperlink" Target="https://doi.org/10.15240/tul/001/2023-2-010" TargetMode="External"/><Relationship Id="rId1" Type="http://schemas.openxmlformats.org/officeDocument/2006/relationships/slideLayout" Target="../slideLayouts/slideLayout2.xml"/><Relationship Id="rId6" Type="http://schemas.openxmlformats.org/officeDocument/2006/relationships/hyperlink" Target="https://integratedreporting.org/wp-content/uploads/2021/01/" TargetMode="External"/><Relationship Id="rId5" Type="http://schemas.openxmlformats.org/officeDocument/2006/relationships/hyperlink" Target="https://integratedreporting.org/wpcontent/uploads/2013/12/13-12-08-THE-INTERNATIONAL-IRFRAMEWORK-2-1.pdf" TargetMode="External"/><Relationship Id="rId4" Type="http://schemas.openxmlformats.org/officeDocument/2006/relationships/hyperlink" Target="https://doi.org/10.1111/acfi.1224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1130530"/>
            <a:ext cx="6289338" cy="1837113"/>
          </a:xfrm>
        </p:spPr>
        <p:txBody>
          <a:bodyPr>
            <a:normAutofit fontScale="90000"/>
          </a:bodyPr>
          <a:lstStyle/>
          <a:p>
            <a:r>
              <a:rPr lang="tr-TR" sz="3600" b="1" dirty="0"/>
              <a:t>Türk Enerji Sektöründe Entegre Raporlama Uygulamaları ve Piyasa Değeri Üzerine bir</a:t>
            </a:r>
            <a:br>
              <a:rPr lang="tr-TR" sz="3600" b="1" dirty="0"/>
            </a:br>
            <a:r>
              <a:rPr lang="tr-TR" sz="3600" b="1" dirty="0"/>
              <a:t>İnceleme</a:t>
            </a:r>
            <a:endParaRPr lang="en-GB" sz="3600"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solidFill>
                  <a:schemeClr val="tx1"/>
                </a:solidFill>
                <a:latin typeface="Arial" panose="020B0604020202020204" pitchFamily="34" charset="0"/>
                <a:cs typeface="Arial" panose="020B0604020202020204" pitchFamily="34" charset="0"/>
              </a:rPr>
              <a:t>Emine BULUT , ASBÜ.</a:t>
            </a:r>
          </a:p>
          <a:p>
            <a:r>
              <a:rPr lang="tr-TR" sz="2400" dirty="0">
                <a:solidFill>
                  <a:schemeClr val="tx1"/>
                </a:solidFill>
                <a:latin typeface="Arial" panose="020B0604020202020204" pitchFamily="34" charset="0"/>
                <a:cs typeface="Arial" panose="020B0604020202020204" pitchFamily="34" charset="0"/>
              </a:rPr>
              <a:t>Doç. Dr. İzzet ARI , ASBÜ.</a:t>
            </a:r>
          </a:p>
          <a:p>
            <a:r>
              <a:rPr lang="tr-TR" sz="1000" dirty="0">
                <a:solidFill>
                  <a:schemeClr val="tx1"/>
                </a:solidFill>
                <a:latin typeface="Arial" panose="020B0604020202020204" pitchFamily="34" charset="0"/>
                <a:cs typeface="Arial" panose="020B0604020202020204" pitchFamily="34" charset="0"/>
              </a:rPr>
              <a:t>(</a:t>
            </a: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a:latin typeface="Arial" panose="020B0604020202020204" pitchFamily="34" charset="0"/>
                <a:cs typeface="Arial" panose="020B0604020202020204" pitchFamily="34" charset="0"/>
              </a:rPr>
              <a:t>marası: 0131</a:t>
            </a:r>
            <a:endParaRPr lang="en-GB" sz="2600" dirty="0">
              <a:latin typeface="Arial" panose="020B0604020202020204" pitchFamily="34" charset="0"/>
              <a:cs typeface="Arial" panose="020B0604020202020204" pitchFamily="34" charset="0"/>
            </a:endParaRPr>
          </a:p>
        </p:txBody>
      </p:sp>
      <p:sp>
        <p:nvSpPr>
          <p:cNvPr id="2" name="Slayt Numarası Yer Tutucusu 1">
            <a:extLst>
              <a:ext uri="{FF2B5EF4-FFF2-40B4-BE49-F238E27FC236}">
                <a16:creationId xmlns:a16="http://schemas.microsoft.com/office/drawing/2014/main" id="{BE6525D9-10F7-4F96-8F09-A30A76724097}"/>
              </a:ext>
            </a:extLst>
          </p:cNvPr>
          <p:cNvSpPr>
            <a:spLocks noGrp="1"/>
          </p:cNvSpPr>
          <p:nvPr>
            <p:ph type="sldNum" sz="quarter" idx="12"/>
          </p:nvPr>
        </p:nvSpPr>
        <p:spPr>
          <a:xfrm>
            <a:off x="0" y="6382983"/>
            <a:ext cx="12192000" cy="365125"/>
          </a:xfrm>
        </p:spPr>
        <p:txBody>
          <a:bodyPr/>
          <a:lstStyle/>
          <a:p>
            <a:pPr algn="ctr"/>
            <a:r>
              <a:rPr lang="tr-TR" dirty="0">
                <a:solidFill>
                  <a:srgbClr val="FF0000"/>
                </a:solidFill>
              </a:rPr>
              <a:t>1</a:t>
            </a:r>
          </a:p>
        </p:txBody>
      </p:sp>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Metin kutusu 1"/>
              <p:cNvSpPr txBox="1"/>
              <p:nvPr/>
            </p:nvSpPr>
            <p:spPr>
              <a:xfrm>
                <a:off x="723207" y="847898"/>
                <a:ext cx="9434946" cy="369332"/>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b="1" i="1">
                              <a:latin typeface="Cambria Math" panose="02040503050406030204" pitchFamily="18" charset="0"/>
                            </a:rPr>
                          </m:ctrlPr>
                        </m:sSubPr>
                        <m:e>
                          <m:r>
                            <a:rPr lang="tr-TR" b="1" i="1">
                              <a:latin typeface="Cambria Math" panose="02040503050406030204" pitchFamily="18" charset="0"/>
                            </a:rPr>
                            <m:t>𝑀𝑉</m:t>
                          </m:r>
                        </m:e>
                        <m:sub>
                          <m:r>
                            <a:rPr lang="tr-TR" b="1" i="1">
                              <a:latin typeface="Cambria Math" panose="02040503050406030204" pitchFamily="18" charset="0"/>
                            </a:rPr>
                            <m:t>𝑖𝑡</m:t>
                          </m:r>
                        </m:sub>
                      </m:sSub>
                      <m:r>
                        <a:rPr lang="tr-TR" b="1" i="1">
                          <a:latin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𝑎</m:t>
                          </m:r>
                        </m:e>
                        <m:sub>
                          <m:r>
                            <a:rPr lang="tr-TR" b="1" i="1">
                              <a:latin typeface="Cambria Math" panose="02040503050406030204" pitchFamily="18" charset="0"/>
                            </a:rPr>
                            <m:t>𝑜</m:t>
                          </m:r>
                        </m:sub>
                      </m:sSub>
                      <m:r>
                        <a:rPr lang="tr-TR" b="1" i="1">
                          <a:latin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𝑎</m:t>
                          </m:r>
                        </m:e>
                        <m:sub>
                          <m:r>
                            <a:rPr lang="tr-TR" b="1" i="1">
                              <a:latin typeface="Cambria Math" panose="02040503050406030204" pitchFamily="18" charset="0"/>
                            </a:rPr>
                            <m:t>1</m:t>
                          </m:r>
                        </m:sub>
                      </m:sSub>
                      <m:sSub>
                        <m:sSubPr>
                          <m:ctrlPr>
                            <a:rPr lang="tr-TR" b="1" i="1">
                              <a:latin typeface="Cambria Math" panose="02040503050406030204" pitchFamily="18" charset="0"/>
                            </a:rPr>
                          </m:ctrlPr>
                        </m:sSubPr>
                        <m:e>
                          <m:r>
                            <a:rPr lang="tr-TR" b="1" i="1">
                              <a:latin typeface="Cambria Math" panose="02040503050406030204" pitchFamily="18" charset="0"/>
                            </a:rPr>
                            <m:t>𝐵𝑉</m:t>
                          </m:r>
                        </m:e>
                        <m:sub>
                          <m:r>
                            <a:rPr lang="tr-TR" b="1" i="1">
                              <a:latin typeface="Cambria Math" panose="02040503050406030204" pitchFamily="18" charset="0"/>
                            </a:rPr>
                            <m:t>𝑖𝑡</m:t>
                          </m:r>
                        </m:sub>
                      </m:sSub>
                      <m:r>
                        <a:rPr lang="tr-TR" b="1" i="1">
                          <a:latin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𝑎</m:t>
                          </m:r>
                        </m:e>
                        <m:sub>
                          <m:r>
                            <a:rPr lang="tr-TR" b="1" i="1">
                              <a:latin typeface="Cambria Math" panose="02040503050406030204" pitchFamily="18" charset="0"/>
                            </a:rPr>
                            <m:t>2</m:t>
                          </m:r>
                        </m:sub>
                      </m:sSub>
                      <m:sSub>
                        <m:sSubPr>
                          <m:ctrlPr>
                            <a:rPr lang="tr-TR" b="1" i="1">
                              <a:latin typeface="Cambria Math" panose="02040503050406030204" pitchFamily="18" charset="0"/>
                            </a:rPr>
                          </m:ctrlPr>
                        </m:sSubPr>
                        <m:e>
                          <m:r>
                            <a:rPr lang="tr-TR" b="1" i="1">
                              <a:latin typeface="Cambria Math" panose="02040503050406030204" pitchFamily="18" charset="0"/>
                            </a:rPr>
                            <m:t>𝑁𝑃</m:t>
                          </m:r>
                        </m:e>
                        <m:sub>
                          <m:r>
                            <a:rPr lang="tr-TR" b="1" i="1">
                              <a:latin typeface="Cambria Math" panose="02040503050406030204" pitchFamily="18" charset="0"/>
                            </a:rPr>
                            <m:t>𝑖𝑡</m:t>
                          </m:r>
                        </m:sub>
                      </m:sSub>
                      <m:r>
                        <a:rPr lang="tr-TR" b="1" i="1">
                          <a:latin typeface="Cambria Math" panose="02040503050406030204" pitchFamily="18" charset="0"/>
                        </a:rPr>
                        <m:t>+</m:t>
                      </m:r>
                      <m:sSub>
                        <m:sSubPr>
                          <m:ctrlPr>
                            <a:rPr lang="tr-TR" b="1" i="1">
                              <a:latin typeface="Cambria Math" panose="02040503050406030204" pitchFamily="18" charset="0"/>
                            </a:rPr>
                          </m:ctrlPr>
                        </m:sSubPr>
                        <m:e>
                          <m:sSub>
                            <m:sSubPr>
                              <m:ctrlPr>
                                <a:rPr lang="tr-TR" b="1" i="1">
                                  <a:latin typeface="Cambria Math" panose="02040503050406030204" pitchFamily="18" charset="0"/>
                                </a:rPr>
                              </m:ctrlPr>
                            </m:sSubPr>
                            <m:e>
                              <m:r>
                                <a:rPr lang="tr-TR" b="1" i="1">
                                  <a:latin typeface="Cambria Math" panose="02040503050406030204" pitchFamily="18" charset="0"/>
                                </a:rPr>
                                <m:t>𝑎</m:t>
                              </m:r>
                            </m:e>
                            <m:sub>
                              <m:r>
                                <a:rPr lang="tr-TR" b="1" i="1">
                                  <a:latin typeface="Cambria Math" panose="02040503050406030204" pitchFamily="18" charset="0"/>
                                </a:rPr>
                                <m:t>3</m:t>
                              </m:r>
                            </m:sub>
                          </m:sSub>
                          <m:r>
                            <a:rPr lang="tr-TR" b="1" i="1">
                              <a:latin typeface="Cambria Math" panose="02040503050406030204" pitchFamily="18" charset="0"/>
                            </a:rPr>
                            <m:t>𝑆𝑅</m:t>
                          </m:r>
                        </m:e>
                        <m:sub>
                          <m:r>
                            <a:rPr lang="tr-TR" b="1" i="1">
                              <a:latin typeface="Cambria Math" panose="02040503050406030204" pitchFamily="18" charset="0"/>
                            </a:rPr>
                            <m:t>𝑖𝑡</m:t>
                          </m:r>
                        </m:sub>
                      </m:sSub>
                      <m:r>
                        <a:rPr lang="tr-TR" b="1" i="1">
                          <a:latin typeface="Cambria Math" panose="02040503050406030204" pitchFamily="18" charset="0"/>
                        </a:rPr>
                        <m:t>+</m:t>
                      </m:r>
                      <m:sSub>
                        <m:sSubPr>
                          <m:ctrlPr>
                            <a:rPr lang="tr-TR" b="1" i="1">
                              <a:latin typeface="Cambria Math" panose="02040503050406030204" pitchFamily="18" charset="0"/>
                            </a:rPr>
                          </m:ctrlPr>
                        </m:sSubPr>
                        <m:e>
                          <m:sSub>
                            <m:sSubPr>
                              <m:ctrlPr>
                                <a:rPr lang="tr-TR" b="1" i="1">
                                  <a:latin typeface="Cambria Math" panose="02040503050406030204" pitchFamily="18" charset="0"/>
                                </a:rPr>
                              </m:ctrlPr>
                            </m:sSubPr>
                            <m:e>
                              <m:r>
                                <a:rPr lang="tr-TR" b="1" i="1">
                                  <a:latin typeface="Cambria Math" panose="02040503050406030204" pitchFamily="18" charset="0"/>
                                </a:rPr>
                                <m:t>𝑎</m:t>
                              </m:r>
                            </m:e>
                            <m:sub>
                              <m:r>
                                <a:rPr lang="tr-TR" b="1" i="1">
                                  <a:latin typeface="Cambria Math" panose="02040503050406030204" pitchFamily="18" charset="0"/>
                                </a:rPr>
                                <m:t>4</m:t>
                              </m:r>
                            </m:sub>
                          </m:sSub>
                          <m:r>
                            <a:rPr lang="tr-TR" b="1" i="1">
                              <a:latin typeface="Cambria Math" panose="02040503050406030204" pitchFamily="18" charset="0"/>
                            </a:rPr>
                            <m:t>𝐼𝑅</m:t>
                          </m:r>
                        </m:e>
                        <m:sub>
                          <m:r>
                            <a:rPr lang="tr-TR" b="1" i="1">
                              <a:latin typeface="Cambria Math" panose="02040503050406030204" pitchFamily="18" charset="0"/>
                            </a:rPr>
                            <m:t>𝑖𝑡</m:t>
                          </m:r>
                        </m:sub>
                      </m:sSub>
                      <m:r>
                        <a:rPr lang="tr-TR" b="1" i="1">
                          <a:latin typeface="Cambria Math" panose="02040503050406030204" pitchFamily="18" charset="0"/>
                        </a:rPr>
                        <m:t>+</m:t>
                      </m:r>
                      <m:sSub>
                        <m:sSubPr>
                          <m:ctrlPr>
                            <a:rPr lang="tr-TR" b="1" i="1">
                              <a:latin typeface="Cambria Math" panose="02040503050406030204" pitchFamily="18" charset="0"/>
                            </a:rPr>
                          </m:ctrlPr>
                        </m:sSubPr>
                        <m:e>
                          <m:sSub>
                            <m:sSubPr>
                              <m:ctrlPr>
                                <a:rPr lang="tr-TR" b="1" i="1">
                                  <a:latin typeface="Cambria Math" panose="02040503050406030204" pitchFamily="18" charset="0"/>
                                </a:rPr>
                              </m:ctrlPr>
                            </m:sSubPr>
                            <m:e>
                              <m:r>
                                <a:rPr lang="tr-TR" b="1" i="1">
                                  <a:latin typeface="Cambria Math" panose="02040503050406030204" pitchFamily="18" charset="0"/>
                                </a:rPr>
                                <m:t>𝑎</m:t>
                              </m:r>
                            </m:e>
                            <m:sub>
                              <m:r>
                                <a:rPr lang="tr-TR" b="1" i="1">
                                  <a:latin typeface="Cambria Math" panose="02040503050406030204" pitchFamily="18" charset="0"/>
                                </a:rPr>
                                <m:t>5</m:t>
                              </m:r>
                            </m:sub>
                          </m:sSub>
                          <m:r>
                            <a:rPr lang="tr-TR" b="1" i="1">
                              <a:latin typeface="Cambria Math" panose="02040503050406030204" pitchFamily="18" charset="0"/>
                            </a:rPr>
                            <m:t>𝐼𝐷𝑋</m:t>
                          </m:r>
                        </m:e>
                        <m:sub>
                          <m:r>
                            <a:rPr lang="tr-TR" b="1" i="1">
                              <a:latin typeface="Cambria Math" panose="02040503050406030204" pitchFamily="18" charset="0"/>
                            </a:rPr>
                            <m:t>𝑖𝑡</m:t>
                          </m:r>
                        </m:sub>
                      </m:sSub>
                      <m:r>
                        <a:rPr lang="tr-TR" b="1" i="1">
                          <a:latin typeface="Cambria Math" panose="02040503050406030204" pitchFamily="18" charset="0"/>
                        </a:rPr>
                        <m:t>+</m:t>
                      </m:r>
                      <m:sSub>
                        <m:sSubPr>
                          <m:ctrlPr>
                            <a:rPr lang="tr-TR" b="1" i="1">
                              <a:latin typeface="Cambria Math" panose="02040503050406030204" pitchFamily="18" charset="0"/>
                            </a:rPr>
                          </m:ctrlPr>
                        </m:sSubPr>
                        <m:e>
                          <m:sSub>
                            <m:sSubPr>
                              <m:ctrlPr>
                                <a:rPr lang="tr-TR" b="1" i="1">
                                  <a:latin typeface="Cambria Math" panose="02040503050406030204" pitchFamily="18" charset="0"/>
                                </a:rPr>
                              </m:ctrlPr>
                            </m:sSubPr>
                            <m:e>
                              <m:r>
                                <a:rPr lang="tr-TR" b="1" i="1">
                                  <a:latin typeface="Cambria Math" panose="02040503050406030204" pitchFamily="18" charset="0"/>
                                </a:rPr>
                                <m:t>𝑎</m:t>
                              </m:r>
                            </m:e>
                            <m:sub>
                              <m:r>
                                <a:rPr lang="tr-TR" b="1" i="1">
                                  <a:latin typeface="Cambria Math" panose="02040503050406030204" pitchFamily="18" charset="0"/>
                                </a:rPr>
                                <m:t>6</m:t>
                              </m:r>
                            </m:sub>
                          </m:sSub>
                          <m:r>
                            <a:rPr lang="tr-TR" b="1" i="1">
                              <a:latin typeface="Cambria Math" panose="02040503050406030204" pitchFamily="18" charset="0"/>
                            </a:rPr>
                            <m:t>𝐾𝑈𝑅𝑋</m:t>
                          </m:r>
                        </m:e>
                        <m:sub>
                          <m:r>
                            <a:rPr lang="tr-TR" b="1" i="1">
                              <a:latin typeface="Cambria Math" panose="02040503050406030204" pitchFamily="18" charset="0"/>
                            </a:rPr>
                            <m:t>𝑖𝑡</m:t>
                          </m:r>
                        </m:sub>
                      </m:sSub>
                      <m:r>
                        <a:rPr lang="tr-TR" b="1" i="1">
                          <a:latin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𝑐</m:t>
                          </m:r>
                        </m:e>
                        <m:sub>
                          <m:r>
                            <a:rPr lang="tr-TR" b="1" i="1">
                              <a:latin typeface="Cambria Math" panose="02040503050406030204" pitchFamily="18" charset="0"/>
                            </a:rPr>
                            <m:t>𝑖</m:t>
                          </m:r>
                        </m:sub>
                      </m:sSub>
                      <m:r>
                        <a:rPr lang="tr-TR" b="1" i="1">
                          <a:latin typeface="Cambria Math" panose="02040503050406030204" pitchFamily="18" charset="0"/>
                        </a:rPr>
                        <m:t>+</m:t>
                      </m:r>
                      <m:sSub>
                        <m:sSubPr>
                          <m:ctrlPr>
                            <a:rPr lang="tr-TR" b="1" i="1">
                              <a:latin typeface="Cambria Math" panose="02040503050406030204" pitchFamily="18" charset="0"/>
                            </a:rPr>
                          </m:ctrlPr>
                        </m:sSubPr>
                        <m:e>
                          <m:r>
                            <a:rPr lang="tr-TR" b="1" i="1">
                              <a:latin typeface="Cambria Math" panose="02040503050406030204" pitchFamily="18" charset="0"/>
                            </a:rPr>
                            <m:t>𝑢</m:t>
                          </m:r>
                        </m:e>
                        <m:sub>
                          <m:r>
                            <a:rPr lang="tr-TR" b="1" i="1">
                              <a:latin typeface="Cambria Math" panose="02040503050406030204" pitchFamily="18" charset="0"/>
                            </a:rPr>
                            <m:t>𝑖𝑡</m:t>
                          </m:r>
                        </m:sub>
                      </m:sSub>
                    </m:oMath>
                  </m:oMathPara>
                </a14:m>
                <a:endParaRPr lang="tr-TR" dirty="0"/>
              </a:p>
            </p:txBody>
          </p:sp>
        </mc:Choice>
        <mc:Fallback xmlns="">
          <p:sp>
            <p:nvSpPr>
              <p:cNvPr id="2" name="Metin kutusu 1"/>
              <p:cNvSpPr txBox="1">
                <a:spLocks noRot="1" noChangeAspect="1" noMove="1" noResize="1" noEditPoints="1" noAdjustHandles="1" noChangeArrowheads="1" noChangeShapeType="1" noTextEdit="1"/>
              </p:cNvSpPr>
              <p:nvPr/>
            </p:nvSpPr>
            <p:spPr>
              <a:xfrm>
                <a:off x="723207" y="847898"/>
                <a:ext cx="9434946" cy="369332"/>
              </a:xfrm>
              <a:prstGeom prst="rect">
                <a:avLst/>
              </a:prstGeom>
              <a:blipFill>
                <a:blip r:embed="rId2"/>
                <a:stretch>
                  <a:fillRect/>
                </a:stretch>
              </a:blipFill>
            </p:spPr>
            <p:txBody>
              <a:bodyPr/>
              <a:lstStyle/>
              <a:p>
                <a:r>
                  <a:rPr lang="tr-TR">
                    <a:noFill/>
                  </a:rPr>
                  <a:t> </a:t>
                </a:r>
              </a:p>
            </p:txBody>
          </p:sp>
        </mc:Fallback>
      </mc:AlternateContent>
      <p:sp>
        <p:nvSpPr>
          <p:cNvPr id="3" name="Metin kutusu 2"/>
          <p:cNvSpPr txBox="1"/>
          <p:nvPr/>
        </p:nvSpPr>
        <p:spPr>
          <a:xfrm>
            <a:off x="723207" y="465513"/>
            <a:ext cx="2967644" cy="369332"/>
          </a:xfrm>
          <a:prstGeom prst="rect">
            <a:avLst/>
          </a:prstGeom>
          <a:solidFill>
            <a:schemeClr val="accent1">
              <a:lumMod val="50000"/>
            </a:schemeClr>
          </a:solidFill>
        </p:spPr>
        <p:txBody>
          <a:bodyPr wrap="square" rtlCol="0">
            <a:spAutoFit/>
          </a:bodyPr>
          <a:lstStyle/>
          <a:p>
            <a:r>
              <a:rPr lang="tr-TR" dirty="0">
                <a:solidFill>
                  <a:schemeClr val="bg1"/>
                </a:solidFill>
              </a:rPr>
              <a:t>Regresyon Denklemi </a:t>
            </a:r>
          </a:p>
        </p:txBody>
      </p:sp>
      <p:sp>
        <p:nvSpPr>
          <p:cNvPr id="4" name="Metin kutusu 3"/>
          <p:cNvSpPr txBox="1"/>
          <p:nvPr/>
        </p:nvSpPr>
        <p:spPr>
          <a:xfrm>
            <a:off x="798022" y="2164701"/>
            <a:ext cx="4940305" cy="3539430"/>
          </a:xfrm>
          <a:prstGeom prst="rect">
            <a:avLst/>
          </a:prstGeom>
          <a:noFill/>
        </p:spPr>
        <p:txBody>
          <a:bodyPr wrap="square" rtlCol="0">
            <a:spAutoFit/>
          </a:bodyPr>
          <a:lstStyle/>
          <a:p>
            <a:r>
              <a:rPr lang="tr-TR" sz="1600" b="1" dirty="0">
                <a:solidFill>
                  <a:schemeClr val="accent1">
                    <a:lumMod val="50000"/>
                  </a:schemeClr>
                </a:solidFill>
              </a:rPr>
              <a:t>Panel veri, belirli bir süre boyunca aynı kişilerden toplanan verileri ifade eder.</a:t>
            </a:r>
          </a:p>
          <a:p>
            <a:endParaRPr lang="tr-TR" sz="1600" b="1" dirty="0">
              <a:solidFill>
                <a:schemeClr val="accent1">
                  <a:lumMod val="50000"/>
                </a:schemeClr>
              </a:solidFill>
            </a:endParaRPr>
          </a:p>
          <a:p>
            <a:r>
              <a:rPr lang="tr-TR" sz="1600" b="1" dirty="0">
                <a:solidFill>
                  <a:schemeClr val="accent1">
                    <a:lumMod val="50000"/>
                  </a:schemeClr>
                </a:solidFill>
              </a:rPr>
              <a:t>Çalışmamızda 12 enerji şirketinden oluşan bir panel 10 yıllık bir süre boyunca analiz edilmiş ve 120 gözlem elde edilmiştir. Tanımlayıcı istatistikler Tablo 5'te gösterilmektedir.</a:t>
            </a:r>
          </a:p>
          <a:p>
            <a:endParaRPr lang="tr-TR" sz="1600" b="1" dirty="0">
              <a:solidFill>
                <a:schemeClr val="accent1">
                  <a:lumMod val="50000"/>
                </a:schemeClr>
              </a:solidFill>
            </a:endParaRPr>
          </a:p>
          <a:p>
            <a:r>
              <a:rPr lang="tr-TR" sz="1600" b="1" dirty="0">
                <a:solidFill>
                  <a:schemeClr val="accent1">
                    <a:lumMod val="50000"/>
                  </a:schemeClr>
                </a:solidFill>
              </a:rPr>
              <a:t>Çalışmamızda kullanılan Panel Veri Tahmin Modelleri Havuzlanmış (OLS), Sabit Etkiler ve Rassal Etkilerdir. </a:t>
            </a:r>
          </a:p>
          <a:p>
            <a:endParaRPr lang="tr-TR" sz="1600" b="1" dirty="0">
              <a:solidFill>
                <a:schemeClr val="accent1">
                  <a:lumMod val="50000"/>
                </a:schemeClr>
              </a:solidFill>
            </a:endParaRPr>
          </a:p>
          <a:p>
            <a:r>
              <a:rPr lang="tr-TR" sz="1600" b="1" dirty="0">
                <a:solidFill>
                  <a:schemeClr val="accent1">
                    <a:lumMod val="50000"/>
                  </a:schemeClr>
                </a:solidFill>
              </a:rPr>
              <a:t>Model belirleme testleri uygulandıktan sonra, sabit etkiler modeli en uygun model olarak seçilmiştir.</a:t>
            </a:r>
          </a:p>
          <a:p>
            <a:endParaRPr lang="tr-TR" sz="1600" b="1" dirty="0">
              <a:solidFill>
                <a:schemeClr val="accent1">
                  <a:lumMod val="50000"/>
                </a:schemeClr>
              </a:solidFill>
            </a:endParaRPr>
          </a:p>
        </p:txBody>
      </p:sp>
      <p:graphicFrame>
        <p:nvGraphicFramePr>
          <p:cNvPr id="5" name="Tablo 4">
            <a:extLst>
              <a:ext uri="{FF2B5EF4-FFF2-40B4-BE49-F238E27FC236}">
                <a16:creationId xmlns:a16="http://schemas.microsoft.com/office/drawing/2014/main" id="{214E8C93-2687-500F-323D-6C072A3E30ED}"/>
              </a:ext>
            </a:extLst>
          </p:cNvPr>
          <p:cNvGraphicFramePr>
            <a:graphicFrameLocks noGrp="1"/>
          </p:cNvGraphicFramePr>
          <p:nvPr>
            <p:extLst>
              <p:ext uri="{D42A27DB-BD31-4B8C-83A1-F6EECF244321}">
                <p14:modId xmlns:p14="http://schemas.microsoft.com/office/powerpoint/2010/main" val="938576856"/>
              </p:ext>
            </p:extLst>
          </p:nvPr>
        </p:nvGraphicFramePr>
        <p:xfrm>
          <a:off x="6316824" y="2164702"/>
          <a:ext cx="5187823" cy="3442413"/>
        </p:xfrm>
        <a:graphic>
          <a:graphicData uri="http://schemas.openxmlformats.org/drawingml/2006/table">
            <a:tbl>
              <a:tblPr firstRow="1" firstCol="1" bandRow="1">
                <a:tableStyleId>{5C22544A-7EE6-4342-B048-85BDC9FD1C3A}</a:tableStyleId>
              </a:tblPr>
              <a:tblGrid>
                <a:gridCol w="705362">
                  <a:extLst>
                    <a:ext uri="{9D8B030D-6E8A-4147-A177-3AD203B41FA5}">
                      <a16:colId xmlns:a16="http://schemas.microsoft.com/office/drawing/2014/main" val="3060257014"/>
                    </a:ext>
                  </a:extLst>
                </a:gridCol>
                <a:gridCol w="705362">
                  <a:extLst>
                    <a:ext uri="{9D8B030D-6E8A-4147-A177-3AD203B41FA5}">
                      <a16:colId xmlns:a16="http://schemas.microsoft.com/office/drawing/2014/main" val="731708657"/>
                    </a:ext>
                  </a:extLst>
                </a:gridCol>
                <a:gridCol w="705362">
                  <a:extLst>
                    <a:ext uri="{9D8B030D-6E8A-4147-A177-3AD203B41FA5}">
                      <a16:colId xmlns:a16="http://schemas.microsoft.com/office/drawing/2014/main" val="4004676084"/>
                    </a:ext>
                  </a:extLst>
                </a:gridCol>
                <a:gridCol w="705362">
                  <a:extLst>
                    <a:ext uri="{9D8B030D-6E8A-4147-A177-3AD203B41FA5}">
                      <a16:colId xmlns:a16="http://schemas.microsoft.com/office/drawing/2014/main" val="845347003"/>
                    </a:ext>
                  </a:extLst>
                </a:gridCol>
                <a:gridCol w="705362">
                  <a:extLst>
                    <a:ext uri="{9D8B030D-6E8A-4147-A177-3AD203B41FA5}">
                      <a16:colId xmlns:a16="http://schemas.microsoft.com/office/drawing/2014/main" val="3063177276"/>
                    </a:ext>
                  </a:extLst>
                </a:gridCol>
                <a:gridCol w="705362">
                  <a:extLst>
                    <a:ext uri="{9D8B030D-6E8A-4147-A177-3AD203B41FA5}">
                      <a16:colId xmlns:a16="http://schemas.microsoft.com/office/drawing/2014/main" val="3978661767"/>
                    </a:ext>
                  </a:extLst>
                </a:gridCol>
                <a:gridCol w="955651">
                  <a:extLst>
                    <a:ext uri="{9D8B030D-6E8A-4147-A177-3AD203B41FA5}">
                      <a16:colId xmlns:a16="http://schemas.microsoft.com/office/drawing/2014/main" val="1036077800"/>
                    </a:ext>
                  </a:extLst>
                </a:gridCol>
              </a:tblGrid>
              <a:tr h="520914">
                <a:tc>
                  <a:txBody>
                    <a:bodyPr/>
                    <a:lstStyle/>
                    <a:p>
                      <a:pPr>
                        <a:lnSpc>
                          <a:spcPct val="107000"/>
                        </a:lnSpc>
                        <a:spcAft>
                          <a:spcPts val="800"/>
                        </a:spcAft>
                      </a:pPr>
                      <a:r>
                        <a:rPr lang="en-US"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Gözlem</a:t>
                      </a:r>
                      <a:endParaRPr lang="tr-TR" sz="1100" kern="100">
                        <a:effectLst/>
                      </a:endParaRPr>
                    </a:p>
                    <a:p>
                      <a:pPr algn="ctr">
                        <a:lnSpc>
                          <a:spcPct val="107000"/>
                        </a:lnSpc>
                        <a:spcAft>
                          <a:spcPts val="800"/>
                        </a:spcAft>
                      </a:pPr>
                      <a:r>
                        <a:rPr lang="en-US" sz="1200" kern="0">
                          <a:effectLst/>
                        </a:rPr>
                        <a:t>Sayısı</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Ortalama</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Medyan</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Standard</a:t>
                      </a:r>
                      <a:endParaRPr lang="tr-TR" sz="1100" kern="100">
                        <a:effectLst/>
                      </a:endParaRPr>
                    </a:p>
                    <a:p>
                      <a:pPr algn="ctr">
                        <a:lnSpc>
                          <a:spcPct val="107000"/>
                        </a:lnSpc>
                        <a:spcAft>
                          <a:spcPts val="800"/>
                        </a:spcAft>
                      </a:pPr>
                      <a:r>
                        <a:rPr lang="en-US" sz="1200" kern="0">
                          <a:effectLst/>
                        </a:rPr>
                        <a:t>Sapma</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Minimum</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Maksimum</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76870625"/>
                  </a:ext>
                </a:extLst>
              </a:tr>
              <a:tr h="417357">
                <a:tc>
                  <a:txBody>
                    <a:bodyPr/>
                    <a:lstStyle/>
                    <a:p>
                      <a:pPr algn="just">
                        <a:lnSpc>
                          <a:spcPct val="107000"/>
                        </a:lnSpc>
                        <a:spcAft>
                          <a:spcPts val="800"/>
                        </a:spcAft>
                      </a:pPr>
                      <a:r>
                        <a:rPr lang="en-US" sz="1000" kern="0">
                          <a:effectLst/>
                        </a:rPr>
                        <a:t> MV</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20.189,9</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4.595,8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44.675,2</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181,1</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275.531,8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9353931"/>
                  </a:ext>
                </a:extLst>
              </a:tr>
              <a:tr h="417357">
                <a:tc>
                  <a:txBody>
                    <a:bodyPr/>
                    <a:lstStyle/>
                    <a:p>
                      <a:pPr algn="just">
                        <a:lnSpc>
                          <a:spcPct val="107000"/>
                        </a:lnSpc>
                        <a:spcAft>
                          <a:spcPts val="800"/>
                        </a:spcAft>
                      </a:pPr>
                      <a:r>
                        <a:rPr lang="en-US" sz="1000" kern="0">
                          <a:effectLst/>
                        </a:rPr>
                        <a:t> BV</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14.042,8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3.778,4</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34.512,2</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dirty="0">
                          <a:effectLst/>
                        </a:rPr>
                        <a:t>-486,0</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293.105,5</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9546492"/>
                  </a:ext>
                </a:extLst>
              </a:tr>
              <a:tr h="417357">
                <a:tc>
                  <a:txBody>
                    <a:bodyPr/>
                    <a:lstStyle/>
                    <a:p>
                      <a:pPr algn="just">
                        <a:lnSpc>
                          <a:spcPct val="107000"/>
                        </a:lnSpc>
                        <a:spcAft>
                          <a:spcPts val="800"/>
                        </a:spcAft>
                      </a:pPr>
                      <a:r>
                        <a:rPr lang="en-US" sz="1000" kern="0">
                          <a:effectLst/>
                        </a:rPr>
                        <a:t> NP</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2.528,5</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161,1</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11.150,0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-9.184,4</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101.028,4</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75305250"/>
                  </a:ext>
                </a:extLst>
              </a:tr>
              <a:tr h="417357">
                <a:tc>
                  <a:txBody>
                    <a:bodyPr/>
                    <a:lstStyle/>
                    <a:p>
                      <a:pPr algn="just">
                        <a:lnSpc>
                          <a:spcPct val="107000"/>
                        </a:lnSpc>
                        <a:spcAft>
                          <a:spcPts val="800"/>
                        </a:spcAft>
                      </a:pPr>
                      <a:r>
                        <a:rPr lang="en-US" sz="1000" kern="0">
                          <a:effectLst/>
                        </a:rPr>
                        <a:t> SR</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0,36</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0,48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10079387"/>
                  </a:ext>
                </a:extLst>
              </a:tr>
              <a:tr h="417357">
                <a:tc>
                  <a:txBody>
                    <a:bodyPr/>
                    <a:lstStyle/>
                    <a:p>
                      <a:pPr algn="just">
                        <a:lnSpc>
                          <a:spcPct val="107000"/>
                        </a:lnSpc>
                        <a:spcAft>
                          <a:spcPts val="800"/>
                        </a:spcAft>
                      </a:pPr>
                      <a:r>
                        <a:rPr lang="en-US" sz="1000" kern="0">
                          <a:effectLst/>
                        </a:rPr>
                        <a:t> IR</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0,07</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0,25</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59426391"/>
                  </a:ext>
                </a:extLst>
              </a:tr>
              <a:tr h="417357">
                <a:tc>
                  <a:txBody>
                    <a:bodyPr/>
                    <a:lstStyle/>
                    <a:p>
                      <a:pPr algn="just">
                        <a:lnSpc>
                          <a:spcPct val="107000"/>
                        </a:lnSpc>
                        <a:spcAft>
                          <a:spcPts val="800"/>
                        </a:spcAft>
                      </a:pPr>
                      <a:r>
                        <a:rPr lang="en-US" sz="1000" kern="0">
                          <a:effectLst/>
                        </a:rPr>
                        <a:t> IDX</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0,33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0,47</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tr-TR" sz="11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49487290"/>
                  </a:ext>
                </a:extLst>
              </a:tr>
              <a:tr h="417357">
                <a:tc>
                  <a:txBody>
                    <a:bodyPr/>
                    <a:lstStyle/>
                    <a:p>
                      <a:pPr algn="just">
                        <a:lnSpc>
                          <a:spcPct val="107000"/>
                        </a:lnSpc>
                        <a:spcAft>
                          <a:spcPts val="800"/>
                        </a:spcAft>
                      </a:pPr>
                      <a:r>
                        <a:rPr lang="en-US" sz="1000" kern="0">
                          <a:effectLst/>
                        </a:rPr>
                        <a:t> KURX</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120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n-US" sz="1000" kern="0">
                          <a:effectLst/>
                        </a:rPr>
                        <a:t>0,37</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0,48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a:effectLst/>
                        </a:rPr>
                        <a:t> </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000" kern="0" dirty="0">
                          <a:effectLst/>
                        </a:rPr>
                        <a:t> </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2427533"/>
                  </a:ext>
                </a:extLst>
              </a:tr>
            </a:tbl>
          </a:graphicData>
        </a:graphic>
      </p:graphicFrame>
      <p:sp>
        <p:nvSpPr>
          <p:cNvPr id="9" name="Metin kutusu 8">
            <a:extLst>
              <a:ext uri="{FF2B5EF4-FFF2-40B4-BE49-F238E27FC236}">
                <a16:creationId xmlns:a16="http://schemas.microsoft.com/office/drawing/2014/main" id="{0BD63833-3A23-C455-16CC-81352C7547BE}"/>
              </a:ext>
            </a:extLst>
          </p:cNvPr>
          <p:cNvSpPr txBox="1"/>
          <p:nvPr/>
        </p:nvSpPr>
        <p:spPr>
          <a:xfrm>
            <a:off x="6316824" y="1670180"/>
            <a:ext cx="5187823" cy="307777"/>
          </a:xfrm>
          <a:prstGeom prst="rect">
            <a:avLst/>
          </a:prstGeom>
          <a:noFill/>
        </p:spPr>
        <p:txBody>
          <a:bodyPr wrap="square" rtlCol="0">
            <a:spAutoFit/>
          </a:bodyPr>
          <a:lstStyle/>
          <a:p>
            <a:r>
              <a:rPr lang="tr-TR" sz="1400" b="1" dirty="0">
                <a:solidFill>
                  <a:schemeClr val="tx2">
                    <a:lumMod val="75000"/>
                  </a:schemeClr>
                </a:solidFill>
              </a:rPr>
              <a:t>Tablo 5 : Panel Veri Tahminine Ait Betimleyici İstatistikler</a:t>
            </a:r>
          </a:p>
        </p:txBody>
      </p:sp>
      <p:sp>
        <p:nvSpPr>
          <p:cNvPr id="6" name="Slayt Numarası Yer Tutucusu 5">
            <a:extLst>
              <a:ext uri="{FF2B5EF4-FFF2-40B4-BE49-F238E27FC236}">
                <a16:creationId xmlns:a16="http://schemas.microsoft.com/office/drawing/2014/main" id="{A30AE970-2BDC-4630-9185-7BCA3C3CE49A}"/>
              </a:ext>
            </a:extLst>
          </p:cNvPr>
          <p:cNvSpPr>
            <a:spLocks noGrp="1"/>
          </p:cNvSpPr>
          <p:nvPr>
            <p:ph type="sldNum" sz="quarter" idx="12"/>
          </p:nvPr>
        </p:nvSpPr>
        <p:spPr>
          <a:xfrm>
            <a:off x="83127" y="6356350"/>
            <a:ext cx="12108873" cy="365125"/>
          </a:xfrm>
        </p:spPr>
        <p:txBody>
          <a:bodyPr/>
          <a:lstStyle/>
          <a:p>
            <a:pPr algn="ctr"/>
            <a:r>
              <a:rPr lang="tr-TR" dirty="0">
                <a:solidFill>
                  <a:srgbClr val="FF0000"/>
                </a:solidFill>
              </a:rPr>
              <a:t>10</a:t>
            </a:r>
          </a:p>
        </p:txBody>
      </p:sp>
    </p:spTree>
    <p:extLst>
      <p:ext uri="{BB962C8B-B14F-4D97-AF65-F5344CB8AC3E}">
        <p14:creationId xmlns:p14="http://schemas.microsoft.com/office/powerpoint/2010/main" val="129671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689956" y="1620982"/>
            <a:ext cx="4314306" cy="3139321"/>
          </a:xfrm>
          <a:prstGeom prst="rect">
            <a:avLst/>
          </a:prstGeom>
          <a:noFill/>
        </p:spPr>
        <p:txBody>
          <a:bodyPr wrap="square" rtlCol="0">
            <a:spAutoFit/>
          </a:bodyPr>
          <a:lstStyle/>
          <a:p>
            <a:r>
              <a:rPr lang="tr-TR" b="1" dirty="0">
                <a:solidFill>
                  <a:schemeClr val="accent1">
                    <a:lumMod val="50000"/>
                  </a:schemeClr>
                </a:solidFill>
              </a:rPr>
              <a:t>Defter değeri en önemli faktördür.</a:t>
            </a:r>
          </a:p>
          <a:p>
            <a:endParaRPr lang="tr-TR" b="1" dirty="0">
              <a:solidFill>
                <a:schemeClr val="accent1">
                  <a:lumMod val="50000"/>
                </a:schemeClr>
              </a:solidFill>
            </a:endParaRPr>
          </a:p>
          <a:p>
            <a:r>
              <a:rPr lang="tr-TR" b="1" dirty="0">
                <a:solidFill>
                  <a:schemeClr val="accent1">
                    <a:lumMod val="50000"/>
                  </a:schemeClr>
                </a:solidFill>
              </a:rPr>
              <a:t>Kurumsal Yönetim Endeksi pozitif ve anlamlıdır.</a:t>
            </a:r>
          </a:p>
          <a:p>
            <a:endParaRPr lang="tr-TR" b="1" dirty="0">
              <a:solidFill>
                <a:schemeClr val="accent1">
                  <a:lumMod val="50000"/>
                </a:schemeClr>
              </a:solidFill>
            </a:endParaRPr>
          </a:p>
          <a:p>
            <a:r>
              <a:rPr lang="tr-TR" b="1" dirty="0">
                <a:solidFill>
                  <a:schemeClr val="accent1">
                    <a:lumMod val="50000"/>
                  </a:schemeClr>
                </a:solidFill>
              </a:rPr>
              <a:t>Sürdürülebilirlik Raporu pozitif ve anlamsızdır.</a:t>
            </a:r>
          </a:p>
          <a:p>
            <a:endParaRPr lang="tr-TR" b="1" dirty="0">
              <a:solidFill>
                <a:schemeClr val="accent1">
                  <a:lumMod val="50000"/>
                </a:schemeClr>
              </a:solidFill>
            </a:endParaRPr>
          </a:p>
          <a:p>
            <a:r>
              <a:rPr lang="tr-TR" b="1" dirty="0">
                <a:solidFill>
                  <a:schemeClr val="accent1">
                    <a:lumMod val="50000"/>
                  </a:schemeClr>
                </a:solidFill>
              </a:rPr>
              <a:t>Net kâr, Entegre Rapor ve Sürdürülebilirlik Endeksi negatiftir, ancak henüz anlamlı değildir.</a:t>
            </a:r>
          </a:p>
        </p:txBody>
      </p:sp>
      <p:sp>
        <p:nvSpPr>
          <p:cNvPr id="3" name="Metin kutusu 2"/>
          <p:cNvSpPr txBox="1"/>
          <p:nvPr/>
        </p:nvSpPr>
        <p:spPr>
          <a:xfrm>
            <a:off x="689956" y="523701"/>
            <a:ext cx="2851266" cy="369332"/>
          </a:xfrm>
          <a:prstGeom prst="rect">
            <a:avLst/>
          </a:prstGeom>
          <a:solidFill>
            <a:schemeClr val="accent1">
              <a:lumMod val="50000"/>
            </a:schemeClr>
          </a:solidFill>
        </p:spPr>
        <p:txBody>
          <a:bodyPr wrap="square" rtlCol="0">
            <a:spAutoFit/>
          </a:bodyPr>
          <a:lstStyle/>
          <a:p>
            <a:pPr algn="ctr"/>
            <a:r>
              <a:rPr lang="tr-TR" b="1" dirty="0">
                <a:solidFill>
                  <a:schemeClr val="bg1"/>
                </a:solidFill>
              </a:rPr>
              <a:t>Analiz Sonuçları </a:t>
            </a:r>
          </a:p>
        </p:txBody>
      </p:sp>
      <p:pic>
        <p:nvPicPr>
          <p:cNvPr id="5" name="Resim 4">
            <a:extLst>
              <a:ext uri="{FF2B5EF4-FFF2-40B4-BE49-F238E27FC236}">
                <a16:creationId xmlns:a16="http://schemas.microsoft.com/office/drawing/2014/main" id="{6469DA45-6DB4-9E82-359A-3280DC9F1428}"/>
              </a:ext>
            </a:extLst>
          </p:cNvPr>
          <p:cNvPicPr>
            <a:picLocks noChangeAspect="1"/>
          </p:cNvPicPr>
          <p:nvPr/>
        </p:nvPicPr>
        <p:blipFill>
          <a:blip r:embed="rId2"/>
          <a:stretch>
            <a:fillRect/>
          </a:stretch>
        </p:blipFill>
        <p:spPr>
          <a:xfrm>
            <a:off x="4917233" y="523701"/>
            <a:ext cx="5505061" cy="5559858"/>
          </a:xfrm>
          <a:prstGeom prst="rect">
            <a:avLst/>
          </a:prstGeom>
        </p:spPr>
      </p:pic>
      <p:sp>
        <p:nvSpPr>
          <p:cNvPr id="11" name="Metin kutusu 10">
            <a:extLst>
              <a:ext uri="{FF2B5EF4-FFF2-40B4-BE49-F238E27FC236}">
                <a16:creationId xmlns:a16="http://schemas.microsoft.com/office/drawing/2014/main" id="{A106190E-4F35-B103-1B49-7D3E30F16DB1}"/>
              </a:ext>
            </a:extLst>
          </p:cNvPr>
          <p:cNvSpPr txBox="1"/>
          <p:nvPr/>
        </p:nvSpPr>
        <p:spPr>
          <a:xfrm>
            <a:off x="5004262" y="457200"/>
            <a:ext cx="5100791" cy="276999"/>
          </a:xfrm>
          <a:prstGeom prst="rect">
            <a:avLst/>
          </a:prstGeom>
          <a:noFill/>
        </p:spPr>
        <p:txBody>
          <a:bodyPr wrap="square" rtlCol="0">
            <a:spAutoFit/>
          </a:bodyPr>
          <a:lstStyle/>
          <a:p>
            <a:r>
              <a:rPr lang="tr-TR" sz="1200" b="1" dirty="0">
                <a:solidFill>
                  <a:schemeClr val="tx2">
                    <a:lumMod val="75000"/>
                  </a:schemeClr>
                </a:solidFill>
              </a:rPr>
              <a:t>Tablo 6 : Panel Regresyon Modellerine ait Tahmin sonuçları </a:t>
            </a:r>
          </a:p>
        </p:txBody>
      </p:sp>
      <p:sp>
        <p:nvSpPr>
          <p:cNvPr id="12" name="Metin kutusu 11">
            <a:extLst>
              <a:ext uri="{FF2B5EF4-FFF2-40B4-BE49-F238E27FC236}">
                <a16:creationId xmlns:a16="http://schemas.microsoft.com/office/drawing/2014/main" id="{13D24632-7D0F-C626-BC0C-6BD5957D38DE}"/>
              </a:ext>
            </a:extLst>
          </p:cNvPr>
          <p:cNvSpPr txBox="1"/>
          <p:nvPr/>
        </p:nvSpPr>
        <p:spPr>
          <a:xfrm>
            <a:off x="4917233" y="6083559"/>
            <a:ext cx="4469363" cy="600164"/>
          </a:xfrm>
          <a:prstGeom prst="rect">
            <a:avLst/>
          </a:prstGeom>
          <a:noFill/>
        </p:spPr>
        <p:txBody>
          <a:bodyPr wrap="square" rtlCol="0">
            <a:spAutoFit/>
          </a:bodyPr>
          <a:lstStyle/>
          <a:p>
            <a:r>
              <a:rPr lang="tr-TR" sz="1100" dirty="0"/>
              <a:t>Not : “***”, “**”, “*”, </a:t>
            </a:r>
            <a:r>
              <a:rPr lang="tr-TR" sz="1100" dirty="0" err="1"/>
              <a:t>and</a:t>
            </a:r>
            <a:r>
              <a:rPr lang="tr-TR" sz="1100" dirty="0"/>
              <a:t> “.”   sembolleri sırasıyla %0.1, %1, %5 ve %10 düzeyinde anlamlılığı göstermektedir. Parantez içindeki t-değerleri, sağlam standart hatalara (HC3 ve </a:t>
            </a:r>
            <a:r>
              <a:rPr lang="tr-TR" sz="1100" dirty="0" err="1"/>
              <a:t>Arellano</a:t>
            </a:r>
            <a:r>
              <a:rPr lang="tr-TR" sz="1100" dirty="0"/>
              <a:t>) dayanmaktadır</a:t>
            </a:r>
          </a:p>
        </p:txBody>
      </p:sp>
      <p:sp>
        <p:nvSpPr>
          <p:cNvPr id="4" name="Slayt Numarası Yer Tutucusu 3">
            <a:extLst>
              <a:ext uri="{FF2B5EF4-FFF2-40B4-BE49-F238E27FC236}">
                <a16:creationId xmlns:a16="http://schemas.microsoft.com/office/drawing/2014/main" id="{0C5D5D5F-467E-4201-A28D-5F82972F944A}"/>
              </a:ext>
            </a:extLst>
          </p:cNvPr>
          <p:cNvSpPr>
            <a:spLocks noGrp="1"/>
          </p:cNvSpPr>
          <p:nvPr>
            <p:ph type="sldNum" sz="quarter" idx="12"/>
          </p:nvPr>
        </p:nvSpPr>
        <p:spPr>
          <a:xfrm>
            <a:off x="83127" y="6558896"/>
            <a:ext cx="12108873" cy="249654"/>
          </a:xfrm>
        </p:spPr>
        <p:txBody>
          <a:bodyPr/>
          <a:lstStyle/>
          <a:p>
            <a:pPr algn="ctr"/>
            <a:r>
              <a:rPr lang="tr-TR" dirty="0">
                <a:solidFill>
                  <a:srgbClr val="FF0000"/>
                </a:solidFill>
              </a:rPr>
              <a:t>11</a:t>
            </a:r>
          </a:p>
        </p:txBody>
      </p:sp>
    </p:spTree>
    <p:extLst>
      <p:ext uri="{BB962C8B-B14F-4D97-AF65-F5344CB8AC3E}">
        <p14:creationId xmlns:p14="http://schemas.microsoft.com/office/powerpoint/2010/main" val="393050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Resim Yer Tutucusu 16"/>
          <p:cNvPicPr>
            <a:picLocks noChangeAspect="1"/>
          </p:cNvPicPr>
          <p:nvPr/>
        </p:nvPicPr>
        <p:blipFill>
          <a:blip r:embed="rId2">
            <a:extLst>
              <a:ext uri="{28A0092B-C50C-407E-A947-70E740481C1C}">
                <a14:useLocalDpi xmlns:a14="http://schemas.microsoft.com/office/drawing/2010/main" val="0"/>
              </a:ext>
            </a:extLst>
          </a:blip>
          <a:srcRect l="413" r="413"/>
          <a:stretch>
            <a:fillRect/>
          </a:stretch>
        </p:blipFill>
        <p:spPr>
          <a:xfrm>
            <a:off x="5748713" y="1399047"/>
            <a:ext cx="5118623" cy="3571963"/>
          </a:xfrm>
          <a:prstGeom prst="rect">
            <a:avLst/>
          </a:prstGeom>
        </p:spPr>
      </p:pic>
      <p:pic>
        <p:nvPicPr>
          <p:cNvPr id="5" name="Resim 4">
            <a:extLst>
              <a:ext uri="{FF2B5EF4-FFF2-40B4-BE49-F238E27FC236}">
                <a16:creationId xmlns:a16="http://schemas.microsoft.com/office/drawing/2014/main" id="{EC338BA8-B6F5-D983-1064-730257FEF36B}"/>
              </a:ext>
            </a:extLst>
          </p:cNvPr>
          <p:cNvPicPr>
            <a:picLocks noChangeAspect="1"/>
          </p:cNvPicPr>
          <p:nvPr/>
        </p:nvPicPr>
        <p:blipFill>
          <a:blip r:embed="rId3"/>
          <a:stretch>
            <a:fillRect/>
          </a:stretch>
        </p:blipFill>
        <p:spPr>
          <a:xfrm>
            <a:off x="732320" y="1707188"/>
            <a:ext cx="4783526" cy="3180696"/>
          </a:xfrm>
          <a:prstGeom prst="rect">
            <a:avLst/>
          </a:prstGeom>
        </p:spPr>
      </p:pic>
      <p:sp>
        <p:nvSpPr>
          <p:cNvPr id="2" name="Metin kutusu 1"/>
          <p:cNvSpPr txBox="1"/>
          <p:nvPr/>
        </p:nvSpPr>
        <p:spPr>
          <a:xfrm>
            <a:off x="1080655" y="5137265"/>
            <a:ext cx="4231178" cy="523220"/>
          </a:xfrm>
          <a:prstGeom prst="rect">
            <a:avLst/>
          </a:prstGeom>
          <a:noFill/>
        </p:spPr>
        <p:txBody>
          <a:bodyPr wrap="square" rtlCol="0">
            <a:spAutoFit/>
          </a:bodyPr>
          <a:lstStyle/>
          <a:p>
            <a:r>
              <a:rPr lang="tr-TR" sz="1400" b="1" dirty="0">
                <a:solidFill>
                  <a:schemeClr val="accent1">
                    <a:lumMod val="50000"/>
                  </a:schemeClr>
                </a:solidFill>
              </a:rPr>
              <a:t>Bağımlı Değişken Düzeyde Olduğunda Sabit Etkiler Modeli ile Modelin Artık Grafikleri</a:t>
            </a:r>
          </a:p>
        </p:txBody>
      </p:sp>
      <p:sp>
        <p:nvSpPr>
          <p:cNvPr id="3" name="Metin kutusu 2"/>
          <p:cNvSpPr txBox="1"/>
          <p:nvPr/>
        </p:nvSpPr>
        <p:spPr>
          <a:xfrm>
            <a:off x="7606145" y="5137265"/>
            <a:ext cx="2377440" cy="307777"/>
          </a:xfrm>
          <a:prstGeom prst="rect">
            <a:avLst/>
          </a:prstGeom>
          <a:noFill/>
        </p:spPr>
        <p:txBody>
          <a:bodyPr wrap="square" rtlCol="0">
            <a:spAutoFit/>
          </a:bodyPr>
          <a:lstStyle/>
          <a:p>
            <a:r>
              <a:rPr lang="tr-TR" sz="1400" b="1" dirty="0">
                <a:solidFill>
                  <a:schemeClr val="accent1">
                    <a:lumMod val="50000"/>
                  </a:schemeClr>
                </a:solidFill>
              </a:rPr>
              <a:t>Kalıntıların Histogramı</a:t>
            </a:r>
          </a:p>
        </p:txBody>
      </p:sp>
      <p:sp>
        <p:nvSpPr>
          <p:cNvPr id="7" name="Slayt Numarası Yer Tutucusu 6">
            <a:extLst>
              <a:ext uri="{FF2B5EF4-FFF2-40B4-BE49-F238E27FC236}">
                <a16:creationId xmlns:a16="http://schemas.microsoft.com/office/drawing/2014/main" id="{7BFD0907-4750-455A-84D2-79978BA7E147}"/>
              </a:ext>
            </a:extLst>
          </p:cNvPr>
          <p:cNvSpPr>
            <a:spLocks noGrp="1"/>
          </p:cNvSpPr>
          <p:nvPr>
            <p:ph type="sldNum" sz="quarter" idx="12"/>
          </p:nvPr>
        </p:nvSpPr>
        <p:spPr>
          <a:xfrm>
            <a:off x="101600" y="6356350"/>
            <a:ext cx="12090400" cy="365125"/>
          </a:xfrm>
        </p:spPr>
        <p:txBody>
          <a:bodyPr/>
          <a:lstStyle/>
          <a:p>
            <a:pPr algn="ctr"/>
            <a:r>
              <a:rPr lang="tr-TR" dirty="0">
                <a:solidFill>
                  <a:srgbClr val="FF0000"/>
                </a:solidFill>
              </a:rPr>
              <a:t>12</a:t>
            </a:r>
          </a:p>
        </p:txBody>
      </p:sp>
    </p:spTree>
    <p:extLst>
      <p:ext uri="{BB962C8B-B14F-4D97-AF65-F5344CB8AC3E}">
        <p14:creationId xmlns:p14="http://schemas.microsoft.com/office/powerpoint/2010/main" val="368675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811762" y="1250301"/>
            <a:ext cx="9797144" cy="3416320"/>
          </a:xfrm>
          <a:prstGeom prst="rect">
            <a:avLst/>
          </a:prstGeom>
          <a:solidFill>
            <a:schemeClr val="accent1">
              <a:lumMod val="20000"/>
              <a:lumOff val="80000"/>
            </a:schemeClr>
          </a:solidFill>
        </p:spPr>
        <p:txBody>
          <a:bodyPr wrap="square" rtlCol="0">
            <a:spAutoFit/>
          </a:bodyPr>
          <a:lstStyle/>
          <a:p>
            <a:r>
              <a:rPr lang="tr-TR" dirty="0" err="1"/>
              <a:t>Delegkos</a:t>
            </a:r>
            <a:r>
              <a:rPr lang="tr-TR" dirty="0"/>
              <a:t> ve arkadaşları (2022) entegre rapor ile şirketlerin piyasa değeri arasında negatif bir etki tespit eden çalışmaları sonucunda kullanıcılar rapora aşina oldukça bunun değişeceği öngörüsünde bulundular. </a:t>
            </a:r>
          </a:p>
          <a:p>
            <a:endParaRPr lang="tr-TR" dirty="0"/>
          </a:p>
          <a:p>
            <a:r>
              <a:rPr lang="tr-TR" dirty="0" err="1"/>
              <a:t>Bădițoiu</a:t>
            </a:r>
            <a:r>
              <a:rPr lang="tr-TR" dirty="0"/>
              <a:t> ve arkadaşları (2023), entegre raporların yatırımcıların davranışları üzerinde kısa vadeli bir etkiye sahip olmamasının, onların orta ve uzun vadeli kararları hakkında fikir vermediğini ileri sürmüşlerdir. </a:t>
            </a:r>
          </a:p>
          <a:p>
            <a:endParaRPr lang="tr-TR" dirty="0"/>
          </a:p>
          <a:p>
            <a:r>
              <a:rPr lang="tr-TR" dirty="0"/>
              <a:t>De </a:t>
            </a:r>
            <a:r>
              <a:rPr lang="tr-TR" dirty="0" err="1"/>
              <a:t>Villiers</a:t>
            </a:r>
            <a:r>
              <a:rPr lang="tr-TR" dirty="0"/>
              <a:t> ve arkadaşları (2017),şirketlerin ve paydaşların uzun vadede </a:t>
            </a:r>
            <a:r>
              <a:rPr lang="tr-TR" dirty="0" err="1"/>
              <a:t>ER’i</a:t>
            </a:r>
            <a:r>
              <a:rPr lang="tr-TR" dirty="0"/>
              <a:t> benimsemesinden elde edecekleri faydaları, iyileştirilmiş şirket içi karar alma süreçleri, azaltılmış itibar ve yasal düzenleme riskleri ile artan şeffaflık olarak sıralamıştır. Buna ek olarak, ER’ </a:t>
            </a:r>
            <a:r>
              <a:rPr lang="tr-TR" dirty="0" err="1"/>
              <a:t>nin</a:t>
            </a:r>
            <a:r>
              <a:rPr lang="tr-TR" dirty="0"/>
              <a:t> şirketlerin finansal dayanıklılığını güçlendirme ve sürdürülebilir bir toplumu destekleme potansiyelinin de altını çizmişlerdir.</a:t>
            </a:r>
          </a:p>
        </p:txBody>
      </p:sp>
      <p:sp>
        <p:nvSpPr>
          <p:cNvPr id="5" name="Metin kutusu 4"/>
          <p:cNvSpPr txBox="1"/>
          <p:nvPr/>
        </p:nvSpPr>
        <p:spPr>
          <a:xfrm>
            <a:off x="706582" y="340822"/>
            <a:ext cx="2452254" cy="365760"/>
          </a:xfrm>
          <a:prstGeom prst="rect">
            <a:avLst/>
          </a:prstGeom>
          <a:solidFill>
            <a:schemeClr val="accent1">
              <a:lumMod val="50000"/>
            </a:schemeClr>
          </a:solidFill>
        </p:spPr>
        <p:txBody>
          <a:bodyPr wrap="square" rtlCol="0">
            <a:spAutoFit/>
          </a:bodyPr>
          <a:lstStyle/>
          <a:p>
            <a:pPr algn="ctr"/>
            <a:r>
              <a:rPr lang="tr-TR" b="1" dirty="0">
                <a:solidFill>
                  <a:schemeClr val="bg1"/>
                </a:solidFill>
              </a:rPr>
              <a:t>Bulgular ve Yorumlar </a:t>
            </a:r>
          </a:p>
        </p:txBody>
      </p:sp>
      <p:sp>
        <p:nvSpPr>
          <p:cNvPr id="2" name="Slayt Numarası Yer Tutucusu 1">
            <a:extLst>
              <a:ext uri="{FF2B5EF4-FFF2-40B4-BE49-F238E27FC236}">
                <a16:creationId xmlns:a16="http://schemas.microsoft.com/office/drawing/2014/main" id="{774CEFAC-F51F-4333-BF23-6CD62A65B4FE}"/>
              </a:ext>
            </a:extLst>
          </p:cNvPr>
          <p:cNvSpPr>
            <a:spLocks noGrp="1"/>
          </p:cNvSpPr>
          <p:nvPr>
            <p:ph type="sldNum" sz="quarter" idx="12"/>
          </p:nvPr>
        </p:nvSpPr>
        <p:spPr>
          <a:xfrm>
            <a:off x="120073" y="6356350"/>
            <a:ext cx="12071927" cy="365125"/>
          </a:xfrm>
        </p:spPr>
        <p:txBody>
          <a:bodyPr/>
          <a:lstStyle/>
          <a:p>
            <a:pPr algn="ctr"/>
            <a:r>
              <a:rPr lang="tr-TR" dirty="0">
                <a:solidFill>
                  <a:srgbClr val="FF0000"/>
                </a:solidFill>
              </a:rPr>
              <a:t>13</a:t>
            </a:r>
          </a:p>
        </p:txBody>
      </p:sp>
    </p:spTree>
    <p:extLst>
      <p:ext uri="{BB962C8B-B14F-4D97-AF65-F5344CB8AC3E}">
        <p14:creationId xmlns:p14="http://schemas.microsoft.com/office/powerpoint/2010/main" val="45356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30423" y="1334278"/>
            <a:ext cx="9965095" cy="4524315"/>
          </a:xfrm>
          <a:prstGeom prst="rect">
            <a:avLst/>
          </a:prstGeom>
          <a:noFill/>
        </p:spPr>
        <p:txBody>
          <a:bodyPr wrap="square" rtlCol="0">
            <a:spAutoFit/>
          </a:bodyPr>
          <a:lstStyle/>
          <a:p>
            <a:pPr marL="285750" indent="-285750" algn="just">
              <a:buFont typeface="Wingdings" panose="05000000000000000000" pitchFamily="2" charset="2"/>
              <a:buChar char="ü"/>
            </a:pPr>
            <a:r>
              <a:rPr lang="tr-TR" dirty="0"/>
              <a:t>Bu çalışma, çok az çalışmanın bulunduğu bir alan olan enerji sektöründe entegre raporlamanın potansiyel faydalarını incelemiştir. Az sayıda şirketle yapılmış olması ve entegre raporlamanın uygulanma döneminin çok yeni olması birer kısıt olarak görülmektedir.</a:t>
            </a:r>
          </a:p>
          <a:p>
            <a:pPr algn="just"/>
            <a:endParaRPr lang="tr-TR" dirty="0"/>
          </a:p>
          <a:p>
            <a:pPr marL="285750" indent="-285750" algn="just">
              <a:buFont typeface="Wingdings" panose="05000000000000000000" pitchFamily="2" charset="2"/>
              <a:buChar char="ü"/>
            </a:pPr>
            <a:r>
              <a:rPr lang="tr-TR" dirty="0"/>
              <a:t>Literatürdeki mevcut çalışmalara bir katkı olarak, entegre raporlamanın şirketlerin piyasa değeri üzerindeki etkisinin analizine sürdürülebilirlik ve kurumsal yönetişim göstergeleri de dahil edilmiştir. Olgun bir kurumsal yönetim anlayışı ile gelişmiş sürdürülebilirlik farkındalığına sahip olmanın bir şirkete entegre raporlamaya geçişte olumlu katkı sağlayacağı düşünülmektedir.</a:t>
            </a:r>
          </a:p>
          <a:p>
            <a:pPr algn="just"/>
            <a:endParaRPr lang="tr-TR" dirty="0"/>
          </a:p>
          <a:p>
            <a:pPr marL="285750" indent="-285750" algn="just">
              <a:buFont typeface="Wingdings" panose="05000000000000000000" pitchFamily="2" charset="2"/>
              <a:buChar char="ü"/>
            </a:pPr>
            <a:r>
              <a:rPr lang="tr-TR" dirty="0"/>
              <a:t>Şirketlerin entegre düşünceyi kurumsal kültürüne dahil etmeleri değer yaratma hedefine ulaşma yolunda kritik bir hamle olacaktır. Entegre raporlarının kalitesini ve şeffaflığını artırmak için analiz ve raporlamayı kolaylaştıran dijital araçlara yatırım yapmaları çok önemlidir. </a:t>
            </a:r>
          </a:p>
          <a:p>
            <a:pPr algn="just"/>
            <a:endParaRPr lang="tr-TR" dirty="0"/>
          </a:p>
          <a:p>
            <a:pPr marL="285750" indent="-285750" algn="just">
              <a:buFont typeface="Wingdings" panose="05000000000000000000" pitchFamily="2" charset="2"/>
              <a:buChar char="ü"/>
            </a:pPr>
            <a:r>
              <a:rPr lang="tr-TR" dirty="0"/>
              <a:t>Entegre raporlama ve enerji sektörü ile ilgili daha fazla araştırmaya ihtiyaç vardır. Çünkü enerji sektörü iklim değişikliği ve buna bağlı çevresel sorunlardan en çok etkilenen sektördür ve bu sektörün sağlıklı işlemesi toplumların geleceği için hayati önem taşımaktadır</a:t>
            </a:r>
          </a:p>
        </p:txBody>
      </p:sp>
      <p:sp>
        <p:nvSpPr>
          <p:cNvPr id="5" name="Metin kutusu 4"/>
          <p:cNvSpPr txBox="1"/>
          <p:nvPr/>
        </p:nvSpPr>
        <p:spPr>
          <a:xfrm>
            <a:off x="6974378" y="1172095"/>
            <a:ext cx="4680066" cy="923330"/>
          </a:xfrm>
          <a:prstGeom prst="rect">
            <a:avLst/>
          </a:prstGeom>
          <a:noFill/>
        </p:spPr>
        <p:txBody>
          <a:bodyPr wrap="square" rtlCol="0">
            <a:spAutoFit/>
          </a:bodyPr>
          <a:lstStyle/>
          <a:p>
            <a:endParaRPr lang="tr-TR" dirty="0"/>
          </a:p>
          <a:p>
            <a:endParaRPr lang="tr-TR" dirty="0"/>
          </a:p>
          <a:p>
            <a:r>
              <a:rPr lang="tr-TR" dirty="0"/>
              <a:t>.</a:t>
            </a:r>
          </a:p>
        </p:txBody>
      </p:sp>
      <p:sp>
        <p:nvSpPr>
          <p:cNvPr id="6" name="Metin kutusu 5"/>
          <p:cNvSpPr txBox="1"/>
          <p:nvPr/>
        </p:nvSpPr>
        <p:spPr>
          <a:xfrm>
            <a:off x="723207" y="423949"/>
            <a:ext cx="2967644" cy="369332"/>
          </a:xfrm>
          <a:prstGeom prst="rect">
            <a:avLst/>
          </a:prstGeom>
          <a:solidFill>
            <a:schemeClr val="accent1">
              <a:lumMod val="50000"/>
            </a:schemeClr>
          </a:solidFill>
        </p:spPr>
        <p:txBody>
          <a:bodyPr wrap="square" rtlCol="0">
            <a:spAutoFit/>
          </a:bodyPr>
          <a:lstStyle/>
          <a:p>
            <a:pPr algn="ctr"/>
            <a:r>
              <a:rPr lang="tr-TR" b="1" dirty="0">
                <a:solidFill>
                  <a:schemeClr val="bg1"/>
                </a:solidFill>
              </a:rPr>
              <a:t>SONUÇ</a:t>
            </a:r>
          </a:p>
        </p:txBody>
      </p:sp>
      <p:sp>
        <p:nvSpPr>
          <p:cNvPr id="2" name="Slayt Numarası Yer Tutucusu 1">
            <a:extLst>
              <a:ext uri="{FF2B5EF4-FFF2-40B4-BE49-F238E27FC236}">
                <a16:creationId xmlns:a16="http://schemas.microsoft.com/office/drawing/2014/main" id="{5E4FC5E3-8AFF-4DD3-8BB4-618A3539EC51}"/>
              </a:ext>
            </a:extLst>
          </p:cNvPr>
          <p:cNvSpPr>
            <a:spLocks noGrp="1"/>
          </p:cNvSpPr>
          <p:nvPr>
            <p:ph type="sldNum" sz="quarter" idx="12"/>
          </p:nvPr>
        </p:nvSpPr>
        <p:spPr>
          <a:xfrm>
            <a:off x="83127" y="6356350"/>
            <a:ext cx="12108873" cy="365125"/>
          </a:xfrm>
        </p:spPr>
        <p:txBody>
          <a:bodyPr/>
          <a:lstStyle/>
          <a:p>
            <a:pPr algn="ctr"/>
            <a:r>
              <a:rPr lang="tr-TR" dirty="0">
                <a:solidFill>
                  <a:srgbClr val="FF0000"/>
                </a:solidFill>
              </a:rPr>
              <a:t>14</a:t>
            </a:r>
          </a:p>
        </p:txBody>
      </p:sp>
    </p:spTree>
    <p:extLst>
      <p:ext uri="{BB962C8B-B14F-4D97-AF65-F5344CB8AC3E}">
        <p14:creationId xmlns:p14="http://schemas.microsoft.com/office/powerpoint/2010/main" val="92262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31273" y="731520"/>
            <a:ext cx="3084022" cy="369332"/>
          </a:xfrm>
          <a:prstGeom prst="rect">
            <a:avLst/>
          </a:prstGeom>
          <a:solidFill>
            <a:schemeClr val="accent1">
              <a:lumMod val="50000"/>
            </a:schemeClr>
          </a:solidFill>
        </p:spPr>
        <p:txBody>
          <a:bodyPr wrap="square" rtlCol="0">
            <a:spAutoFit/>
          </a:bodyPr>
          <a:lstStyle/>
          <a:p>
            <a:pPr algn="ctr"/>
            <a:r>
              <a:rPr lang="tr-TR" b="1" dirty="0">
                <a:solidFill>
                  <a:schemeClr val="bg1"/>
                </a:solidFill>
              </a:rPr>
              <a:t>KAYNAKÇA</a:t>
            </a:r>
          </a:p>
        </p:txBody>
      </p:sp>
      <p:sp>
        <p:nvSpPr>
          <p:cNvPr id="4" name="Metin kutusu 3"/>
          <p:cNvSpPr txBox="1"/>
          <p:nvPr/>
        </p:nvSpPr>
        <p:spPr>
          <a:xfrm>
            <a:off x="709975" y="1255223"/>
            <a:ext cx="8520545" cy="4093428"/>
          </a:xfrm>
          <a:prstGeom prst="rect">
            <a:avLst/>
          </a:prstGeom>
          <a:noFill/>
        </p:spPr>
        <p:txBody>
          <a:bodyPr wrap="square" rtlCol="0">
            <a:spAutoFit/>
          </a:bodyPr>
          <a:lstStyle/>
          <a:p>
            <a:r>
              <a:rPr lang="tr-TR" sz="1000" dirty="0"/>
              <a:t>Aras, G., &amp; Sarıoğlu, G. U. (2015). Kurumsal Raporlamada Yeni Dönem: Entegre </a:t>
            </a:r>
            <a:r>
              <a:rPr lang="tr-TR" sz="1000" dirty="0" err="1"/>
              <a:t>Raporlama,TÜSİAD</a:t>
            </a:r>
            <a:r>
              <a:rPr lang="tr-TR" sz="1000" dirty="0"/>
              <a:t>, Yayın No: T/2015, 10-567.</a:t>
            </a:r>
          </a:p>
          <a:p>
            <a:endParaRPr lang="tr-TR" sz="1000" dirty="0"/>
          </a:p>
          <a:p>
            <a:r>
              <a:rPr lang="tr-TR" sz="1000" dirty="0" err="1"/>
              <a:t>Bădițoiu</a:t>
            </a:r>
            <a:r>
              <a:rPr lang="tr-TR" sz="1000" dirty="0"/>
              <a:t>, B. R., </a:t>
            </a:r>
            <a:r>
              <a:rPr lang="tr-TR" sz="1000" dirty="0" err="1"/>
              <a:t>Ioan</a:t>
            </a:r>
            <a:r>
              <a:rPr lang="tr-TR" sz="1000" dirty="0"/>
              <a:t>, R., </a:t>
            </a:r>
            <a:r>
              <a:rPr lang="tr-TR" sz="1000" dirty="0" err="1"/>
              <a:t>Munteanu</a:t>
            </a:r>
            <a:r>
              <a:rPr lang="tr-TR" sz="1000" dirty="0"/>
              <a:t>, V. P., &amp; </a:t>
            </a:r>
            <a:r>
              <a:rPr lang="tr-TR" sz="1000" dirty="0" err="1"/>
              <a:t>Buglea</a:t>
            </a:r>
            <a:r>
              <a:rPr lang="tr-TR" sz="1000" dirty="0"/>
              <a:t>, A. (2023). </a:t>
            </a:r>
            <a:r>
              <a:rPr lang="tr-TR" sz="1000" dirty="0" err="1"/>
              <a:t>Investors</a:t>
            </a:r>
            <a:r>
              <a:rPr lang="tr-TR" sz="1000" dirty="0"/>
              <a:t>’ </a:t>
            </a:r>
            <a:r>
              <a:rPr lang="tr-TR" sz="1000" dirty="0" err="1"/>
              <a:t>reactions</a:t>
            </a:r>
            <a:r>
              <a:rPr lang="tr-TR" sz="1000" dirty="0"/>
              <a:t> on </a:t>
            </a:r>
            <a:r>
              <a:rPr lang="tr-TR" sz="1000" dirty="0" err="1"/>
              <a:t>the</a:t>
            </a:r>
            <a:r>
              <a:rPr lang="tr-TR" sz="1000" dirty="0"/>
              <a:t> </a:t>
            </a:r>
            <a:r>
              <a:rPr lang="tr-TR" sz="1000" dirty="0" err="1"/>
              <a:t>publication</a:t>
            </a:r>
            <a:r>
              <a:rPr lang="tr-TR" sz="1000" dirty="0"/>
              <a:t> of </a:t>
            </a:r>
            <a:r>
              <a:rPr lang="tr-TR" sz="1000" dirty="0" err="1"/>
              <a:t>integrated</a:t>
            </a:r>
            <a:r>
              <a:rPr lang="tr-TR" sz="1000" dirty="0"/>
              <a:t> </a:t>
            </a:r>
            <a:r>
              <a:rPr lang="tr-TR" sz="1000" dirty="0" err="1"/>
              <a:t>reports</a:t>
            </a:r>
            <a:r>
              <a:rPr lang="tr-TR" sz="1000" dirty="0"/>
              <a:t>. </a:t>
            </a:r>
            <a:r>
              <a:rPr lang="tr-TR" sz="1000" dirty="0" err="1"/>
              <a:t>Evidence</a:t>
            </a:r>
            <a:r>
              <a:rPr lang="tr-TR" sz="1000" dirty="0"/>
              <a:t> </a:t>
            </a:r>
            <a:r>
              <a:rPr lang="tr-TR" sz="1000" dirty="0" err="1"/>
              <a:t>from</a:t>
            </a:r>
            <a:r>
              <a:rPr lang="tr-TR" sz="1000" dirty="0"/>
              <a:t> </a:t>
            </a:r>
            <a:r>
              <a:rPr lang="tr-TR" sz="1000" dirty="0" err="1"/>
              <a:t>European</a:t>
            </a:r>
            <a:r>
              <a:rPr lang="tr-TR" sz="1000" dirty="0"/>
              <a:t> </a:t>
            </a:r>
            <a:r>
              <a:rPr lang="tr-TR" sz="1000" dirty="0" err="1"/>
              <a:t>stock</a:t>
            </a:r>
            <a:r>
              <a:rPr lang="tr-TR" sz="1000" dirty="0"/>
              <a:t> </a:t>
            </a:r>
            <a:r>
              <a:rPr lang="tr-TR" sz="1000" dirty="0" err="1"/>
              <a:t>markets</a:t>
            </a:r>
            <a:r>
              <a:rPr lang="tr-TR" sz="1000" dirty="0"/>
              <a:t>. E a M: </a:t>
            </a:r>
            <a:r>
              <a:rPr lang="tr-TR" sz="1000" dirty="0" err="1"/>
              <a:t>Ekonomie</a:t>
            </a:r>
            <a:r>
              <a:rPr lang="tr-TR" sz="1000" dirty="0"/>
              <a:t> a Management, 26(2), 158–171. </a:t>
            </a:r>
            <a:r>
              <a:rPr lang="tr-TR" sz="1000" dirty="0">
                <a:hlinkClick r:id="rId2"/>
              </a:rPr>
              <a:t>https://doi.org/10.15240/tul/001/2023-2-010</a:t>
            </a:r>
            <a:endParaRPr lang="tr-TR" sz="1000" dirty="0"/>
          </a:p>
          <a:p>
            <a:endParaRPr lang="tr-TR" sz="1000" dirty="0"/>
          </a:p>
          <a:p>
            <a:endParaRPr lang="tr-TR" sz="1000" dirty="0"/>
          </a:p>
          <a:p>
            <a:r>
              <a:rPr lang="tr-TR" sz="1000" dirty="0" err="1"/>
              <a:t>Delegkos</a:t>
            </a:r>
            <a:r>
              <a:rPr lang="tr-TR" sz="1000" dirty="0"/>
              <a:t>, A. E., </a:t>
            </a:r>
            <a:r>
              <a:rPr lang="tr-TR" sz="1000" dirty="0" err="1"/>
              <a:t>Skordoulis</a:t>
            </a:r>
            <a:r>
              <a:rPr lang="tr-TR" sz="1000" dirty="0"/>
              <a:t>, M., </a:t>
            </a:r>
            <a:r>
              <a:rPr lang="tr-TR" sz="1000" dirty="0" err="1"/>
              <a:t>Kalantonis</a:t>
            </a:r>
            <a:r>
              <a:rPr lang="tr-TR" sz="1000" dirty="0"/>
              <a:t>, P., &amp; </a:t>
            </a:r>
            <a:r>
              <a:rPr lang="tr-TR" sz="1000" dirty="0" err="1"/>
              <a:t>Xanthopoulou</a:t>
            </a:r>
            <a:r>
              <a:rPr lang="tr-TR" sz="1000" dirty="0"/>
              <a:t>, A. (2022). </a:t>
            </a:r>
            <a:r>
              <a:rPr lang="tr-TR" sz="1000" dirty="0" err="1"/>
              <a:t>Integrated</a:t>
            </a:r>
            <a:r>
              <a:rPr lang="tr-TR" sz="1000" dirty="0"/>
              <a:t> </a:t>
            </a:r>
            <a:r>
              <a:rPr lang="tr-TR" sz="1000" dirty="0" err="1"/>
              <a:t>Reporting</a:t>
            </a:r>
            <a:r>
              <a:rPr lang="tr-TR" sz="1000" dirty="0"/>
              <a:t> </a:t>
            </a:r>
            <a:r>
              <a:rPr lang="tr-TR" sz="1000" dirty="0" err="1"/>
              <a:t>and</a:t>
            </a:r>
            <a:r>
              <a:rPr lang="tr-TR" sz="1000" dirty="0"/>
              <a:t> Value </a:t>
            </a:r>
            <a:r>
              <a:rPr lang="tr-TR" sz="1000" dirty="0" err="1"/>
              <a:t>Relevance</a:t>
            </a:r>
            <a:r>
              <a:rPr lang="tr-TR" sz="1000" dirty="0"/>
              <a:t> in </a:t>
            </a:r>
            <a:r>
              <a:rPr lang="tr-TR" sz="1000" dirty="0" err="1"/>
              <a:t>the</a:t>
            </a:r>
            <a:r>
              <a:rPr lang="tr-TR" sz="1000" dirty="0"/>
              <a:t> </a:t>
            </a:r>
            <a:r>
              <a:rPr lang="tr-TR" sz="1000" dirty="0" err="1"/>
              <a:t>Energy</a:t>
            </a:r>
            <a:r>
              <a:rPr lang="tr-TR" sz="1000" dirty="0"/>
              <a:t> </a:t>
            </a:r>
            <a:r>
              <a:rPr lang="tr-TR" sz="1000" dirty="0" err="1"/>
              <a:t>Sector</a:t>
            </a:r>
            <a:r>
              <a:rPr lang="tr-TR" sz="1000" dirty="0"/>
              <a:t>: </a:t>
            </a:r>
            <a:r>
              <a:rPr lang="tr-TR" sz="1000" dirty="0" err="1"/>
              <a:t>The</a:t>
            </a:r>
            <a:r>
              <a:rPr lang="tr-TR" sz="1000" dirty="0"/>
              <a:t> Case of </a:t>
            </a:r>
            <a:r>
              <a:rPr lang="tr-TR" sz="1000" dirty="0" err="1"/>
              <a:t>European</a:t>
            </a:r>
            <a:r>
              <a:rPr lang="tr-TR" sz="1000" dirty="0"/>
              <a:t> </a:t>
            </a:r>
            <a:r>
              <a:rPr lang="tr-TR" sz="1000" dirty="0" err="1"/>
              <a:t>Listed</a:t>
            </a:r>
            <a:r>
              <a:rPr lang="tr-TR" sz="1000" dirty="0"/>
              <a:t> </a:t>
            </a:r>
            <a:r>
              <a:rPr lang="tr-TR" sz="1000" dirty="0" err="1"/>
              <a:t>Firms.Energies</a:t>
            </a:r>
            <a:r>
              <a:rPr lang="tr-TR" sz="1000" dirty="0"/>
              <a:t>, 15(22). </a:t>
            </a:r>
            <a:r>
              <a:rPr lang="tr-TR" sz="1000" dirty="0">
                <a:hlinkClick r:id="rId3"/>
              </a:rPr>
              <a:t>https://doi.org/10.3390/en15228435</a:t>
            </a:r>
            <a:endParaRPr lang="tr-TR" sz="1000" dirty="0"/>
          </a:p>
          <a:p>
            <a:endParaRPr lang="tr-TR" sz="1000" dirty="0"/>
          </a:p>
          <a:p>
            <a:r>
              <a:rPr lang="tr-TR" sz="1000" dirty="0"/>
              <a:t>De </a:t>
            </a:r>
            <a:r>
              <a:rPr lang="tr-TR" sz="1000" dirty="0" err="1"/>
              <a:t>Villiers</a:t>
            </a:r>
            <a:r>
              <a:rPr lang="tr-TR" sz="1000" dirty="0"/>
              <a:t>, C., </a:t>
            </a:r>
            <a:r>
              <a:rPr lang="tr-TR" sz="1000" dirty="0" err="1"/>
              <a:t>Venter</a:t>
            </a:r>
            <a:r>
              <a:rPr lang="tr-TR" sz="1000" dirty="0"/>
              <a:t>, E. R., &amp; </a:t>
            </a:r>
            <a:r>
              <a:rPr lang="tr-TR" sz="1000" dirty="0" err="1"/>
              <a:t>Hsiao</a:t>
            </a:r>
            <a:r>
              <a:rPr lang="tr-TR" sz="1000" dirty="0"/>
              <a:t>, P. C. K.(2017). </a:t>
            </a:r>
            <a:r>
              <a:rPr lang="tr-TR" sz="1000" dirty="0" err="1"/>
              <a:t>Integrated</a:t>
            </a:r>
            <a:r>
              <a:rPr lang="tr-TR" sz="1000" dirty="0"/>
              <a:t> </a:t>
            </a:r>
            <a:r>
              <a:rPr lang="tr-TR" sz="1000" dirty="0" err="1"/>
              <a:t>reporting:Background,measurement</a:t>
            </a:r>
            <a:r>
              <a:rPr lang="tr-TR" sz="1000" dirty="0"/>
              <a:t> </a:t>
            </a:r>
            <a:r>
              <a:rPr lang="tr-TR" sz="1000" dirty="0" err="1"/>
              <a:t>issues</a:t>
            </a:r>
            <a:r>
              <a:rPr lang="tr-TR" sz="1000" dirty="0"/>
              <a:t>, </a:t>
            </a:r>
            <a:r>
              <a:rPr lang="tr-TR" sz="1000" dirty="0" err="1"/>
              <a:t>approaches</a:t>
            </a:r>
            <a:r>
              <a:rPr lang="tr-TR" sz="1000" dirty="0"/>
              <a:t> </a:t>
            </a:r>
            <a:r>
              <a:rPr lang="tr-TR" sz="1000" dirty="0" err="1"/>
              <a:t>and</a:t>
            </a:r>
            <a:r>
              <a:rPr lang="tr-TR" sz="1000" dirty="0"/>
              <a:t> an </a:t>
            </a:r>
            <a:r>
              <a:rPr lang="tr-TR" sz="1000" dirty="0" err="1"/>
              <a:t>agenda</a:t>
            </a:r>
            <a:r>
              <a:rPr lang="tr-TR" sz="1000" dirty="0"/>
              <a:t> </a:t>
            </a:r>
            <a:r>
              <a:rPr lang="tr-TR" sz="1000" dirty="0" err="1"/>
              <a:t>for</a:t>
            </a:r>
            <a:r>
              <a:rPr lang="tr-TR" sz="1000" dirty="0"/>
              <a:t> </a:t>
            </a:r>
            <a:r>
              <a:rPr lang="tr-TR" sz="1000" dirty="0" err="1"/>
              <a:t>future</a:t>
            </a:r>
            <a:r>
              <a:rPr lang="tr-TR" sz="1000" dirty="0"/>
              <a:t> </a:t>
            </a:r>
            <a:r>
              <a:rPr lang="tr-TR" sz="1000" dirty="0" err="1"/>
              <a:t>research</a:t>
            </a:r>
            <a:r>
              <a:rPr lang="tr-TR" sz="1000" dirty="0"/>
              <a:t>. Accounting &amp; Finance, 57(4),937–959. </a:t>
            </a:r>
            <a:r>
              <a:rPr lang="tr-TR" sz="1000" dirty="0">
                <a:hlinkClick r:id="rId4"/>
              </a:rPr>
              <a:t>https://doi.org/10.1111/acfi.12246</a:t>
            </a:r>
            <a:endParaRPr lang="tr-TR" sz="1000" dirty="0"/>
          </a:p>
          <a:p>
            <a:endParaRPr lang="tr-TR" sz="1000" dirty="0"/>
          </a:p>
          <a:p>
            <a:r>
              <a:rPr lang="tr-TR" sz="1000" dirty="0"/>
              <a:t>IIRC. (2013). </a:t>
            </a:r>
            <a:r>
              <a:rPr lang="tr-TR" sz="1000" dirty="0" err="1"/>
              <a:t>The</a:t>
            </a:r>
            <a:r>
              <a:rPr lang="tr-TR" sz="1000" dirty="0"/>
              <a:t> </a:t>
            </a:r>
            <a:r>
              <a:rPr lang="tr-TR" sz="1000" dirty="0" err="1"/>
              <a:t>international</a:t>
            </a:r>
            <a:r>
              <a:rPr lang="tr-TR" sz="1000" dirty="0"/>
              <a:t> </a:t>
            </a:r>
            <a:r>
              <a:rPr lang="tr-TR" sz="1000" dirty="0" err="1"/>
              <a:t>framework</a:t>
            </a:r>
            <a:r>
              <a:rPr lang="tr-TR" sz="1000" dirty="0"/>
              <a:t>. </a:t>
            </a:r>
            <a:r>
              <a:rPr lang="tr-TR" sz="1000" dirty="0" err="1"/>
              <a:t>Available</a:t>
            </a:r>
            <a:r>
              <a:rPr lang="tr-TR" sz="1000" dirty="0"/>
              <a:t> at: </a:t>
            </a:r>
            <a:r>
              <a:rPr lang="tr-TR" sz="1000" dirty="0">
                <a:hlinkClick r:id="rId5"/>
              </a:rPr>
              <a:t>https://integratedreporting.org/wpcontent/uploads/2013/12/13-12-08-THE-INTERNATIONAL-IRFRAMEWORK-2-1.pdf</a:t>
            </a:r>
            <a:r>
              <a:rPr lang="tr-TR" sz="1000" dirty="0"/>
              <a:t>.</a:t>
            </a:r>
          </a:p>
          <a:p>
            <a:endParaRPr lang="tr-TR" sz="1000" dirty="0"/>
          </a:p>
          <a:p>
            <a:r>
              <a:rPr lang="en-US" sz="1000" dirty="0"/>
              <a:t>IIRC. (2021). The integrated reporting framework. Available at: IFRS Foundation </a:t>
            </a:r>
            <a:r>
              <a:rPr lang="en-US" sz="1000" dirty="0">
                <a:hlinkClick r:id="rId6"/>
              </a:rPr>
              <a:t>https://integratedreporting.org/wp-content/uploads/2021/01/</a:t>
            </a:r>
            <a:endParaRPr lang="tr-TR" sz="1000" dirty="0"/>
          </a:p>
          <a:p>
            <a:endParaRPr lang="tr-TR" sz="1000" dirty="0"/>
          </a:p>
          <a:p>
            <a:r>
              <a:rPr lang="tr-TR" sz="1000" dirty="0" err="1"/>
              <a:t>Piesiewicz</a:t>
            </a:r>
            <a:r>
              <a:rPr lang="tr-TR" sz="1000" dirty="0"/>
              <a:t>, M., </a:t>
            </a:r>
            <a:r>
              <a:rPr lang="tr-TR" sz="1000" dirty="0" err="1"/>
              <a:t>Ciechan-Kujawa</a:t>
            </a:r>
            <a:r>
              <a:rPr lang="tr-TR" sz="1000" dirty="0"/>
              <a:t>, M., &amp; </a:t>
            </a:r>
            <a:r>
              <a:rPr lang="tr-TR" sz="1000" dirty="0" err="1"/>
              <a:t>Kufel</a:t>
            </a:r>
            <a:r>
              <a:rPr lang="tr-TR" sz="1000" dirty="0"/>
              <a:t>, P. (2021). </a:t>
            </a:r>
            <a:r>
              <a:rPr lang="tr-TR" sz="1000" dirty="0" err="1"/>
              <a:t>Differences</a:t>
            </a:r>
            <a:r>
              <a:rPr lang="tr-TR" sz="1000" dirty="0"/>
              <a:t> in </a:t>
            </a:r>
            <a:r>
              <a:rPr lang="tr-TR" sz="1000" dirty="0" err="1"/>
              <a:t>disclosure</a:t>
            </a:r>
            <a:r>
              <a:rPr lang="tr-TR" sz="1000" dirty="0"/>
              <a:t> of </a:t>
            </a:r>
            <a:r>
              <a:rPr lang="tr-TR" sz="1000" dirty="0" err="1"/>
              <a:t>integrated</a:t>
            </a:r>
            <a:r>
              <a:rPr lang="tr-TR" sz="1000" dirty="0"/>
              <a:t> </a:t>
            </a:r>
            <a:r>
              <a:rPr lang="tr-TR" sz="1000" dirty="0" err="1"/>
              <a:t>reports</a:t>
            </a:r>
            <a:r>
              <a:rPr lang="tr-TR" sz="1000" dirty="0"/>
              <a:t> at </a:t>
            </a:r>
            <a:r>
              <a:rPr lang="tr-TR" sz="1000" dirty="0" err="1"/>
              <a:t>energy</a:t>
            </a:r>
            <a:r>
              <a:rPr lang="tr-TR" sz="1000" dirty="0"/>
              <a:t> </a:t>
            </a:r>
            <a:r>
              <a:rPr lang="tr-TR" sz="1000" dirty="0" err="1"/>
              <a:t>and</a:t>
            </a:r>
            <a:r>
              <a:rPr lang="tr-TR" sz="1000" dirty="0"/>
              <a:t> </a:t>
            </a:r>
            <a:r>
              <a:rPr lang="tr-TR" sz="1000" dirty="0" err="1"/>
              <a:t>non-energy</a:t>
            </a:r>
            <a:r>
              <a:rPr lang="tr-TR" sz="1000" dirty="0"/>
              <a:t> </a:t>
            </a:r>
            <a:r>
              <a:rPr lang="tr-TR" sz="1000" dirty="0" err="1"/>
              <a:t>companies</a:t>
            </a:r>
            <a:r>
              <a:rPr lang="tr-TR" sz="1000" dirty="0"/>
              <a:t>. </a:t>
            </a:r>
            <a:r>
              <a:rPr lang="tr-TR" sz="1000" dirty="0" err="1"/>
              <a:t>Energies</a:t>
            </a:r>
            <a:r>
              <a:rPr lang="tr-TR" sz="1000" dirty="0"/>
              <a:t>, 14(5), 1–19.</a:t>
            </a:r>
          </a:p>
          <a:p>
            <a:r>
              <a:rPr lang="tr-TR" sz="1000" dirty="0">
                <a:hlinkClick r:id="rId7"/>
              </a:rPr>
              <a:t>https://doi.org/10.3390/en14051253</a:t>
            </a:r>
            <a:r>
              <a:rPr lang="tr-TR" sz="1000" dirty="0"/>
              <a:t> </a:t>
            </a:r>
          </a:p>
          <a:p>
            <a:endParaRPr lang="tr-TR" sz="1000" dirty="0"/>
          </a:p>
          <a:p>
            <a:r>
              <a:rPr lang="tr-TR" sz="1000" dirty="0"/>
              <a:t>Singh, J. (2012). 2012 </a:t>
            </a:r>
            <a:r>
              <a:rPr lang="tr-TR" sz="1000" dirty="0" err="1"/>
              <a:t>Integrated</a:t>
            </a:r>
            <a:r>
              <a:rPr lang="tr-TR" sz="1000" dirty="0"/>
              <a:t> </a:t>
            </a:r>
            <a:r>
              <a:rPr lang="tr-TR" sz="1000" dirty="0" err="1"/>
              <a:t>Reporting</a:t>
            </a:r>
            <a:r>
              <a:rPr lang="tr-TR" sz="1000" dirty="0"/>
              <a:t> – a </a:t>
            </a:r>
            <a:r>
              <a:rPr lang="tr-TR" sz="1000" dirty="0" err="1"/>
              <a:t>Comparison</a:t>
            </a:r>
            <a:r>
              <a:rPr lang="tr-TR" sz="1000" dirty="0"/>
              <a:t> </a:t>
            </a:r>
            <a:r>
              <a:rPr lang="tr-TR" sz="1000" dirty="0" err="1"/>
              <a:t>Between</a:t>
            </a:r>
            <a:r>
              <a:rPr lang="tr-TR" sz="1000" dirty="0"/>
              <a:t> </a:t>
            </a:r>
            <a:r>
              <a:rPr lang="tr-TR" sz="1000" dirty="0" err="1"/>
              <a:t>Developed</a:t>
            </a:r>
            <a:r>
              <a:rPr lang="tr-TR" sz="1000" dirty="0"/>
              <a:t> </a:t>
            </a:r>
            <a:r>
              <a:rPr lang="tr-TR" sz="1000" dirty="0" err="1"/>
              <a:t>and</a:t>
            </a:r>
            <a:r>
              <a:rPr lang="tr-TR" sz="1000" dirty="0"/>
              <a:t>. </a:t>
            </a:r>
            <a:r>
              <a:rPr lang="tr-TR" sz="1000" dirty="0" err="1"/>
              <a:t>Southeast</a:t>
            </a:r>
            <a:r>
              <a:rPr lang="tr-TR" sz="1000" dirty="0"/>
              <a:t> </a:t>
            </a:r>
            <a:r>
              <a:rPr lang="tr-TR" sz="1000" dirty="0" err="1"/>
              <a:t>Asia</a:t>
            </a:r>
            <a:r>
              <a:rPr lang="tr-TR" sz="1000" dirty="0"/>
              <a:t> </a:t>
            </a:r>
            <a:r>
              <a:rPr lang="tr-TR" sz="1000" dirty="0" err="1"/>
              <a:t>Journal</a:t>
            </a:r>
            <a:r>
              <a:rPr lang="tr-TR" sz="1000" dirty="0"/>
              <a:t> of </a:t>
            </a:r>
            <a:r>
              <a:rPr lang="tr-TR" sz="1000" dirty="0" err="1"/>
              <a:t>Contemporary</a:t>
            </a:r>
            <a:r>
              <a:rPr lang="tr-TR" sz="1000" dirty="0"/>
              <a:t> Business, </a:t>
            </a:r>
            <a:r>
              <a:rPr lang="tr-TR" sz="1000" dirty="0" err="1"/>
              <a:t>Economics</a:t>
            </a:r>
            <a:r>
              <a:rPr lang="tr-TR" sz="1000" dirty="0"/>
              <a:t> </a:t>
            </a:r>
            <a:r>
              <a:rPr lang="tr-TR" sz="1000" dirty="0" err="1"/>
              <a:t>and</a:t>
            </a:r>
            <a:r>
              <a:rPr lang="tr-TR" sz="1000" dirty="0"/>
              <a:t> </a:t>
            </a:r>
            <a:r>
              <a:rPr lang="tr-TR" sz="1000" dirty="0" err="1"/>
              <a:t>Law</a:t>
            </a:r>
            <a:r>
              <a:rPr lang="tr-TR" sz="1000" dirty="0"/>
              <a:t>, 1, 2010–2013.</a:t>
            </a:r>
          </a:p>
          <a:p>
            <a:endParaRPr lang="tr-TR" sz="1000" dirty="0"/>
          </a:p>
          <a:p>
            <a:r>
              <a:rPr lang="tr-TR" sz="1000" dirty="0" err="1"/>
              <a:t>Sunde</a:t>
            </a:r>
            <a:r>
              <a:rPr lang="tr-TR" sz="1000" dirty="0"/>
              <a:t>-Hansen, D. (2023). </a:t>
            </a:r>
            <a:r>
              <a:rPr lang="tr-TR" sz="1000" dirty="0" err="1"/>
              <a:t>The</a:t>
            </a:r>
            <a:r>
              <a:rPr lang="tr-TR" sz="1000" dirty="0"/>
              <a:t> </a:t>
            </a:r>
            <a:r>
              <a:rPr lang="tr-TR" sz="1000" dirty="0" err="1"/>
              <a:t>Future</a:t>
            </a:r>
            <a:r>
              <a:rPr lang="tr-TR" sz="1000" dirty="0"/>
              <a:t> of </a:t>
            </a:r>
            <a:r>
              <a:rPr lang="tr-TR" sz="1000" dirty="0" err="1"/>
              <a:t>Energy</a:t>
            </a:r>
            <a:r>
              <a:rPr lang="tr-TR" sz="1000" dirty="0"/>
              <a:t>: How can </a:t>
            </a:r>
            <a:r>
              <a:rPr lang="tr-TR" sz="1000" dirty="0" err="1"/>
              <a:t>traditional</a:t>
            </a:r>
            <a:r>
              <a:rPr lang="tr-TR" sz="1000" dirty="0"/>
              <a:t> </a:t>
            </a:r>
            <a:r>
              <a:rPr lang="tr-TR" sz="1000" dirty="0" err="1"/>
              <a:t>energy</a:t>
            </a:r>
            <a:r>
              <a:rPr lang="tr-TR" sz="1000" dirty="0"/>
              <a:t> </a:t>
            </a:r>
            <a:r>
              <a:rPr lang="tr-TR" sz="1000" dirty="0" err="1"/>
              <a:t>companies</a:t>
            </a:r>
            <a:r>
              <a:rPr lang="tr-TR" sz="1000" dirty="0"/>
              <a:t> </a:t>
            </a:r>
            <a:r>
              <a:rPr lang="tr-TR" sz="1000" dirty="0" err="1"/>
              <a:t>transform</a:t>
            </a:r>
            <a:r>
              <a:rPr lang="tr-TR" sz="1000" dirty="0"/>
              <a:t>? </a:t>
            </a:r>
            <a:r>
              <a:rPr lang="tr-TR" sz="1000" dirty="0" err="1"/>
              <a:t>Deloitte.https</a:t>
            </a:r>
            <a:r>
              <a:rPr lang="tr-TR" sz="1000" dirty="0"/>
              <a:t>://www2.deloitte.com/no/no/blog/center-for-the-edge/2022/tranformation-energy-campanies.html</a:t>
            </a:r>
          </a:p>
          <a:p>
            <a:endParaRPr lang="tr-TR" sz="1000" dirty="0"/>
          </a:p>
        </p:txBody>
      </p:sp>
      <p:sp>
        <p:nvSpPr>
          <p:cNvPr id="2" name="Slayt Numarası Yer Tutucusu 1">
            <a:extLst>
              <a:ext uri="{FF2B5EF4-FFF2-40B4-BE49-F238E27FC236}">
                <a16:creationId xmlns:a16="http://schemas.microsoft.com/office/drawing/2014/main" id="{40ECFACA-F859-4583-9E78-8F50964EB8A4}"/>
              </a:ext>
            </a:extLst>
          </p:cNvPr>
          <p:cNvSpPr>
            <a:spLocks noGrp="1"/>
          </p:cNvSpPr>
          <p:nvPr>
            <p:ph type="sldNum" sz="quarter" idx="12"/>
          </p:nvPr>
        </p:nvSpPr>
        <p:spPr>
          <a:xfrm>
            <a:off x="129309" y="6356350"/>
            <a:ext cx="12062691" cy="365125"/>
          </a:xfrm>
        </p:spPr>
        <p:txBody>
          <a:bodyPr/>
          <a:lstStyle/>
          <a:p>
            <a:pPr algn="ctr"/>
            <a:r>
              <a:rPr lang="tr-TR" dirty="0">
                <a:solidFill>
                  <a:srgbClr val="FF0000"/>
                </a:solidFill>
              </a:rPr>
              <a:t>15</a:t>
            </a:r>
          </a:p>
        </p:txBody>
      </p:sp>
    </p:spTree>
    <p:extLst>
      <p:ext uri="{BB962C8B-B14F-4D97-AF65-F5344CB8AC3E}">
        <p14:creationId xmlns:p14="http://schemas.microsoft.com/office/powerpoint/2010/main" val="408774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2" name="Dikdörtgen 1"/>
          <p:cNvSpPr/>
          <p:nvPr/>
        </p:nvSpPr>
        <p:spPr>
          <a:xfrm>
            <a:off x="1620981" y="1512916"/>
            <a:ext cx="5852161" cy="4247317"/>
          </a:xfrm>
          <a:prstGeom prst="rect">
            <a:avLst/>
          </a:prstGeom>
        </p:spPr>
        <p:txBody>
          <a:bodyPr wrap="square">
            <a:spAutoFit/>
          </a:bodyPr>
          <a:lstStyle/>
          <a:p>
            <a:r>
              <a:rPr lang="tr-TR" b="1" dirty="0">
                <a:solidFill>
                  <a:schemeClr val="accent1">
                    <a:lumMod val="50000"/>
                  </a:schemeClr>
                </a:solidFill>
              </a:rPr>
              <a:t>Araştırma Konusu</a:t>
            </a:r>
            <a:r>
              <a:rPr lang="en-US" b="1" dirty="0">
                <a:solidFill>
                  <a:schemeClr val="accent1">
                    <a:lumMod val="50000"/>
                  </a:schemeClr>
                </a:solidFill>
              </a:rPr>
              <a:t>…………………………………....</a:t>
            </a:r>
            <a:r>
              <a:rPr lang="tr-TR" b="1" dirty="0">
                <a:solidFill>
                  <a:schemeClr val="accent1">
                    <a:lumMod val="50000"/>
                  </a:schemeClr>
                </a:solidFill>
              </a:rPr>
              <a:t>.</a:t>
            </a:r>
            <a:r>
              <a:rPr lang="en-US" b="1" dirty="0">
                <a:solidFill>
                  <a:schemeClr val="accent1">
                    <a:lumMod val="50000"/>
                  </a:schemeClr>
                </a:solidFill>
              </a:rPr>
              <a:t> </a:t>
            </a:r>
            <a:r>
              <a:rPr lang="tr-TR" b="1" dirty="0">
                <a:solidFill>
                  <a:schemeClr val="accent1">
                    <a:lumMod val="50000"/>
                  </a:schemeClr>
                </a:solidFill>
              </a:rPr>
              <a:t>3</a:t>
            </a:r>
          </a:p>
          <a:p>
            <a:br>
              <a:rPr lang="en-US" b="1" dirty="0">
                <a:solidFill>
                  <a:schemeClr val="accent1">
                    <a:lumMod val="50000"/>
                  </a:schemeClr>
                </a:solidFill>
              </a:rPr>
            </a:br>
            <a:r>
              <a:rPr lang="tr-TR" b="1" dirty="0">
                <a:solidFill>
                  <a:schemeClr val="accent1">
                    <a:lumMod val="50000"/>
                  </a:schemeClr>
                </a:solidFill>
              </a:rPr>
              <a:t>Çalışmanın Amacı……………</a:t>
            </a:r>
            <a:r>
              <a:rPr lang="en-US" b="1" dirty="0">
                <a:solidFill>
                  <a:schemeClr val="accent1">
                    <a:lumMod val="50000"/>
                  </a:schemeClr>
                </a:solidFill>
              </a:rPr>
              <a:t>………………...........4</a:t>
            </a:r>
            <a:endParaRPr lang="tr-TR" b="1" dirty="0">
              <a:solidFill>
                <a:schemeClr val="accent1">
                  <a:lumMod val="50000"/>
                </a:schemeClr>
              </a:solidFill>
            </a:endParaRPr>
          </a:p>
          <a:p>
            <a:br>
              <a:rPr lang="en-US" b="1" dirty="0">
                <a:solidFill>
                  <a:schemeClr val="accent1">
                    <a:lumMod val="50000"/>
                  </a:schemeClr>
                </a:solidFill>
              </a:rPr>
            </a:br>
            <a:r>
              <a:rPr lang="tr-TR" b="1" dirty="0">
                <a:solidFill>
                  <a:schemeClr val="accent1">
                    <a:lumMod val="50000"/>
                  </a:schemeClr>
                </a:solidFill>
              </a:rPr>
              <a:t>Kavramsal Çerçeve</a:t>
            </a:r>
            <a:r>
              <a:rPr lang="en-US" b="1" dirty="0">
                <a:solidFill>
                  <a:schemeClr val="accent1">
                    <a:lumMod val="50000"/>
                  </a:schemeClr>
                </a:solidFill>
              </a:rPr>
              <a:t>………………………………... 5-</a:t>
            </a:r>
            <a:r>
              <a:rPr lang="tr-TR" b="1" dirty="0">
                <a:solidFill>
                  <a:schemeClr val="accent1">
                    <a:lumMod val="50000"/>
                  </a:schemeClr>
                </a:solidFill>
              </a:rPr>
              <a:t>7</a:t>
            </a:r>
          </a:p>
          <a:p>
            <a:br>
              <a:rPr lang="en-US" b="1" dirty="0">
                <a:solidFill>
                  <a:schemeClr val="accent1">
                    <a:lumMod val="50000"/>
                  </a:schemeClr>
                </a:solidFill>
              </a:rPr>
            </a:br>
            <a:r>
              <a:rPr lang="tr-TR" b="1" dirty="0">
                <a:solidFill>
                  <a:schemeClr val="accent1">
                    <a:lumMod val="50000"/>
                  </a:schemeClr>
                </a:solidFill>
              </a:rPr>
              <a:t>Araştırma Yöntemi </a:t>
            </a:r>
            <a:r>
              <a:rPr lang="en-US" b="1" dirty="0">
                <a:solidFill>
                  <a:schemeClr val="accent1">
                    <a:lumMod val="50000"/>
                  </a:schemeClr>
                </a:solidFill>
              </a:rPr>
              <a:t>……………………...</a:t>
            </a:r>
            <a:r>
              <a:rPr lang="tr-TR" b="1" dirty="0">
                <a:solidFill>
                  <a:schemeClr val="accent1">
                    <a:lumMod val="50000"/>
                  </a:schemeClr>
                </a:solidFill>
              </a:rPr>
              <a:t>............8</a:t>
            </a:r>
            <a:r>
              <a:rPr lang="en-US" b="1" dirty="0">
                <a:solidFill>
                  <a:schemeClr val="accent1">
                    <a:lumMod val="50000"/>
                  </a:schemeClr>
                </a:solidFill>
              </a:rPr>
              <a:t>-</a:t>
            </a:r>
            <a:r>
              <a:rPr lang="tr-TR" b="1" dirty="0">
                <a:solidFill>
                  <a:schemeClr val="accent1">
                    <a:lumMod val="50000"/>
                  </a:schemeClr>
                </a:solidFill>
              </a:rPr>
              <a:t>10</a:t>
            </a:r>
          </a:p>
          <a:p>
            <a:br>
              <a:rPr lang="en-US" b="1" dirty="0">
                <a:solidFill>
                  <a:schemeClr val="accent1">
                    <a:lumMod val="50000"/>
                  </a:schemeClr>
                </a:solidFill>
              </a:rPr>
            </a:br>
            <a:r>
              <a:rPr lang="tr-TR" b="1" dirty="0">
                <a:solidFill>
                  <a:schemeClr val="accent1">
                    <a:lumMod val="50000"/>
                  </a:schemeClr>
                </a:solidFill>
              </a:rPr>
              <a:t>Araştırma Sonuçları</a:t>
            </a:r>
            <a:r>
              <a:rPr lang="en-US" b="1" dirty="0">
                <a:solidFill>
                  <a:schemeClr val="accent1">
                    <a:lumMod val="50000"/>
                  </a:schemeClr>
                </a:solidFill>
              </a:rPr>
              <a:t>………………………………1</a:t>
            </a:r>
            <a:r>
              <a:rPr lang="tr-TR" b="1" dirty="0">
                <a:solidFill>
                  <a:schemeClr val="accent1">
                    <a:lumMod val="50000"/>
                  </a:schemeClr>
                </a:solidFill>
              </a:rPr>
              <a:t>1</a:t>
            </a:r>
            <a:r>
              <a:rPr lang="en-US" b="1" dirty="0">
                <a:solidFill>
                  <a:schemeClr val="accent1">
                    <a:lumMod val="50000"/>
                  </a:schemeClr>
                </a:solidFill>
              </a:rPr>
              <a:t>-1</a:t>
            </a:r>
            <a:r>
              <a:rPr lang="tr-TR" b="1" dirty="0">
                <a:solidFill>
                  <a:schemeClr val="accent1">
                    <a:lumMod val="50000"/>
                  </a:schemeClr>
                </a:solidFill>
              </a:rPr>
              <a:t>2</a:t>
            </a:r>
          </a:p>
          <a:p>
            <a:endParaRPr lang="tr-TR" b="1" dirty="0">
              <a:solidFill>
                <a:schemeClr val="accent1">
                  <a:lumMod val="50000"/>
                </a:schemeClr>
              </a:solidFill>
            </a:endParaRPr>
          </a:p>
          <a:p>
            <a:r>
              <a:rPr lang="tr-TR" b="1" dirty="0">
                <a:solidFill>
                  <a:schemeClr val="accent1">
                    <a:lumMod val="50000"/>
                  </a:schemeClr>
                </a:solidFill>
              </a:rPr>
              <a:t>Bulgular ve Yorumlar </a:t>
            </a:r>
            <a:r>
              <a:rPr lang="en-US" b="1" dirty="0">
                <a:solidFill>
                  <a:schemeClr val="accent1">
                    <a:lumMod val="50000"/>
                  </a:schemeClr>
                </a:solidFill>
              </a:rPr>
              <a:t> …………………………</a:t>
            </a:r>
            <a:r>
              <a:rPr lang="tr-TR" b="1" dirty="0">
                <a:solidFill>
                  <a:schemeClr val="accent1">
                    <a:lumMod val="50000"/>
                  </a:schemeClr>
                </a:solidFill>
              </a:rPr>
              <a:t>..</a:t>
            </a:r>
            <a:r>
              <a:rPr lang="en-US" b="1" dirty="0">
                <a:solidFill>
                  <a:schemeClr val="accent1">
                    <a:lumMod val="50000"/>
                  </a:schemeClr>
                </a:solidFill>
              </a:rPr>
              <a:t>…</a:t>
            </a:r>
            <a:r>
              <a:rPr lang="tr-TR" b="1" dirty="0">
                <a:solidFill>
                  <a:schemeClr val="accent1">
                    <a:lumMod val="50000"/>
                  </a:schemeClr>
                </a:solidFill>
              </a:rPr>
              <a:t> </a:t>
            </a:r>
            <a:r>
              <a:rPr lang="en-US" b="1" dirty="0">
                <a:solidFill>
                  <a:schemeClr val="accent1">
                    <a:lumMod val="50000"/>
                  </a:schemeClr>
                </a:solidFill>
              </a:rPr>
              <a:t> 1</a:t>
            </a:r>
            <a:r>
              <a:rPr lang="tr-TR" b="1" dirty="0">
                <a:solidFill>
                  <a:schemeClr val="accent1">
                    <a:lumMod val="50000"/>
                  </a:schemeClr>
                </a:solidFill>
              </a:rPr>
              <a:t>3</a:t>
            </a:r>
          </a:p>
          <a:p>
            <a:br>
              <a:rPr lang="en-US" b="1" dirty="0">
                <a:solidFill>
                  <a:schemeClr val="accent1">
                    <a:lumMod val="50000"/>
                  </a:schemeClr>
                </a:solidFill>
              </a:rPr>
            </a:br>
            <a:r>
              <a:rPr lang="tr-TR" b="1" dirty="0">
                <a:solidFill>
                  <a:schemeClr val="accent1">
                    <a:lumMod val="50000"/>
                  </a:schemeClr>
                </a:solidFill>
              </a:rPr>
              <a:t>Sonuç </a:t>
            </a:r>
            <a:r>
              <a:rPr lang="en-US" b="1" dirty="0">
                <a:solidFill>
                  <a:schemeClr val="accent1">
                    <a:lumMod val="50000"/>
                  </a:schemeClr>
                </a:solidFill>
              </a:rPr>
              <a:t>………………………………………………………</a:t>
            </a:r>
            <a:r>
              <a:rPr lang="tr-TR" b="1" dirty="0">
                <a:solidFill>
                  <a:schemeClr val="accent1">
                    <a:lumMod val="50000"/>
                  </a:schemeClr>
                </a:solidFill>
              </a:rPr>
              <a:t> </a:t>
            </a:r>
            <a:r>
              <a:rPr lang="en-US" b="1" dirty="0">
                <a:solidFill>
                  <a:schemeClr val="accent1">
                    <a:lumMod val="50000"/>
                  </a:schemeClr>
                </a:solidFill>
              </a:rPr>
              <a:t>1</a:t>
            </a:r>
            <a:r>
              <a:rPr lang="tr-TR" b="1" dirty="0">
                <a:solidFill>
                  <a:schemeClr val="accent1">
                    <a:lumMod val="50000"/>
                  </a:schemeClr>
                </a:solidFill>
              </a:rPr>
              <a:t>4</a:t>
            </a:r>
          </a:p>
          <a:p>
            <a:br>
              <a:rPr lang="en-US" b="1" dirty="0">
                <a:solidFill>
                  <a:schemeClr val="accent1">
                    <a:lumMod val="50000"/>
                  </a:schemeClr>
                </a:solidFill>
              </a:rPr>
            </a:br>
            <a:r>
              <a:rPr lang="tr-TR" b="1" dirty="0">
                <a:solidFill>
                  <a:schemeClr val="accent1">
                    <a:lumMod val="50000"/>
                  </a:schemeClr>
                </a:solidFill>
              </a:rPr>
              <a:t>Referanslar</a:t>
            </a:r>
            <a:r>
              <a:rPr lang="en-US" b="1" dirty="0">
                <a:solidFill>
                  <a:schemeClr val="accent1">
                    <a:lumMod val="50000"/>
                  </a:schemeClr>
                </a:solidFill>
              </a:rPr>
              <a:t> ……………………………………………… 1</a:t>
            </a:r>
            <a:r>
              <a:rPr lang="tr-TR" b="1" dirty="0">
                <a:solidFill>
                  <a:schemeClr val="accent1">
                    <a:lumMod val="50000"/>
                  </a:schemeClr>
                </a:solidFill>
              </a:rPr>
              <a:t>5</a:t>
            </a:r>
          </a:p>
        </p:txBody>
      </p:sp>
      <p:sp>
        <p:nvSpPr>
          <p:cNvPr id="3" name="Slayt Numarası Yer Tutucusu 2">
            <a:extLst>
              <a:ext uri="{FF2B5EF4-FFF2-40B4-BE49-F238E27FC236}">
                <a16:creationId xmlns:a16="http://schemas.microsoft.com/office/drawing/2014/main" id="{28044D5A-6466-4EF9-B271-D7260B2B91C7}"/>
              </a:ext>
            </a:extLst>
          </p:cNvPr>
          <p:cNvSpPr>
            <a:spLocks noGrp="1"/>
          </p:cNvSpPr>
          <p:nvPr>
            <p:ph type="sldNum" sz="quarter" idx="12"/>
          </p:nvPr>
        </p:nvSpPr>
        <p:spPr>
          <a:xfrm>
            <a:off x="92364" y="6356350"/>
            <a:ext cx="12099635" cy="365125"/>
          </a:xfrm>
        </p:spPr>
        <p:txBody>
          <a:bodyPr/>
          <a:lstStyle/>
          <a:p>
            <a:pPr algn="ctr"/>
            <a:r>
              <a:rPr lang="tr-TR" dirty="0">
                <a:solidFill>
                  <a:srgbClr val="FF0000"/>
                </a:solidFill>
              </a:rPr>
              <a:t>2</a:t>
            </a: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2" name="Resim Yer Tutucusu 5" descr="gökyüzü, elektrik santrali, bulut, kirlenme içeren bir resim&#10;&#10;Açıklama otomatik olarak oluşturuldu">
            <a:extLst>
              <a:ext uri="{FF2B5EF4-FFF2-40B4-BE49-F238E27FC236}">
                <a16:creationId xmlns:a16="http://schemas.microsoft.com/office/drawing/2014/main" id="{0B02837B-DC55-9811-22FC-D34295A7B88E}"/>
              </a:ext>
            </a:extLst>
          </p:cNvPr>
          <p:cNvPicPr>
            <a:picLocks noChangeAspect="1"/>
          </p:cNvPicPr>
          <p:nvPr/>
        </p:nvPicPr>
        <p:blipFill>
          <a:blip r:embed="rId2"/>
          <a:srcRect l="36834" r="4655"/>
          <a:stretch/>
        </p:blipFill>
        <p:spPr>
          <a:xfrm>
            <a:off x="465512" y="1023114"/>
            <a:ext cx="4955666" cy="3964522"/>
          </a:xfrm>
          <a:prstGeom prst="rect">
            <a:avLst/>
          </a:prstGeom>
          <a:noFill/>
        </p:spPr>
      </p:pic>
      <p:sp>
        <p:nvSpPr>
          <p:cNvPr id="2" name="Metin kutusu 1"/>
          <p:cNvSpPr txBox="1"/>
          <p:nvPr/>
        </p:nvSpPr>
        <p:spPr>
          <a:xfrm>
            <a:off x="5511337" y="1221971"/>
            <a:ext cx="5368157" cy="3693319"/>
          </a:xfrm>
          <a:prstGeom prst="rect">
            <a:avLst/>
          </a:prstGeom>
          <a:noFill/>
        </p:spPr>
        <p:txBody>
          <a:bodyPr wrap="square" rtlCol="0">
            <a:spAutoFit/>
          </a:bodyPr>
          <a:lstStyle/>
          <a:p>
            <a:pPr algn="just"/>
            <a:r>
              <a:rPr lang="tr-TR" dirty="0"/>
              <a:t>Türkiye enerji sektöründe yalnızca sınırlı sayıda entegre rapor bulunmaktadır. Ancak bu sektör, entegre raporlamanın sunduğu sürdürülebilir bir iş planından en fazla faydayı sağlayacaktır.</a:t>
            </a:r>
          </a:p>
          <a:p>
            <a:endParaRPr lang="tr-TR" dirty="0"/>
          </a:p>
          <a:p>
            <a:pPr algn="just"/>
            <a:r>
              <a:rPr lang="tr-TR" dirty="0"/>
              <a:t>Enerji sektörü, iklim değişikliği etkilerini azaltma stratejileri konusundaki tartışmaların merkezinde yer almaktadır ve aynı zamanda büyüme için kilit bir sektördür.</a:t>
            </a:r>
          </a:p>
          <a:p>
            <a:pPr algn="just"/>
            <a:endParaRPr lang="tr-TR" dirty="0"/>
          </a:p>
          <a:p>
            <a:pPr algn="just"/>
            <a:r>
              <a:rPr lang="tr-TR" dirty="0"/>
              <a:t>Entegre raporlamanın faydalarının daha iyi anlaşılmasına ihtiyaç vardır.</a:t>
            </a:r>
          </a:p>
          <a:p>
            <a:endParaRPr lang="tr-TR" dirty="0"/>
          </a:p>
        </p:txBody>
      </p:sp>
      <p:sp>
        <p:nvSpPr>
          <p:cNvPr id="3" name="Metin kutusu 2"/>
          <p:cNvSpPr txBox="1"/>
          <p:nvPr/>
        </p:nvSpPr>
        <p:spPr>
          <a:xfrm>
            <a:off x="556953" y="423949"/>
            <a:ext cx="3350029" cy="382386"/>
          </a:xfrm>
          <a:prstGeom prst="rect">
            <a:avLst/>
          </a:prstGeom>
          <a:solidFill>
            <a:schemeClr val="accent1">
              <a:lumMod val="50000"/>
            </a:schemeClr>
          </a:solidFill>
        </p:spPr>
        <p:txBody>
          <a:bodyPr wrap="square" rtlCol="0">
            <a:spAutoFit/>
          </a:bodyPr>
          <a:lstStyle/>
          <a:p>
            <a:pPr algn="ctr"/>
            <a:r>
              <a:rPr lang="tr-TR" b="1" dirty="0">
                <a:solidFill>
                  <a:schemeClr val="bg1"/>
                </a:solidFill>
              </a:rPr>
              <a:t>Araştırma Konusu</a:t>
            </a:r>
          </a:p>
        </p:txBody>
      </p:sp>
      <p:sp>
        <p:nvSpPr>
          <p:cNvPr id="4" name="Slayt Numarası Yer Tutucusu 3">
            <a:extLst>
              <a:ext uri="{FF2B5EF4-FFF2-40B4-BE49-F238E27FC236}">
                <a16:creationId xmlns:a16="http://schemas.microsoft.com/office/drawing/2014/main" id="{C34ED846-54B7-44AE-B00E-2413126C2C2C}"/>
              </a:ext>
            </a:extLst>
          </p:cNvPr>
          <p:cNvSpPr>
            <a:spLocks noGrp="1"/>
          </p:cNvSpPr>
          <p:nvPr>
            <p:ph type="sldNum" sz="quarter" idx="12"/>
          </p:nvPr>
        </p:nvSpPr>
        <p:spPr>
          <a:xfrm>
            <a:off x="0" y="6492875"/>
            <a:ext cx="12192000" cy="365125"/>
          </a:xfrm>
        </p:spPr>
        <p:txBody>
          <a:bodyPr/>
          <a:lstStyle/>
          <a:p>
            <a:pPr algn="ctr"/>
            <a:r>
              <a:rPr lang="tr-TR" dirty="0">
                <a:solidFill>
                  <a:srgbClr val="FF0000"/>
                </a:solidFill>
              </a:rPr>
              <a:t>3</a:t>
            </a:r>
          </a:p>
        </p:txBody>
      </p:sp>
    </p:spTree>
    <p:extLst>
      <p:ext uri="{BB962C8B-B14F-4D97-AF65-F5344CB8AC3E}">
        <p14:creationId xmlns:p14="http://schemas.microsoft.com/office/powerpoint/2010/main" val="346186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623455" y="1521229"/>
            <a:ext cx="9135687" cy="3139321"/>
          </a:xfrm>
          <a:prstGeom prst="rect">
            <a:avLst/>
          </a:prstGeom>
          <a:noFill/>
        </p:spPr>
        <p:txBody>
          <a:bodyPr wrap="square" rtlCol="0">
            <a:spAutoFit/>
          </a:bodyPr>
          <a:lstStyle/>
          <a:p>
            <a:endParaRPr lang="tr-TR" b="1" dirty="0">
              <a:solidFill>
                <a:schemeClr val="accent1">
                  <a:lumMod val="50000"/>
                </a:schemeClr>
              </a:solidFill>
            </a:endParaRPr>
          </a:p>
          <a:p>
            <a:r>
              <a:rPr lang="tr-TR" b="1" dirty="0">
                <a:solidFill>
                  <a:schemeClr val="accent1">
                    <a:lumMod val="50000"/>
                  </a:schemeClr>
                </a:solidFill>
              </a:rPr>
              <a:t>Bu çalışmanın amacı, enerji şirketlerine odaklanarak bu alandaki sınırlı çalışmalara katkıda</a:t>
            </a:r>
          </a:p>
          <a:p>
            <a:r>
              <a:rPr lang="tr-TR" b="1" dirty="0">
                <a:solidFill>
                  <a:schemeClr val="accent1">
                    <a:lumMod val="50000"/>
                  </a:schemeClr>
                </a:solidFill>
              </a:rPr>
              <a:t>bulunmaktır. </a:t>
            </a:r>
          </a:p>
          <a:p>
            <a:endParaRPr lang="tr-TR" b="1" dirty="0">
              <a:solidFill>
                <a:schemeClr val="accent1">
                  <a:lumMod val="50000"/>
                </a:schemeClr>
              </a:solidFill>
            </a:endParaRPr>
          </a:p>
          <a:p>
            <a:r>
              <a:rPr lang="tr-TR" b="1" dirty="0">
                <a:solidFill>
                  <a:schemeClr val="accent1">
                    <a:lumMod val="50000"/>
                  </a:schemeClr>
                </a:solidFill>
              </a:rPr>
              <a:t>Küresel enerji sektörünün karşılaştığı zorluklar, Türkiye enerji sektörü için de</a:t>
            </a:r>
          </a:p>
          <a:p>
            <a:r>
              <a:rPr lang="tr-TR" b="1" dirty="0">
                <a:solidFill>
                  <a:schemeClr val="accent1">
                    <a:lumMod val="50000"/>
                  </a:schemeClr>
                </a:solidFill>
              </a:rPr>
              <a:t>benzer tehditler ve fırsatlar yaratmaktadır. </a:t>
            </a:r>
          </a:p>
          <a:p>
            <a:endParaRPr lang="tr-TR" b="1" dirty="0">
              <a:solidFill>
                <a:schemeClr val="accent1">
                  <a:lumMod val="50000"/>
                </a:schemeClr>
              </a:solidFill>
            </a:endParaRPr>
          </a:p>
          <a:p>
            <a:r>
              <a:rPr lang="tr-TR" b="1" dirty="0">
                <a:solidFill>
                  <a:schemeClr val="accent1">
                    <a:lumMod val="50000"/>
                  </a:schemeClr>
                </a:solidFill>
              </a:rPr>
              <a:t>Entegre raporlamanın sunduğu faydaların daha iyi anlaşılması gerektiğine inanılmaktadır. </a:t>
            </a:r>
          </a:p>
          <a:p>
            <a:endParaRPr lang="tr-TR" b="1" dirty="0">
              <a:solidFill>
                <a:schemeClr val="accent1">
                  <a:lumMod val="50000"/>
                </a:schemeClr>
              </a:solidFill>
            </a:endParaRPr>
          </a:p>
          <a:p>
            <a:r>
              <a:rPr lang="tr-TR" b="1" dirty="0">
                <a:solidFill>
                  <a:schemeClr val="accent1">
                    <a:lumMod val="50000"/>
                  </a:schemeClr>
                </a:solidFill>
              </a:rPr>
              <a:t>Bu bağlamda, çalışmada entegre raporlamanın borsa katılımcıları tarafından nasıl değerlendirildiği incelenmektedir.</a:t>
            </a:r>
          </a:p>
        </p:txBody>
      </p:sp>
      <p:sp>
        <p:nvSpPr>
          <p:cNvPr id="3" name="Metin kutusu 2"/>
          <p:cNvSpPr txBox="1"/>
          <p:nvPr/>
        </p:nvSpPr>
        <p:spPr>
          <a:xfrm>
            <a:off x="476766" y="465513"/>
            <a:ext cx="2956390" cy="369332"/>
          </a:xfrm>
          <a:prstGeom prst="rect">
            <a:avLst/>
          </a:prstGeom>
          <a:solidFill>
            <a:schemeClr val="accent1">
              <a:lumMod val="50000"/>
            </a:schemeClr>
          </a:solidFill>
        </p:spPr>
        <p:txBody>
          <a:bodyPr wrap="square" rtlCol="0">
            <a:spAutoFit/>
          </a:bodyPr>
          <a:lstStyle/>
          <a:p>
            <a:pPr algn="ctr"/>
            <a:r>
              <a:rPr lang="tr-TR" b="1" dirty="0">
                <a:solidFill>
                  <a:schemeClr val="bg1"/>
                </a:solidFill>
              </a:rPr>
              <a:t>Çalışmanın Amacı</a:t>
            </a:r>
          </a:p>
        </p:txBody>
      </p:sp>
      <p:sp>
        <p:nvSpPr>
          <p:cNvPr id="4" name="Slayt Numarası Yer Tutucusu 3">
            <a:extLst>
              <a:ext uri="{FF2B5EF4-FFF2-40B4-BE49-F238E27FC236}">
                <a16:creationId xmlns:a16="http://schemas.microsoft.com/office/drawing/2014/main" id="{8E0F7ED5-2915-4FF2-9DCB-2A5030B1F631}"/>
              </a:ext>
            </a:extLst>
          </p:cNvPr>
          <p:cNvSpPr>
            <a:spLocks noGrp="1"/>
          </p:cNvSpPr>
          <p:nvPr>
            <p:ph type="sldNum" sz="quarter" idx="12"/>
          </p:nvPr>
        </p:nvSpPr>
        <p:spPr>
          <a:xfrm>
            <a:off x="73892" y="6347472"/>
            <a:ext cx="12118108" cy="365125"/>
          </a:xfrm>
        </p:spPr>
        <p:txBody>
          <a:bodyPr/>
          <a:lstStyle/>
          <a:p>
            <a:pPr algn="ctr"/>
            <a:r>
              <a:rPr lang="tr-TR" dirty="0">
                <a:solidFill>
                  <a:srgbClr val="FF0000"/>
                </a:solidFill>
              </a:rPr>
              <a:t>4</a:t>
            </a:r>
          </a:p>
        </p:txBody>
      </p:sp>
    </p:spTree>
    <p:extLst>
      <p:ext uri="{BB962C8B-B14F-4D97-AF65-F5344CB8AC3E}">
        <p14:creationId xmlns:p14="http://schemas.microsoft.com/office/powerpoint/2010/main" val="131378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507076" y="390698"/>
            <a:ext cx="4438997" cy="461665"/>
          </a:xfrm>
          <a:prstGeom prst="rect">
            <a:avLst/>
          </a:prstGeom>
          <a:solidFill>
            <a:schemeClr val="tx2">
              <a:lumMod val="50000"/>
            </a:schemeClr>
          </a:solidFill>
        </p:spPr>
        <p:txBody>
          <a:bodyPr wrap="square" rtlCol="0">
            <a:spAutoFit/>
          </a:bodyPr>
          <a:lstStyle/>
          <a:p>
            <a:pPr algn="ctr"/>
            <a:r>
              <a:rPr lang="tr-TR" sz="2400" dirty="0">
                <a:solidFill>
                  <a:schemeClr val="bg1"/>
                </a:solidFill>
              </a:rPr>
              <a:t>Kavramsal Çerçeve </a:t>
            </a:r>
          </a:p>
        </p:txBody>
      </p:sp>
      <p:pic>
        <p:nvPicPr>
          <p:cNvPr id="5" name="Resim Yer Tutucusu 11">
            <a:extLst>
              <a:ext uri="{FF2B5EF4-FFF2-40B4-BE49-F238E27FC236}">
                <a16:creationId xmlns:a16="http://schemas.microsoft.com/office/drawing/2014/main" id="{39BD1321-8607-C600-7CF1-171EBD3F7ED4}"/>
              </a:ext>
            </a:extLst>
          </p:cNvPr>
          <p:cNvPicPr>
            <a:picLocks noChangeAspect="1"/>
          </p:cNvPicPr>
          <p:nvPr/>
        </p:nvPicPr>
        <p:blipFill>
          <a:blip r:embed="rId2">
            <a:extLst>
              <a:ext uri="{28A0092B-C50C-407E-A947-70E740481C1C}">
                <a14:useLocalDpi xmlns:a14="http://schemas.microsoft.com/office/drawing/2010/main" val="0"/>
              </a:ext>
            </a:extLst>
          </a:blip>
          <a:srcRect l="15532" r="15532"/>
          <a:stretch>
            <a:fillRect/>
          </a:stretch>
        </p:blipFill>
        <p:spPr>
          <a:xfrm>
            <a:off x="395883" y="2211355"/>
            <a:ext cx="3472401" cy="2593910"/>
          </a:xfrm>
          <a:prstGeom prst="rect">
            <a:avLst/>
          </a:prstGeom>
        </p:spPr>
      </p:pic>
      <p:sp>
        <p:nvSpPr>
          <p:cNvPr id="9" name="Metin kutusu 8">
            <a:extLst>
              <a:ext uri="{FF2B5EF4-FFF2-40B4-BE49-F238E27FC236}">
                <a16:creationId xmlns:a16="http://schemas.microsoft.com/office/drawing/2014/main" id="{F5BC8F61-6A89-A757-507B-AEB0F982FE69}"/>
              </a:ext>
            </a:extLst>
          </p:cNvPr>
          <p:cNvSpPr txBox="1"/>
          <p:nvPr/>
        </p:nvSpPr>
        <p:spPr>
          <a:xfrm>
            <a:off x="4208107" y="2211355"/>
            <a:ext cx="6792686" cy="2862322"/>
          </a:xfrm>
          <a:prstGeom prst="rect">
            <a:avLst/>
          </a:prstGeom>
          <a:noFill/>
        </p:spPr>
        <p:txBody>
          <a:bodyPr wrap="square" rtlCol="0">
            <a:spAutoFit/>
          </a:bodyPr>
          <a:lstStyle/>
          <a:p>
            <a:pPr algn="just"/>
            <a:r>
              <a:rPr lang="tr-TR" b="1" dirty="0">
                <a:solidFill>
                  <a:schemeClr val="accent5">
                    <a:lumMod val="50000"/>
                  </a:schemeClr>
                </a:solidFill>
              </a:rPr>
              <a:t>Uluslararası Entegre Raporlama Konseyi (IIRC,2013) entegre raporlamayı, bir kuruluşun stratejisi, yönetişimi, performansı ve beklentileri hakkındaki bilgileri ekonomik, sosyal ve çevresel bağlamını da yansıtacak şekilde bir araya getiren bir raporlama süreci olarak ifade eder.</a:t>
            </a:r>
          </a:p>
          <a:p>
            <a:endParaRPr lang="tr-TR" b="1" dirty="0">
              <a:solidFill>
                <a:schemeClr val="accent5">
                  <a:lumMod val="50000"/>
                </a:schemeClr>
              </a:solidFill>
            </a:endParaRPr>
          </a:p>
          <a:p>
            <a:pPr algn="just"/>
            <a:r>
              <a:rPr lang="tr-TR" b="1" dirty="0">
                <a:solidFill>
                  <a:schemeClr val="accent5">
                    <a:lumMod val="50000"/>
                  </a:schemeClr>
                </a:solidFill>
              </a:rPr>
              <a:t>Entegre raporlama, yatırımcıların bir şirketin geleceği hakkında daha bilinçli yargılarda bulunmasını sağlayan ileriye dönük bilgiler içerir. Bu haliyle , paydaşlara tarihsel bilgiler sunan geleneksel finansal raporlamadan ayrılmaktadır (Singh, 2012). </a:t>
            </a:r>
          </a:p>
        </p:txBody>
      </p:sp>
      <p:sp>
        <p:nvSpPr>
          <p:cNvPr id="3" name="Slayt Numarası Yer Tutucusu 2">
            <a:extLst>
              <a:ext uri="{FF2B5EF4-FFF2-40B4-BE49-F238E27FC236}">
                <a16:creationId xmlns:a16="http://schemas.microsoft.com/office/drawing/2014/main" id="{7B9F169D-8AD1-421C-B46D-5FE0BBF6C1FD}"/>
              </a:ext>
            </a:extLst>
          </p:cNvPr>
          <p:cNvSpPr>
            <a:spLocks noGrp="1"/>
          </p:cNvSpPr>
          <p:nvPr>
            <p:ph type="sldNum" sz="quarter" idx="12"/>
          </p:nvPr>
        </p:nvSpPr>
        <p:spPr>
          <a:xfrm>
            <a:off x="0" y="6467302"/>
            <a:ext cx="12192000" cy="365125"/>
          </a:xfrm>
        </p:spPr>
        <p:txBody>
          <a:bodyPr/>
          <a:lstStyle/>
          <a:p>
            <a:pPr algn="ctr"/>
            <a:r>
              <a:rPr lang="tr-TR" dirty="0">
                <a:solidFill>
                  <a:srgbClr val="FF0000"/>
                </a:solidFill>
              </a:rPr>
              <a:t>5</a:t>
            </a:r>
          </a:p>
        </p:txBody>
      </p:sp>
    </p:spTree>
    <p:extLst>
      <p:ext uri="{BB962C8B-B14F-4D97-AF65-F5344CB8AC3E}">
        <p14:creationId xmlns:p14="http://schemas.microsoft.com/office/powerpoint/2010/main" val="288698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24B12-610A-EBC8-FD0B-F926981E10B3}"/>
              </a:ext>
            </a:extLst>
          </p:cNvPr>
          <p:cNvSpPr>
            <a:spLocks noGrp="1"/>
          </p:cNvSpPr>
          <p:nvPr>
            <p:ph type="title"/>
          </p:nvPr>
        </p:nvSpPr>
        <p:spPr/>
        <p:txBody>
          <a:bodyPr/>
          <a:lstStyle/>
          <a:p>
            <a:r>
              <a:rPr lang="tr-TR" sz="2400" b="1" dirty="0">
                <a:solidFill>
                  <a:schemeClr val="accent5">
                    <a:lumMod val="50000"/>
                  </a:schemeClr>
                </a:solidFill>
                <a:latin typeface="+mn-lt"/>
              </a:rPr>
              <a:t>Türkiye’de Entegre Raporun Tarihçesi </a:t>
            </a:r>
            <a:br>
              <a:rPr lang="tr-TR" dirty="0"/>
            </a:br>
            <a:endParaRPr lang="tr-TR" dirty="0"/>
          </a:p>
        </p:txBody>
      </p:sp>
      <p:sp>
        <p:nvSpPr>
          <p:cNvPr id="3" name="İçerik Yer Tutucusu 2">
            <a:extLst>
              <a:ext uri="{FF2B5EF4-FFF2-40B4-BE49-F238E27FC236}">
                <a16:creationId xmlns:a16="http://schemas.microsoft.com/office/drawing/2014/main" id="{E45635E0-F6FE-67BA-D268-CAB06302295C}"/>
              </a:ext>
            </a:extLst>
          </p:cNvPr>
          <p:cNvSpPr>
            <a:spLocks noGrp="1"/>
          </p:cNvSpPr>
          <p:nvPr>
            <p:ph idx="1"/>
          </p:nvPr>
        </p:nvSpPr>
        <p:spPr>
          <a:xfrm>
            <a:off x="838200" y="1016000"/>
            <a:ext cx="10515600" cy="5160963"/>
          </a:xfrm>
        </p:spPr>
        <p:txBody>
          <a:bodyPr>
            <a:normAutofit/>
          </a:bodyPr>
          <a:lstStyle/>
          <a:p>
            <a:pPr>
              <a:buFont typeface="Wingdings" panose="05000000000000000000" pitchFamily="2" charset="2"/>
              <a:buChar char="Ø"/>
            </a:pPr>
            <a:r>
              <a:rPr lang="tr-TR" sz="2000" dirty="0"/>
              <a:t>2011 yılında Türkiye Kurumsal Yönetim Derneği (TKYD) ve Sürdürülebilir Kalkınma Derneği (SKD), Türkiye'de entegre raporlama konusunda farkındalığı artırmak amacıyla bir çalışma grubu oluşturdu. </a:t>
            </a:r>
          </a:p>
          <a:p>
            <a:pPr>
              <a:buFont typeface="Wingdings" panose="05000000000000000000" pitchFamily="2" charset="2"/>
              <a:buChar char="Ø"/>
            </a:pPr>
            <a:endParaRPr lang="tr-TR" sz="2000" dirty="0"/>
          </a:p>
          <a:p>
            <a:pPr>
              <a:buFont typeface="Wingdings" panose="05000000000000000000" pitchFamily="2" charset="2"/>
              <a:buChar char="Ø"/>
            </a:pPr>
            <a:r>
              <a:rPr lang="tr-TR" sz="2000" dirty="0"/>
              <a:t>TÜSİAD, ülkedeki ilk entegre raporlama rehberi olan “Kurumsal Raporlamada Yeni Dönem: Entegre Raporlama” başlıklı kılavuz raporu yayınladı (Aras&amp;Sarıoğlu). IIRC’nin hazırladığı entegre raporlama çerçevesi 2015 yılında ERTA tarafından Türkçeye çevrildi. </a:t>
            </a:r>
          </a:p>
          <a:p>
            <a:pPr>
              <a:buFont typeface="Wingdings" panose="05000000000000000000" pitchFamily="2" charset="2"/>
              <a:buChar char="Ø"/>
            </a:pPr>
            <a:endParaRPr lang="tr-TR" sz="2000" dirty="0"/>
          </a:p>
          <a:p>
            <a:pPr>
              <a:buFont typeface="Wingdings" panose="05000000000000000000" pitchFamily="2" charset="2"/>
              <a:buChar char="Ø"/>
            </a:pPr>
            <a:r>
              <a:rPr lang="tr-TR" sz="2000" dirty="0"/>
              <a:t>Borsa İstanbul, Türkiye'de hazırlanan entegre rapor sayısını artırmak amacıyla 2022 yılında 'Şirketler için Entegre Raporlama Rehberi'ni hazırladı. Türkiye’de yayımlanan bütün entegre raporlar ERTA’nın web sitesinde yer almaktadır.</a:t>
            </a:r>
          </a:p>
          <a:p>
            <a:pPr>
              <a:buFont typeface="Wingdings" panose="05000000000000000000" pitchFamily="2" charset="2"/>
              <a:buChar char="Ø"/>
            </a:pPr>
            <a:endParaRPr lang="tr-TR" sz="2000" dirty="0"/>
          </a:p>
          <a:p>
            <a:pPr>
              <a:buFont typeface="Wingdings" panose="05000000000000000000" pitchFamily="2" charset="2"/>
              <a:buChar char="Ø"/>
            </a:pPr>
            <a:r>
              <a:rPr lang="tr-TR" sz="2000" dirty="0"/>
              <a:t> 2021 yılında Akenerji ve Zorlu Enerji, entegre rapor sunan ilk enerji şirketleri olmuş, ardından 2022 yılında TÜPRAŞ da ilk entegre raporunu yayınlamıştır.</a:t>
            </a:r>
            <a:endParaRPr lang="tr-TR" b="1" dirty="0">
              <a:solidFill>
                <a:schemeClr val="accent5">
                  <a:lumMod val="50000"/>
                </a:schemeClr>
              </a:solidFill>
            </a:endParaRPr>
          </a:p>
        </p:txBody>
      </p:sp>
      <p:sp>
        <p:nvSpPr>
          <p:cNvPr id="4" name="Slayt Numarası Yer Tutucusu 3">
            <a:extLst>
              <a:ext uri="{FF2B5EF4-FFF2-40B4-BE49-F238E27FC236}">
                <a16:creationId xmlns:a16="http://schemas.microsoft.com/office/drawing/2014/main" id="{5F251492-26FA-4776-80A7-F7368948D864}"/>
              </a:ext>
            </a:extLst>
          </p:cNvPr>
          <p:cNvSpPr>
            <a:spLocks noGrp="1"/>
          </p:cNvSpPr>
          <p:nvPr>
            <p:ph type="sldNum" sz="quarter" idx="12"/>
          </p:nvPr>
        </p:nvSpPr>
        <p:spPr>
          <a:xfrm>
            <a:off x="64655" y="6310312"/>
            <a:ext cx="12127345" cy="365125"/>
          </a:xfrm>
        </p:spPr>
        <p:txBody>
          <a:bodyPr/>
          <a:lstStyle/>
          <a:p>
            <a:pPr algn="ctr"/>
            <a:r>
              <a:rPr lang="tr-TR" dirty="0">
                <a:solidFill>
                  <a:srgbClr val="FF0000"/>
                </a:solidFill>
              </a:rPr>
              <a:t>6</a:t>
            </a:r>
          </a:p>
        </p:txBody>
      </p:sp>
    </p:spTree>
    <p:extLst>
      <p:ext uri="{BB962C8B-B14F-4D97-AF65-F5344CB8AC3E}">
        <p14:creationId xmlns:p14="http://schemas.microsoft.com/office/powerpoint/2010/main" val="157502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473825" y="374073"/>
            <a:ext cx="4405746" cy="369332"/>
          </a:xfrm>
          <a:prstGeom prst="rect">
            <a:avLst/>
          </a:prstGeom>
          <a:solidFill>
            <a:schemeClr val="tx2">
              <a:lumMod val="50000"/>
            </a:schemeClr>
          </a:solidFill>
        </p:spPr>
        <p:txBody>
          <a:bodyPr wrap="square" rtlCol="0">
            <a:spAutoFit/>
          </a:bodyPr>
          <a:lstStyle/>
          <a:p>
            <a:r>
              <a:rPr lang="tr-TR" dirty="0">
                <a:solidFill>
                  <a:schemeClr val="bg1"/>
                </a:solidFill>
              </a:rPr>
              <a:t>Entegre Raporlama Sistemi</a:t>
            </a:r>
          </a:p>
        </p:txBody>
      </p:sp>
      <p:sp>
        <p:nvSpPr>
          <p:cNvPr id="4" name="Metin kutusu 3">
            <a:extLst>
              <a:ext uri="{FF2B5EF4-FFF2-40B4-BE49-F238E27FC236}">
                <a16:creationId xmlns:a16="http://schemas.microsoft.com/office/drawing/2014/main" id="{3CDE6445-46CA-1F77-9EC2-11C79EFF4B14}"/>
              </a:ext>
            </a:extLst>
          </p:cNvPr>
          <p:cNvSpPr txBox="1"/>
          <p:nvPr/>
        </p:nvSpPr>
        <p:spPr>
          <a:xfrm>
            <a:off x="473825" y="1997839"/>
            <a:ext cx="5283163" cy="3970318"/>
          </a:xfrm>
          <a:prstGeom prst="rect">
            <a:avLst/>
          </a:prstGeom>
          <a:noFill/>
        </p:spPr>
        <p:txBody>
          <a:bodyPr wrap="square">
            <a:spAutoFit/>
          </a:bodyPr>
          <a:lstStyle/>
          <a:p>
            <a:r>
              <a:rPr lang="tr-TR" dirty="0" err="1"/>
              <a:t>Piesiewicz</a:t>
            </a:r>
            <a:r>
              <a:rPr lang="tr-TR" dirty="0"/>
              <a:t> ve arkadaşları (2021) iklim değişikliğinin kaçınılmaz olarak daha fazla kurumsal sorumluluk gerektirdiğini vurgulamaktadır. </a:t>
            </a:r>
          </a:p>
          <a:p>
            <a:endParaRPr lang="tr-TR" dirty="0"/>
          </a:p>
          <a:p>
            <a:r>
              <a:rPr lang="tr-TR" dirty="0" err="1"/>
              <a:t>Sunde</a:t>
            </a:r>
            <a:r>
              <a:rPr lang="tr-TR" dirty="0"/>
              <a:t>-Hansen'e (2023) göre, geleneksel olarak yönetilen enerji şirketleri içeriden değişime direnme eğilimindedir ve yeniyi benimsemekte başarısız olmaktadır, dolayısıyla yenilikçi bir yönetim yaklaşımına ihtiyaç duyulmaktadır. </a:t>
            </a:r>
          </a:p>
          <a:p>
            <a:endParaRPr lang="tr-TR" dirty="0"/>
          </a:p>
          <a:p>
            <a:r>
              <a:rPr lang="tr-TR" dirty="0"/>
              <a:t>Kurumsal raporlama anlayışının geldiği son nokta olarak nitelenen entegre raporlama (ER) tam da bunu sunmaktadır: entegre düşünce ve değer yaratmaya dayalı yeni bir iş modeli.</a:t>
            </a:r>
          </a:p>
        </p:txBody>
      </p:sp>
      <p:pic>
        <p:nvPicPr>
          <p:cNvPr id="10" name="Resim 9" descr="metin, ekran görüntüsü, diyagram, yazı tipi içeren bir resim&#10;&#10;Açıklama otomatik olarak oluşturuldu">
            <a:extLst>
              <a:ext uri="{FF2B5EF4-FFF2-40B4-BE49-F238E27FC236}">
                <a16:creationId xmlns:a16="http://schemas.microsoft.com/office/drawing/2014/main" id="{F881105B-E3F0-23BB-DA2F-356F350B4B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6988" y="1997839"/>
            <a:ext cx="5760720" cy="3202940"/>
          </a:xfrm>
          <a:prstGeom prst="rect">
            <a:avLst/>
          </a:prstGeom>
          <a:noFill/>
          <a:ln>
            <a:noFill/>
          </a:ln>
        </p:spPr>
      </p:pic>
      <p:sp>
        <p:nvSpPr>
          <p:cNvPr id="12" name="Metin kutusu 11">
            <a:extLst>
              <a:ext uri="{FF2B5EF4-FFF2-40B4-BE49-F238E27FC236}">
                <a16:creationId xmlns:a16="http://schemas.microsoft.com/office/drawing/2014/main" id="{B07D60BB-475D-B08C-101A-B9FB9CCA4AC9}"/>
              </a:ext>
            </a:extLst>
          </p:cNvPr>
          <p:cNvSpPr txBox="1"/>
          <p:nvPr/>
        </p:nvSpPr>
        <p:spPr>
          <a:xfrm>
            <a:off x="6578082" y="5200779"/>
            <a:ext cx="3293706" cy="307777"/>
          </a:xfrm>
          <a:prstGeom prst="rect">
            <a:avLst/>
          </a:prstGeom>
          <a:noFill/>
        </p:spPr>
        <p:txBody>
          <a:bodyPr wrap="square" rtlCol="0">
            <a:spAutoFit/>
          </a:bodyPr>
          <a:lstStyle/>
          <a:p>
            <a:pPr algn="ctr"/>
            <a:r>
              <a:rPr lang="tr-TR" sz="1400" dirty="0"/>
              <a:t>(Kaynak : IIRC, 2021)</a:t>
            </a:r>
          </a:p>
        </p:txBody>
      </p:sp>
      <p:sp>
        <p:nvSpPr>
          <p:cNvPr id="13" name="Metin kutusu 12">
            <a:extLst>
              <a:ext uri="{FF2B5EF4-FFF2-40B4-BE49-F238E27FC236}">
                <a16:creationId xmlns:a16="http://schemas.microsoft.com/office/drawing/2014/main" id="{093F01EB-EF73-9CA3-CF98-D1F492DA1239}"/>
              </a:ext>
            </a:extLst>
          </p:cNvPr>
          <p:cNvSpPr txBox="1"/>
          <p:nvPr/>
        </p:nvSpPr>
        <p:spPr>
          <a:xfrm>
            <a:off x="5822302" y="1604865"/>
            <a:ext cx="3834882" cy="307777"/>
          </a:xfrm>
          <a:prstGeom prst="rect">
            <a:avLst/>
          </a:prstGeom>
          <a:noFill/>
        </p:spPr>
        <p:txBody>
          <a:bodyPr wrap="square" rtlCol="0">
            <a:spAutoFit/>
          </a:bodyPr>
          <a:lstStyle/>
          <a:p>
            <a:r>
              <a:rPr lang="tr-TR" sz="1400" dirty="0"/>
              <a:t>Şekil 1 : Değer Yaratma Süreci </a:t>
            </a:r>
          </a:p>
        </p:txBody>
      </p:sp>
      <p:sp>
        <p:nvSpPr>
          <p:cNvPr id="3" name="Slayt Numarası Yer Tutucusu 2">
            <a:extLst>
              <a:ext uri="{FF2B5EF4-FFF2-40B4-BE49-F238E27FC236}">
                <a16:creationId xmlns:a16="http://schemas.microsoft.com/office/drawing/2014/main" id="{524C9BF7-CFA8-4674-82B3-6AEEA8D2B301}"/>
              </a:ext>
            </a:extLst>
          </p:cNvPr>
          <p:cNvSpPr>
            <a:spLocks noGrp="1"/>
          </p:cNvSpPr>
          <p:nvPr>
            <p:ph type="sldNum" sz="quarter" idx="12"/>
          </p:nvPr>
        </p:nvSpPr>
        <p:spPr>
          <a:xfrm>
            <a:off x="101600" y="6301364"/>
            <a:ext cx="12090400" cy="365125"/>
          </a:xfrm>
        </p:spPr>
        <p:txBody>
          <a:bodyPr/>
          <a:lstStyle/>
          <a:p>
            <a:pPr algn="ctr"/>
            <a:r>
              <a:rPr lang="tr-TR" dirty="0">
                <a:solidFill>
                  <a:srgbClr val="FF0000"/>
                </a:solidFill>
              </a:rPr>
              <a:t>7</a:t>
            </a:r>
          </a:p>
        </p:txBody>
      </p:sp>
    </p:spTree>
    <p:extLst>
      <p:ext uri="{BB962C8B-B14F-4D97-AF65-F5344CB8AC3E}">
        <p14:creationId xmlns:p14="http://schemas.microsoft.com/office/powerpoint/2010/main" val="378948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656705" y="1454727"/>
            <a:ext cx="5494713" cy="1200329"/>
          </a:xfrm>
          <a:prstGeom prst="rect">
            <a:avLst/>
          </a:prstGeom>
          <a:noFill/>
        </p:spPr>
        <p:txBody>
          <a:bodyPr wrap="square" rtlCol="0">
            <a:spAutoFit/>
          </a:bodyPr>
          <a:lstStyle/>
          <a:p>
            <a:r>
              <a:rPr lang="tr-TR" b="1" dirty="0">
                <a:solidFill>
                  <a:schemeClr val="accent1">
                    <a:lumMod val="50000"/>
                  </a:schemeClr>
                </a:solidFill>
              </a:rPr>
              <a:t>Örneklem, 2014 yılından bu yana en az 10 yıldır Borsa İstanbul'da işlem gören ve elektrik ve doğal gaz, petrokimya ve inşaat sektörlerini kapsayan 12 enerji şirketinden oluşmaktadır (Tablo 1)</a:t>
            </a:r>
          </a:p>
        </p:txBody>
      </p:sp>
      <p:sp>
        <p:nvSpPr>
          <p:cNvPr id="4" name="Metin kutusu 3"/>
          <p:cNvSpPr txBox="1"/>
          <p:nvPr/>
        </p:nvSpPr>
        <p:spPr>
          <a:xfrm>
            <a:off x="623455" y="3075709"/>
            <a:ext cx="5552901" cy="923330"/>
          </a:xfrm>
          <a:prstGeom prst="rect">
            <a:avLst/>
          </a:prstGeom>
          <a:noFill/>
        </p:spPr>
        <p:txBody>
          <a:bodyPr wrap="square" rtlCol="0">
            <a:spAutoFit/>
          </a:bodyPr>
          <a:lstStyle/>
          <a:p>
            <a:r>
              <a:rPr lang="tr-TR" b="1" dirty="0">
                <a:solidFill>
                  <a:schemeClr val="accent1">
                    <a:lumMod val="50000"/>
                  </a:schemeClr>
                </a:solidFill>
              </a:rPr>
              <a:t>Tüm nominal değerler Türkiye İstatistik Kurumu'nun (TÜİK) fiyat endeksi verileri kullanılarak reel değerlere dönüştürülmüştür (Tablo 2)</a:t>
            </a:r>
          </a:p>
        </p:txBody>
      </p:sp>
      <p:sp>
        <p:nvSpPr>
          <p:cNvPr id="5" name="Metin kutusu 4"/>
          <p:cNvSpPr txBox="1"/>
          <p:nvPr/>
        </p:nvSpPr>
        <p:spPr>
          <a:xfrm>
            <a:off x="656705" y="4480560"/>
            <a:ext cx="5810597" cy="1477328"/>
          </a:xfrm>
          <a:prstGeom prst="rect">
            <a:avLst/>
          </a:prstGeom>
          <a:noFill/>
        </p:spPr>
        <p:txBody>
          <a:bodyPr wrap="square" rtlCol="0">
            <a:spAutoFit/>
          </a:bodyPr>
          <a:lstStyle/>
          <a:p>
            <a:r>
              <a:rPr lang="tr-TR" b="1" dirty="0">
                <a:solidFill>
                  <a:schemeClr val="accent1">
                    <a:lumMod val="50000"/>
                  </a:schemeClr>
                </a:solidFill>
              </a:rPr>
              <a:t>Kullanılan şirketlere ilişkin bilgiler, Kamuyu Aydınlatma Platformu (KAP), şirketlerin kendi internet siteleri, Borsa İstanbul'un arşiv verileri, İş Yatırım'ın geçmiş hisse fiyatları ve ERTA'nın internet sitesi gibi çeşitli kaynaklardan ikincil veri araştırma yöntemleri kullanılarak elde edilmiştir.</a:t>
            </a:r>
          </a:p>
        </p:txBody>
      </p:sp>
      <p:sp>
        <p:nvSpPr>
          <p:cNvPr id="7" name="Metin kutusu 6"/>
          <p:cNvSpPr txBox="1"/>
          <p:nvPr/>
        </p:nvSpPr>
        <p:spPr>
          <a:xfrm>
            <a:off x="723207" y="415636"/>
            <a:ext cx="4505498" cy="400110"/>
          </a:xfrm>
          <a:prstGeom prst="rect">
            <a:avLst/>
          </a:prstGeom>
          <a:solidFill>
            <a:schemeClr val="accent1">
              <a:lumMod val="50000"/>
            </a:schemeClr>
          </a:solidFill>
        </p:spPr>
        <p:txBody>
          <a:bodyPr wrap="square" rtlCol="0">
            <a:spAutoFit/>
          </a:bodyPr>
          <a:lstStyle/>
          <a:p>
            <a:r>
              <a:rPr lang="tr-TR" sz="2000" b="1" dirty="0">
                <a:solidFill>
                  <a:schemeClr val="bg1"/>
                </a:solidFill>
              </a:rPr>
              <a:t>ARAŞTIRMA YÖNTEMİ VE MATERYALLER</a:t>
            </a:r>
          </a:p>
        </p:txBody>
      </p:sp>
      <p:graphicFrame>
        <p:nvGraphicFramePr>
          <p:cNvPr id="9" name="Tablo 8"/>
          <p:cNvGraphicFramePr>
            <a:graphicFrameLocks noGrp="1"/>
          </p:cNvGraphicFramePr>
          <p:nvPr>
            <p:extLst>
              <p:ext uri="{D42A27DB-BD31-4B8C-83A1-F6EECF244321}">
                <p14:modId xmlns:p14="http://schemas.microsoft.com/office/powerpoint/2010/main" val="2619552904"/>
              </p:ext>
            </p:extLst>
          </p:nvPr>
        </p:nvGraphicFramePr>
        <p:xfrm>
          <a:off x="6301048" y="815749"/>
          <a:ext cx="4630189" cy="2651147"/>
        </p:xfrm>
        <a:graphic>
          <a:graphicData uri="http://schemas.openxmlformats.org/drawingml/2006/table">
            <a:tbl>
              <a:tblPr firstRow="1" firstCol="1" bandRow="1"/>
              <a:tblGrid>
                <a:gridCol w="3075101">
                  <a:extLst>
                    <a:ext uri="{9D8B030D-6E8A-4147-A177-3AD203B41FA5}">
                      <a16:colId xmlns:a16="http://schemas.microsoft.com/office/drawing/2014/main" val="1814709842"/>
                    </a:ext>
                  </a:extLst>
                </a:gridCol>
                <a:gridCol w="1017238">
                  <a:extLst>
                    <a:ext uri="{9D8B030D-6E8A-4147-A177-3AD203B41FA5}">
                      <a16:colId xmlns:a16="http://schemas.microsoft.com/office/drawing/2014/main" val="4092636819"/>
                    </a:ext>
                  </a:extLst>
                </a:gridCol>
                <a:gridCol w="537850">
                  <a:extLst>
                    <a:ext uri="{9D8B030D-6E8A-4147-A177-3AD203B41FA5}">
                      <a16:colId xmlns:a16="http://schemas.microsoft.com/office/drawing/2014/main" val="3490374941"/>
                    </a:ext>
                  </a:extLst>
                </a:gridCol>
              </a:tblGrid>
              <a:tr h="498491">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gn="ctr">
                        <a:lnSpc>
                          <a:spcPct val="107000"/>
                        </a:lnSpc>
                        <a:spcAft>
                          <a:spcPts val="0"/>
                        </a:spcAft>
                      </a:pPr>
                      <a:r>
                        <a:rPr lang="en-US" sz="1200" kern="0" dirty="0">
                          <a:effectLst/>
                        </a:rPr>
                        <a:t>COMPANY NAME</a:t>
                      </a:r>
                      <a:endParaRPr lang="tr-TR" sz="1100" kern="100" dirty="0">
                        <a:effectLst/>
                        <a:latin typeface="Aptos"/>
                        <a:ea typeface="Aptos"/>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gn="ctr">
                        <a:lnSpc>
                          <a:spcPct val="107000"/>
                        </a:lnSpc>
                        <a:spcAft>
                          <a:spcPts val="0"/>
                        </a:spcAft>
                      </a:pPr>
                      <a:r>
                        <a:rPr lang="en-US" sz="1200" kern="0" dirty="0">
                          <a:effectLst/>
                        </a:rPr>
                        <a:t>BIST LISTING YEAR</a:t>
                      </a:r>
                      <a:endParaRPr lang="tr-TR" sz="1100" kern="100" dirty="0">
                        <a:effectLst/>
                        <a:latin typeface="Aptos"/>
                        <a:ea typeface="Aptos"/>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200" kern="0" dirty="0">
                          <a:effectLst/>
                        </a:rPr>
                        <a:t>BIST CODE</a:t>
                      </a:r>
                      <a:endParaRPr lang="tr-TR" sz="1100" kern="100" dirty="0">
                        <a:effectLst/>
                        <a:latin typeface="Aptos"/>
                        <a:ea typeface="Aptos"/>
                        <a:cs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276AA">
                        <a:lumMod val="75000"/>
                      </a:srgbClr>
                    </a:solidFill>
                  </a:tcPr>
                </a:tc>
                <a:extLst>
                  <a:ext uri="{0D108BD9-81ED-4DB2-BD59-A6C34878D82A}">
                    <a16:rowId xmlns:a16="http://schemas.microsoft.com/office/drawing/2014/main" val="2021896823"/>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AK ENERJİ ELEKTRİK ÜRETİM A.Ş.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2000</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AKENR</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extLst>
                  <a:ext uri="{0D108BD9-81ED-4DB2-BD59-A6C34878D82A}">
                    <a16:rowId xmlns:a16="http://schemas.microsoft.com/office/drawing/2014/main" val="883542185"/>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ZORLU ENERJİ ELEKTRİK ÜRETİM A.Ş.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2000</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ZOREN</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extLst>
                  <a:ext uri="{0D108BD9-81ED-4DB2-BD59-A6C34878D82A}">
                    <a16:rowId xmlns:a16="http://schemas.microsoft.com/office/drawing/2014/main" val="711035273"/>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AKSA ENERJİ VE TİCARET A.Ş.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2010</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AKSEN</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extLst>
                  <a:ext uri="{0D108BD9-81ED-4DB2-BD59-A6C34878D82A}">
                    <a16:rowId xmlns:a16="http://schemas.microsoft.com/office/drawing/2014/main" val="1336310359"/>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TÜRKİYE PETROL RAFİNERİLERİ A. 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1991</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TUPRS</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extLst>
                  <a:ext uri="{0D108BD9-81ED-4DB2-BD59-A6C34878D82A}">
                    <a16:rowId xmlns:a16="http://schemas.microsoft.com/office/drawing/2014/main" val="1071538113"/>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AYGAZ</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1998</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AYGAZ</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extLst>
                  <a:ext uri="{0D108BD9-81ED-4DB2-BD59-A6C34878D82A}">
                    <a16:rowId xmlns:a16="http://schemas.microsoft.com/office/drawing/2014/main" val="3174945927"/>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ODAŞ ELEKTRİK ÜRETİM SANAYİ TİCARET A.Ş.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2013</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ODAS</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extLst>
                  <a:ext uri="{0D108BD9-81ED-4DB2-BD59-A6C34878D82A}">
                    <a16:rowId xmlns:a16="http://schemas.microsoft.com/office/drawing/2014/main" val="4035918913"/>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AKSU ENERJİ VE TİCARET A.Ş.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1999</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AKSUE</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extLst>
                  <a:ext uri="{0D108BD9-81ED-4DB2-BD59-A6C34878D82A}">
                    <a16:rowId xmlns:a16="http://schemas.microsoft.com/office/drawing/2014/main" val="146950225"/>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ORGE ENERJİ ELEKTRİK TAAHHÜT A. 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2012</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ORGE</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extLst>
                  <a:ext uri="{0D108BD9-81ED-4DB2-BD59-A6C34878D82A}">
                    <a16:rowId xmlns:a16="http://schemas.microsoft.com/office/drawing/2014/main" val="517326106"/>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TURCAS PETROL</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1992</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TRCAS</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extLst>
                  <a:ext uri="{0D108BD9-81ED-4DB2-BD59-A6C34878D82A}">
                    <a16:rowId xmlns:a16="http://schemas.microsoft.com/office/drawing/2014/main" val="2509746834"/>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ZEDUR ENERJİ ELEKTRİK ÜRETİM A.Ş.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2011</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ZEDUR</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extLst>
                  <a:ext uri="{0D108BD9-81ED-4DB2-BD59-A6C34878D82A}">
                    <a16:rowId xmlns:a16="http://schemas.microsoft.com/office/drawing/2014/main" val="2045942431"/>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PARK ELEKTRİK ÜRETİM MADENCİLİK</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1997</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PRKME</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40000"/>
                      </a:srgbClr>
                    </a:solidFill>
                  </a:tcPr>
                </a:tc>
                <a:extLst>
                  <a:ext uri="{0D108BD9-81ED-4DB2-BD59-A6C34878D82A}">
                    <a16:rowId xmlns:a16="http://schemas.microsoft.com/office/drawing/2014/main" val="1483104971"/>
                  </a:ext>
                </a:extLst>
              </a:tr>
              <a:tr h="170342">
                <a:tc>
                  <a:txBody>
                    <a:bodyPr/>
                    <a:lstStyle>
                      <a:lvl1pPr marL="0" algn="l" defTabSz="914400" rtl="0" eaLnBrk="1" latinLnBrk="0" hangingPunct="1">
                        <a:defRPr sz="1800" b="1" kern="1200">
                          <a:solidFill>
                            <a:schemeClr val="lt1"/>
                          </a:solidFill>
                          <a:latin typeface="Calibri Light"/>
                        </a:defRPr>
                      </a:lvl1pPr>
                      <a:lvl2pPr marL="457200" algn="l" defTabSz="914400" rtl="0" eaLnBrk="1" latinLnBrk="0" hangingPunct="1">
                        <a:defRPr sz="1800" b="1" kern="1200">
                          <a:solidFill>
                            <a:schemeClr val="lt1"/>
                          </a:solidFill>
                          <a:latin typeface="Calibri Light"/>
                        </a:defRPr>
                      </a:lvl2pPr>
                      <a:lvl3pPr marL="914400" algn="l" defTabSz="914400" rtl="0" eaLnBrk="1" latinLnBrk="0" hangingPunct="1">
                        <a:defRPr sz="1800" b="1" kern="1200">
                          <a:solidFill>
                            <a:schemeClr val="lt1"/>
                          </a:solidFill>
                          <a:latin typeface="Calibri Light"/>
                        </a:defRPr>
                      </a:lvl3pPr>
                      <a:lvl4pPr marL="1371600" algn="l" defTabSz="914400" rtl="0" eaLnBrk="1" latinLnBrk="0" hangingPunct="1">
                        <a:defRPr sz="1800" b="1" kern="1200">
                          <a:solidFill>
                            <a:schemeClr val="lt1"/>
                          </a:solidFill>
                          <a:latin typeface="Calibri Light"/>
                        </a:defRPr>
                      </a:lvl4pPr>
                      <a:lvl5pPr marL="1828800" algn="l" defTabSz="914400" rtl="0" eaLnBrk="1" latinLnBrk="0" hangingPunct="1">
                        <a:defRPr sz="1800" b="1" kern="1200">
                          <a:solidFill>
                            <a:schemeClr val="lt1"/>
                          </a:solidFill>
                          <a:latin typeface="Calibri Light"/>
                        </a:defRPr>
                      </a:lvl5pPr>
                      <a:lvl6pPr marL="2286000" algn="l" defTabSz="914400" rtl="0" eaLnBrk="1" latinLnBrk="0" hangingPunct="1">
                        <a:defRPr sz="1800" b="1" kern="1200">
                          <a:solidFill>
                            <a:schemeClr val="lt1"/>
                          </a:solidFill>
                          <a:latin typeface="Calibri Light"/>
                        </a:defRPr>
                      </a:lvl6pPr>
                      <a:lvl7pPr marL="2743200" algn="l" defTabSz="914400" rtl="0" eaLnBrk="1" latinLnBrk="0" hangingPunct="1">
                        <a:defRPr sz="1800" b="1" kern="1200">
                          <a:solidFill>
                            <a:schemeClr val="lt1"/>
                          </a:solidFill>
                          <a:latin typeface="Calibri Light"/>
                        </a:defRPr>
                      </a:lvl7pPr>
                      <a:lvl8pPr marL="3200400" algn="l" defTabSz="914400" rtl="0" eaLnBrk="1" latinLnBrk="0" hangingPunct="1">
                        <a:defRPr sz="1800" b="1" kern="1200">
                          <a:solidFill>
                            <a:schemeClr val="lt1"/>
                          </a:solidFill>
                          <a:latin typeface="Calibri Light"/>
                        </a:defRPr>
                      </a:lvl8pPr>
                      <a:lvl9pPr marL="3657600" algn="l" defTabSz="914400" rtl="0" eaLnBrk="1" latinLnBrk="0" hangingPunct="1">
                        <a:defRPr sz="1800" b="1" kern="1200">
                          <a:solidFill>
                            <a:schemeClr val="lt1"/>
                          </a:solidFill>
                          <a:latin typeface="Calibri Light"/>
                        </a:defRPr>
                      </a:lvl9pPr>
                    </a:lstStyle>
                    <a:p>
                      <a:pPr>
                        <a:lnSpc>
                          <a:spcPct val="107000"/>
                        </a:lnSpc>
                        <a:spcAft>
                          <a:spcPts val="0"/>
                        </a:spcAft>
                      </a:pPr>
                      <a:r>
                        <a:rPr lang="en-US" sz="1100" kern="0" dirty="0">
                          <a:effectLst/>
                        </a:rPr>
                        <a:t>AYEN ENERJİ A.Ş.</a:t>
                      </a:r>
                      <a:endParaRPr lang="tr-TR" sz="1100"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276AA">
                        <a:lumMod val="75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2000</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tc>
                  <a:txBody>
                    <a:bodyPr/>
                    <a:lstStyle>
                      <a:lvl1pPr marL="0" algn="l" defTabSz="914400" rtl="0" eaLnBrk="1" latinLnBrk="0" hangingPunct="1">
                        <a:defRPr sz="1800" kern="1200">
                          <a:solidFill>
                            <a:schemeClr val="dk1"/>
                          </a:solidFill>
                          <a:latin typeface="Calibri Light"/>
                        </a:defRPr>
                      </a:lvl1pPr>
                      <a:lvl2pPr marL="457200" algn="l" defTabSz="914400" rtl="0" eaLnBrk="1" latinLnBrk="0" hangingPunct="1">
                        <a:defRPr sz="1800" kern="1200">
                          <a:solidFill>
                            <a:schemeClr val="dk1"/>
                          </a:solidFill>
                          <a:latin typeface="Calibri Light"/>
                        </a:defRPr>
                      </a:lvl2pPr>
                      <a:lvl3pPr marL="914400" algn="l" defTabSz="914400" rtl="0" eaLnBrk="1" latinLnBrk="0" hangingPunct="1">
                        <a:defRPr sz="1800" kern="1200">
                          <a:solidFill>
                            <a:schemeClr val="dk1"/>
                          </a:solidFill>
                          <a:latin typeface="Calibri Light"/>
                        </a:defRPr>
                      </a:lvl3pPr>
                      <a:lvl4pPr marL="1371600" algn="l" defTabSz="914400" rtl="0" eaLnBrk="1" latinLnBrk="0" hangingPunct="1">
                        <a:defRPr sz="1800" kern="1200">
                          <a:solidFill>
                            <a:schemeClr val="dk1"/>
                          </a:solidFill>
                          <a:latin typeface="Calibri Light"/>
                        </a:defRPr>
                      </a:lvl4pPr>
                      <a:lvl5pPr marL="1828800" algn="l" defTabSz="914400" rtl="0" eaLnBrk="1" latinLnBrk="0" hangingPunct="1">
                        <a:defRPr sz="1800" kern="1200">
                          <a:solidFill>
                            <a:schemeClr val="dk1"/>
                          </a:solidFill>
                          <a:latin typeface="Calibri Light"/>
                        </a:defRPr>
                      </a:lvl5pPr>
                      <a:lvl6pPr marL="2286000" algn="l" defTabSz="914400" rtl="0" eaLnBrk="1" latinLnBrk="0" hangingPunct="1">
                        <a:defRPr sz="1800" kern="1200">
                          <a:solidFill>
                            <a:schemeClr val="dk1"/>
                          </a:solidFill>
                          <a:latin typeface="Calibri Light"/>
                        </a:defRPr>
                      </a:lvl6pPr>
                      <a:lvl7pPr marL="2743200" algn="l" defTabSz="914400" rtl="0" eaLnBrk="1" latinLnBrk="0" hangingPunct="1">
                        <a:defRPr sz="1800" kern="1200">
                          <a:solidFill>
                            <a:schemeClr val="dk1"/>
                          </a:solidFill>
                          <a:latin typeface="Calibri Light"/>
                        </a:defRPr>
                      </a:lvl7pPr>
                      <a:lvl8pPr marL="3200400" algn="l" defTabSz="914400" rtl="0" eaLnBrk="1" latinLnBrk="0" hangingPunct="1">
                        <a:defRPr sz="1800" kern="1200">
                          <a:solidFill>
                            <a:schemeClr val="dk1"/>
                          </a:solidFill>
                          <a:latin typeface="Calibri Light"/>
                        </a:defRPr>
                      </a:lvl8pPr>
                      <a:lvl9pPr marL="3657600" algn="l" defTabSz="914400" rtl="0" eaLnBrk="1" latinLnBrk="0" hangingPunct="1">
                        <a:defRPr sz="1800" kern="1200">
                          <a:solidFill>
                            <a:schemeClr val="dk1"/>
                          </a:solidFill>
                          <a:latin typeface="Calibri Light"/>
                        </a:defRPr>
                      </a:lvl9pPr>
                    </a:lstStyle>
                    <a:p>
                      <a:pPr>
                        <a:lnSpc>
                          <a:spcPct val="107000"/>
                        </a:lnSpc>
                        <a:spcAft>
                          <a:spcPts val="0"/>
                        </a:spcAft>
                      </a:pPr>
                      <a:r>
                        <a:rPr lang="en-US" sz="1100" b="1" kern="0" dirty="0">
                          <a:effectLst/>
                        </a:rPr>
                        <a:t>AYEN</a:t>
                      </a:r>
                      <a:endParaRPr lang="tr-TR" sz="1100" b="1" kern="100" dirty="0">
                        <a:effectLst/>
                        <a:latin typeface="Aptos"/>
                        <a:ea typeface="Aptos"/>
                        <a:cs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85AE">
                        <a:tint val="20000"/>
                      </a:srgbClr>
                    </a:solidFill>
                  </a:tcPr>
                </a:tc>
                <a:extLst>
                  <a:ext uri="{0D108BD9-81ED-4DB2-BD59-A6C34878D82A}">
                    <a16:rowId xmlns:a16="http://schemas.microsoft.com/office/drawing/2014/main" val="1397517572"/>
                  </a:ext>
                </a:extLst>
              </a:tr>
            </a:tbl>
          </a:graphicData>
        </a:graphic>
      </p:graphicFrame>
      <p:sp>
        <p:nvSpPr>
          <p:cNvPr id="11" name="Metin kutusu 10"/>
          <p:cNvSpPr txBox="1"/>
          <p:nvPr/>
        </p:nvSpPr>
        <p:spPr>
          <a:xfrm>
            <a:off x="6675119" y="3469597"/>
            <a:ext cx="2982065" cy="261610"/>
          </a:xfrm>
          <a:prstGeom prst="rect">
            <a:avLst/>
          </a:prstGeom>
          <a:noFill/>
        </p:spPr>
        <p:txBody>
          <a:bodyPr wrap="square" rtlCol="0">
            <a:spAutoFit/>
          </a:bodyPr>
          <a:lstStyle/>
          <a:p>
            <a:r>
              <a:rPr lang="tr-TR" sz="1100" dirty="0"/>
              <a:t>Tablo 2: TUİK Enflasyon Verileri – Çarpan İndeksi</a:t>
            </a:r>
          </a:p>
        </p:txBody>
      </p:sp>
      <p:sp>
        <p:nvSpPr>
          <p:cNvPr id="12" name="Metin kutusu 11"/>
          <p:cNvSpPr txBox="1"/>
          <p:nvPr/>
        </p:nvSpPr>
        <p:spPr>
          <a:xfrm>
            <a:off x="6301048" y="540327"/>
            <a:ext cx="3241963" cy="276999"/>
          </a:xfrm>
          <a:prstGeom prst="rect">
            <a:avLst/>
          </a:prstGeom>
          <a:noFill/>
        </p:spPr>
        <p:txBody>
          <a:bodyPr wrap="square" rtlCol="0">
            <a:spAutoFit/>
          </a:bodyPr>
          <a:lstStyle/>
          <a:p>
            <a:r>
              <a:rPr lang="tr-TR" sz="1200" dirty="0"/>
              <a:t>Tablo 1 : Analizde yer alan Şirketlere ait Bilgiler </a:t>
            </a:r>
          </a:p>
        </p:txBody>
      </p:sp>
      <p:graphicFrame>
        <p:nvGraphicFramePr>
          <p:cNvPr id="2" name="Tablo 1">
            <a:extLst>
              <a:ext uri="{FF2B5EF4-FFF2-40B4-BE49-F238E27FC236}">
                <a16:creationId xmlns:a16="http://schemas.microsoft.com/office/drawing/2014/main" id="{A17723D1-9398-99BF-B5B7-A04F966E83AE}"/>
              </a:ext>
            </a:extLst>
          </p:cNvPr>
          <p:cNvGraphicFramePr>
            <a:graphicFrameLocks noGrp="1"/>
          </p:cNvGraphicFramePr>
          <p:nvPr>
            <p:extLst>
              <p:ext uri="{D42A27DB-BD31-4B8C-83A1-F6EECF244321}">
                <p14:modId xmlns:p14="http://schemas.microsoft.com/office/powerpoint/2010/main" val="3390182152"/>
              </p:ext>
            </p:extLst>
          </p:nvPr>
        </p:nvGraphicFramePr>
        <p:xfrm>
          <a:off x="6774025" y="3775583"/>
          <a:ext cx="3116425" cy="2254255"/>
        </p:xfrm>
        <a:graphic>
          <a:graphicData uri="http://schemas.openxmlformats.org/drawingml/2006/table">
            <a:tbl>
              <a:tblPr firstRow="1" firstCol="1" bandRow="1">
                <a:tableStyleId>{5C22544A-7EE6-4342-B048-85BDC9FD1C3A}</a:tableStyleId>
              </a:tblPr>
              <a:tblGrid>
                <a:gridCol w="1090107">
                  <a:extLst>
                    <a:ext uri="{9D8B030D-6E8A-4147-A177-3AD203B41FA5}">
                      <a16:colId xmlns:a16="http://schemas.microsoft.com/office/drawing/2014/main" val="1986245523"/>
                    </a:ext>
                  </a:extLst>
                </a:gridCol>
                <a:gridCol w="936211">
                  <a:extLst>
                    <a:ext uri="{9D8B030D-6E8A-4147-A177-3AD203B41FA5}">
                      <a16:colId xmlns:a16="http://schemas.microsoft.com/office/drawing/2014/main" val="2851084781"/>
                    </a:ext>
                  </a:extLst>
                </a:gridCol>
                <a:gridCol w="1090107">
                  <a:extLst>
                    <a:ext uri="{9D8B030D-6E8A-4147-A177-3AD203B41FA5}">
                      <a16:colId xmlns:a16="http://schemas.microsoft.com/office/drawing/2014/main" val="1090418070"/>
                    </a:ext>
                  </a:extLst>
                </a:gridCol>
              </a:tblGrid>
              <a:tr h="307227">
                <a:tc>
                  <a:txBody>
                    <a:bodyPr/>
                    <a:lstStyle/>
                    <a:p>
                      <a:pPr algn="ctr">
                        <a:lnSpc>
                          <a:spcPct val="107000"/>
                        </a:lnSpc>
                        <a:spcAft>
                          <a:spcPts val="800"/>
                        </a:spcAft>
                      </a:pPr>
                      <a:r>
                        <a:rPr lang="en-US" sz="1100" kern="0" dirty="0">
                          <a:effectLst/>
                        </a:rPr>
                        <a:t>YIL</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100" kern="0" dirty="0">
                          <a:effectLst/>
                        </a:rPr>
                        <a:t>ARALIK</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100" kern="0">
                          <a:effectLst/>
                        </a:rPr>
                        <a:t>ÇARPAN</a:t>
                      </a:r>
                      <a:endParaRPr lang="tr-TR" sz="1100" kern="100">
                        <a:effectLst/>
                      </a:endParaRPr>
                    </a:p>
                    <a:p>
                      <a:pPr algn="ctr">
                        <a:lnSpc>
                          <a:spcPct val="107000"/>
                        </a:lnSpc>
                        <a:spcAft>
                          <a:spcPts val="800"/>
                        </a:spcAft>
                      </a:pPr>
                      <a:r>
                        <a:rPr lang="en-US" sz="1100" kern="0">
                          <a:effectLst/>
                        </a:rPr>
                        <a:t>İNDEKSİ</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66077143"/>
                  </a:ext>
                </a:extLst>
              </a:tr>
              <a:tr h="117010">
                <a:tc>
                  <a:txBody>
                    <a:bodyPr/>
                    <a:lstStyle/>
                    <a:p>
                      <a:pPr algn="ctr">
                        <a:lnSpc>
                          <a:spcPct val="107000"/>
                        </a:lnSpc>
                        <a:spcAft>
                          <a:spcPts val="800"/>
                        </a:spcAft>
                      </a:pPr>
                      <a:r>
                        <a:rPr lang="en-US" sz="1100" kern="0">
                          <a:effectLst/>
                        </a:rPr>
                        <a:t>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dirty="0">
                          <a:effectLst/>
                        </a:rPr>
                        <a:t>1.859,38</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1,000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64690783"/>
                  </a:ext>
                </a:extLst>
              </a:tr>
              <a:tr h="117010">
                <a:tc>
                  <a:txBody>
                    <a:bodyPr/>
                    <a:lstStyle/>
                    <a:p>
                      <a:pPr algn="ctr">
                        <a:lnSpc>
                          <a:spcPct val="107000"/>
                        </a:lnSpc>
                        <a:spcAft>
                          <a:spcPts val="800"/>
                        </a:spcAft>
                      </a:pPr>
                      <a:r>
                        <a:rPr lang="en-US" sz="1100" kern="0">
                          <a:effectLst/>
                        </a:rPr>
                        <a:t>2022</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dirty="0">
                          <a:effectLst/>
                        </a:rPr>
                        <a:t>1.128,45</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1,648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07947243"/>
                  </a:ext>
                </a:extLst>
              </a:tr>
              <a:tr h="117010">
                <a:tc>
                  <a:txBody>
                    <a:bodyPr/>
                    <a:lstStyle/>
                    <a:p>
                      <a:pPr algn="ctr">
                        <a:lnSpc>
                          <a:spcPct val="107000"/>
                        </a:lnSpc>
                        <a:spcAft>
                          <a:spcPts val="800"/>
                        </a:spcAft>
                      </a:pPr>
                      <a:r>
                        <a:rPr lang="en-US" sz="1100" kern="0">
                          <a:effectLst/>
                        </a:rPr>
                        <a:t>2021</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686,95</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dirty="0">
                          <a:effectLst/>
                        </a:rPr>
                        <a:t>2,707</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1766396"/>
                  </a:ext>
                </a:extLst>
              </a:tr>
              <a:tr h="117010">
                <a:tc>
                  <a:txBody>
                    <a:bodyPr/>
                    <a:lstStyle/>
                    <a:p>
                      <a:pPr algn="ctr">
                        <a:lnSpc>
                          <a:spcPct val="107000"/>
                        </a:lnSpc>
                        <a:spcAft>
                          <a:spcPts val="800"/>
                        </a:spcAft>
                      </a:pPr>
                      <a:r>
                        <a:rPr lang="en-US" sz="1100" kern="0">
                          <a:effectLst/>
                        </a:rPr>
                        <a:t>2020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504,81</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dirty="0">
                          <a:effectLst/>
                        </a:rPr>
                        <a:t>3,683</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5583726"/>
                  </a:ext>
                </a:extLst>
              </a:tr>
              <a:tr h="117010">
                <a:tc>
                  <a:txBody>
                    <a:bodyPr/>
                    <a:lstStyle/>
                    <a:p>
                      <a:pPr algn="ctr">
                        <a:lnSpc>
                          <a:spcPct val="107000"/>
                        </a:lnSpc>
                        <a:spcAft>
                          <a:spcPts val="800"/>
                        </a:spcAft>
                      </a:pPr>
                      <a:r>
                        <a:rPr lang="en-US" sz="1100" kern="0">
                          <a:effectLst/>
                        </a:rPr>
                        <a:t>2019</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440,50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4,221</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83500347"/>
                  </a:ext>
                </a:extLst>
              </a:tr>
              <a:tr h="117010">
                <a:tc>
                  <a:txBody>
                    <a:bodyPr/>
                    <a:lstStyle/>
                    <a:p>
                      <a:pPr algn="ctr">
                        <a:lnSpc>
                          <a:spcPct val="107000"/>
                        </a:lnSpc>
                        <a:spcAft>
                          <a:spcPts val="800"/>
                        </a:spcAft>
                      </a:pPr>
                      <a:r>
                        <a:rPr lang="en-US" sz="1100" kern="0">
                          <a:effectLst/>
                        </a:rPr>
                        <a:t>2018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393,88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4,721</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01945448"/>
                  </a:ext>
                </a:extLst>
              </a:tr>
              <a:tr h="117010">
                <a:tc>
                  <a:txBody>
                    <a:bodyPr/>
                    <a:lstStyle/>
                    <a:p>
                      <a:pPr algn="ctr">
                        <a:lnSpc>
                          <a:spcPct val="107000"/>
                        </a:lnSpc>
                        <a:spcAft>
                          <a:spcPts val="800"/>
                        </a:spcAft>
                      </a:pPr>
                      <a:r>
                        <a:rPr lang="en-US" sz="1100" kern="0">
                          <a:effectLst/>
                        </a:rPr>
                        <a:t>2017</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327,41</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5,679</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2910452"/>
                  </a:ext>
                </a:extLst>
              </a:tr>
              <a:tr h="117010">
                <a:tc>
                  <a:txBody>
                    <a:bodyPr/>
                    <a:lstStyle/>
                    <a:p>
                      <a:pPr algn="ctr">
                        <a:lnSpc>
                          <a:spcPct val="107000"/>
                        </a:lnSpc>
                        <a:spcAft>
                          <a:spcPts val="800"/>
                        </a:spcAft>
                      </a:pPr>
                      <a:r>
                        <a:rPr lang="en-US" sz="1100" kern="0">
                          <a:effectLst/>
                        </a:rPr>
                        <a:t>2016</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292,54</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6,356</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7644808"/>
                  </a:ext>
                </a:extLst>
              </a:tr>
              <a:tr h="117010">
                <a:tc>
                  <a:txBody>
                    <a:bodyPr/>
                    <a:lstStyle/>
                    <a:p>
                      <a:pPr algn="ctr">
                        <a:lnSpc>
                          <a:spcPct val="107000"/>
                        </a:lnSpc>
                        <a:spcAft>
                          <a:spcPts val="800"/>
                        </a:spcAft>
                      </a:pPr>
                      <a:r>
                        <a:rPr lang="en-US" sz="1100" kern="0">
                          <a:effectLst/>
                        </a:rPr>
                        <a:t>2015</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269,54</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a:effectLst/>
                        </a:rPr>
                        <a:t>6,898</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26859959"/>
                  </a:ext>
                </a:extLst>
              </a:tr>
              <a:tr h="117010">
                <a:tc>
                  <a:txBody>
                    <a:bodyPr/>
                    <a:lstStyle/>
                    <a:p>
                      <a:pPr algn="ctr">
                        <a:lnSpc>
                          <a:spcPct val="107000"/>
                        </a:lnSpc>
                        <a:spcAft>
                          <a:spcPts val="800"/>
                        </a:spcAft>
                      </a:pPr>
                      <a:r>
                        <a:rPr lang="en-US" sz="1100" kern="0" dirty="0">
                          <a:effectLst/>
                        </a:rPr>
                        <a:t>2014</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dirty="0">
                          <a:effectLst/>
                        </a:rPr>
                        <a:t>247,72</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n-US" sz="1100" kern="0" dirty="0">
                          <a:effectLst/>
                        </a:rPr>
                        <a:t>7,506</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3965850"/>
                  </a:ext>
                </a:extLst>
              </a:tr>
            </a:tbl>
          </a:graphicData>
        </a:graphic>
      </p:graphicFrame>
      <p:sp>
        <p:nvSpPr>
          <p:cNvPr id="10" name="Slayt Numarası Yer Tutucusu 9">
            <a:extLst>
              <a:ext uri="{FF2B5EF4-FFF2-40B4-BE49-F238E27FC236}">
                <a16:creationId xmlns:a16="http://schemas.microsoft.com/office/drawing/2014/main" id="{A25DCC6D-883D-4AB0-8659-C46E00B91A3C}"/>
              </a:ext>
            </a:extLst>
          </p:cNvPr>
          <p:cNvSpPr>
            <a:spLocks noGrp="1"/>
          </p:cNvSpPr>
          <p:nvPr>
            <p:ph type="sldNum" sz="quarter" idx="12"/>
          </p:nvPr>
        </p:nvSpPr>
        <p:spPr>
          <a:xfrm>
            <a:off x="92364" y="6317673"/>
            <a:ext cx="12099635" cy="365125"/>
          </a:xfrm>
        </p:spPr>
        <p:txBody>
          <a:bodyPr/>
          <a:lstStyle/>
          <a:p>
            <a:pPr algn="ctr"/>
            <a:r>
              <a:rPr lang="tr-TR" dirty="0">
                <a:solidFill>
                  <a:srgbClr val="FF0000"/>
                </a:solidFill>
              </a:rPr>
              <a:t>8</a:t>
            </a:r>
          </a:p>
        </p:txBody>
      </p:sp>
    </p:spTree>
    <p:extLst>
      <p:ext uri="{BB962C8B-B14F-4D97-AF65-F5344CB8AC3E}">
        <p14:creationId xmlns:p14="http://schemas.microsoft.com/office/powerpoint/2010/main" val="80676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399011" y="1122218"/>
            <a:ext cx="3358342" cy="1477328"/>
          </a:xfrm>
          <a:prstGeom prst="rect">
            <a:avLst/>
          </a:prstGeom>
          <a:noFill/>
        </p:spPr>
        <p:txBody>
          <a:bodyPr wrap="square" rtlCol="0">
            <a:spAutoFit/>
          </a:bodyPr>
          <a:lstStyle/>
          <a:p>
            <a:r>
              <a:rPr lang="tr-TR" b="1" dirty="0">
                <a:solidFill>
                  <a:schemeClr val="accent1">
                    <a:lumMod val="50000"/>
                  </a:schemeClr>
                </a:solidFill>
              </a:rPr>
              <a:t>Yandaki tabloda örnek şirketlerin yıl sonundaki finansal değerleri, aşağıdaki tabloda ise şirketlerin kukla değişkenlere ilişkin bilgileri yer almaktadır.</a:t>
            </a:r>
          </a:p>
        </p:txBody>
      </p:sp>
      <p:sp>
        <p:nvSpPr>
          <p:cNvPr id="3" name="Metin kutusu 2"/>
          <p:cNvSpPr txBox="1"/>
          <p:nvPr/>
        </p:nvSpPr>
        <p:spPr>
          <a:xfrm>
            <a:off x="498764" y="340822"/>
            <a:ext cx="3150523" cy="400110"/>
          </a:xfrm>
          <a:prstGeom prst="rect">
            <a:avLst/>
          </a:prstGeom>
          <a:solidFill>
            <a:schemeClr val="accent1">
              <a:lumMod val="50000"/>
            </a:schemeClr>
          </a:solidFill>
        </p:spPr>
        <p:txBody>
          <a:bodyPr wrap="square" rtlCol="0">
            <a:spAutoFit/>
          </a:bodyPr>
          <a:lstStyle/>
          <a:p>
            <a:pPr algn="ctr"/>
            <a:r>
              <a:rPr lang="tr-TR" sz="2000" b="1" dirty="0">
                <a:solidFill>
                  <a:schemeClr val="bg1"/>
                </a:solidFill>
              </a:rPr>
              <a:t>ANALİZ</a:t>
            </a:r>
          </a:p>
        </p:txBody>
      </p:sp>
      <p:graphicFrame>
        <p:nvGraphicFramePr>
          <p:cNvPr id="7" name="Tablo 6">
            <a:extLst>
              <a:ext uri="{FF2B5EF4-FFF2-40B4-BE49-F238E27FC236}">
                <a16:creationId xmlns:a16="http://schemas.microsoft.com/office/drawing/2014/main" id="{3C75741B-B3CD-1CBF-9F9F-716F064302BB}"/>
              </a:ext>
            </a:extLst>
          </p:cNvPr>
          <p:cNvGraphicFramePr>
            <a:graphicFrameLocks noGrp="1"/>
          </p:cNvGraphicFramePr>
          <p:nvPr>
            <p:extLst>
              <p:ext uri="{D42A27DB-BD31-4B8C-83A1-F6EECF244321}">
                <p14:modId xmlns:p14="http://schemas.microsoft.com/office/powerpoint/2010/main" val="1661658493"/>
              </p:ext>
            </p:extLst>
          </p:nvPr>
        </p:nvGraphicFramePr>
        <p:xfrm>
          <a:off x="498764" y="3097763"/>
          <a:ext cx="4651733" cy="3119716"/>
        </p:xfrm>
        <a:graphic>
          <a:graphicData uri="http://schemas.openxmlformats.org/drawingml/2006/table">
            <a:tbl>
              <a:tblPr firstRow="1" firstCol="1" bandRow="1">
                <a:tableStyleId>{5C22544A-7EE6-4342-B048-85BDC9FD1C3A}</a:tableStyleId>
              </a:tblPr>
              <a:tblGrid>
                <a:gridCol w="1040118">
                  <a:extLst>
                    <a:ext uri="{9D8B030D-6E8A-4147-A177-3AD203B41FA5}">
                      <a16:colId xmlns:a16="http://schemas.microsoft.com/office/drawing/2014/main" val="3634421229"/>
                    </a:ext>
                  </a:extLst>
                </a:gridCol>
                <a:gridCol w="1022644">
                  <a:extLst>
                    <a:ext uri="{9D8B030D-6E8A-4147-A177-3AD203B41FA5}">
                      <a16:colId xmlns:a16="http://schemas.microsoft.com/office/drawing/2014/main" val="3079093678"/>
                    </a:ext>
                  </a:extLst>
                </a:gridCol>
                <a:gridCol w="932030">
                  <a:extLst>
                    <a:ext uri="{9D8B030D-6E8A-4147-A177-3AD203B41FA5}">
                      <a16:colId xmlns:a16="http://schemas.microsoft.com/office/drawing/2014/main" val="4194239494"/>
                    </a:ext>
                  </a:extLst>
                </a:gridCol>
                <a:gridCol w="763746">
                  <a:extLst>
                    <a:ext uri="{9D8B030D-6E8A-4147-A177-3AD203B41FA5}">
                      <a16:colId xmlns:a16="http://schemas.microsoft.com/office/drawing/2014/main" val="1126293858"/>
                    </a:ext>
                  </a:extLst>
                </a:gridCol>
                <a:gridCol w="893195">
                  <a:extLst>
                    <a:ext uri="{9D8B030D-6E8A-4147-A177-3AD203B41FA5}">
                      <a16:colId xmlns:a16="http://schemas.microsoft.com/office/drawing/2014/main" val="2280747966"/>
                    </a:ext>
                  </a:extLst>
                </a:gridCol>
              </a:tblGrid>
              <a:tr h="355195">
                <a:tc>
                  <a:txBody>
                    <a:bodyPr/>
                    <a:lstStyle/>
                    <a:p>
                      <a:pPr algn="ctr">
                        <a:lnSpc>
                          <a:spcPct val="107000"/>
                        </a:lnSpc>
                        <a:spcAft>
                          <a:spcPts val="800"/>
                        </a:spcAft>
                      </a:pPr>
                      <a:r>
                        <a:rPr lang="en-US" sz="1200" kern="0" dirty="0">
                          <a:effectLst/>
                        </a:rPr>
                        <a:t>ŞİRKETLER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SR</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IR</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dirty="0">
                          <a:effectLst/>
                        </a:rPr>
                        <a:t>IDX</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n-US" sz="1200" kern="0">
                          <a:effectLst/>
                        </a:rPr>
                        <a:t>KURX</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06017297"/>
                  </a:ext>
                </a:extLst>
              </a:tr>
              <a:tr h="301761">
                <a:tc>
                  <a:txBody>
                    <a:bodyPr/>
                    <a:lstStyle/>
                    <a:p>
                      <a:pPr>
                        <a:lnSpc>
                          <a:spcPct val="107000"/>
                        </a:lnSpc>
                        <a:spcAft>
                          <a:spcPts val="800"/>
                        </a:spcAft>
                      </a:pPr>
                      <a:r>
                        <a:rPr lang="en-US" sz="1100" kern="0">
                          <a:effectLst/>
                        </a:rPr>
                        <a:t>AKENR</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2014- 2020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2021- 2023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2017- 2023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34368358"/>
                  </a:ext>
                </a:extLst>
              </a:tr>
              <a:tr h="301761">
                <a:tc>
                  <a:txBody>
                    <a:bodyPr/>
                    <a:lstStyle/>
                    <a:p>
                      <a:pPr>
                        <a:lnSpc>
                          <a:spcPct val="107000"/>
                        </a:lnSpc>
                        <a:spcAft>
                          <a:spcPts val="800"/>
                        </a:spcAft>
                      </a:pPr>
                      <a:r>
                        <a:rPr lang="en-US" sz="1100" kern="0">
                          <a:effectLst/>
                        </a:rPr>
                        <a:t>ZOREN</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dirty="0">
                          <a:effectLst/>
                        </a:rPr>
                        <a:t>2014- 2020</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2021- 2023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2016- 2023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4357236"/>
                  </a:ext>
                </a:extLst>
              </a:tr>
              <a:tr h="301761">
                <a:tc>
                  <a:txBody>
                    <a:bodyPr/>
                    <a:lstStyle/>
                    <a:p>
                      <a:pPr>
                        <a:lnSpc>
                          <a:spcPct val="107000"/>
                        </a:lnSpc>
                        <a:spcAft>
                          <a:spcPts val="800"/>
                        </a:spcAft>
                      </a:pPr>
                      <a:r>
                        <a:rPr lang="en-US" sz="1100" kern="0">
                          <a:effectLst/>
                        </a:rPr>
                        <a:t>AKSEN</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2015- 2023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2015- 2023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2021- 2023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82543060"/>
                  </a:ext>
                </a:extLst>
              </a:tr>
              <a:tr h="301761">
                <a:tc>
                  <a:txBody>
                    <a:bodyPr/>
                    <a:lstStyle/>
                    <a:p>
                      <a:pPr>
                        <a:lnSpc>
                          <a:spcPct val="107000"/>
                        </a:lnSpc>
                        <a:spcAft>
                          <a:spcPts val="800"/>
                        </a:spcAft>
                      </a:pPr>
                      <a:r>
                        <a:rPr lang="en-US" sz="1100" kern="0" dirty="0">
                          <a:effectLst/>
                        </a:rPr>
                        <a:t>TUPRS</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2014- 2022</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dirty="0">
                          <a:effectLst/>
                        </a:rPr>
                        <a:t>2022- 2023</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2014- 2023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dirty="0">
                          <a:effectLst/>
                        </a:rPr>
                        <a:t>2014- 2023</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84872023"/>
                  </a:ext>
                </a:extLst>
              </a:tr>
              <a:tr h="301761">
                <a:tc>
                  <a:txBody>
                    <a:bodyPr/>
                    <a:lstStyle/>
                    <a:p>
                      <a:pPr>
                        <a:lnSpc>
                          <a:spcPct val="107000"/>
                        </a:lnSpc>
                        <a:spcAft>
                          <a:spcPts val="800"/>
                        </a:spcAft>
                      </a:pPr>
                      <a:r>
                        <a:rPr lang="en-US" sz="1100" kern="0">
                          <a:effectLst/>
                        </a:rPr>
                        <a:t>AYGAZ</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2014- 2023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dirty="0">
                          <a:effectLst/>
                        </a:rPr>
                        <a:t>0</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2018- 2023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2014- 2023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16307102"/>
                  </a:ext>
                </a:extLst>
              </a:tr>
              <a:tr h="161037">
                <a:tc>
                  <a:txBody>
                    <a:bodyPr/>
                    <a:lstStyle/>
                    <a:p>
                      <a:pPr>
                        <a:lnSpc>
                          <a:spcPct val="107000"/>
                        </a:lnSpc>
                        <a:spcAft>
                          <a:spcPts val="800"/>
                        </a:spcAft>
                      </a:pPr>
                      <a:r>
                        <a:rPr lang="en-US" sz="1100" kern="0">
                          <a:effectLst/>
                        </a:rPr>
                        <a:t>ODAS</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40368233"/>
                  </a:ext>
                </a:extLst>
              </a:tr>
              <a:tr h="161037">
                <a:tc>
                  <a:txBody>
                    <a:bodyPr/>
                    <a:lstStyle/>
                    <a:p>
                      <a:pPr>
                        <a:lnSpc>
                          <a:spcPct val="107000"/>
                        </a:lnSpc>
                        <a:spcAft>
                          <a:spcPts val="800"/>
                        </a:spcAft>
                      </a:pPr>
                      <a:r>
                        <a:rPr lang="en-US" sz="1100" kern="0">
                          <a:effectLst/>
                        </a:rPr>
                        <a:t>AKSUE</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67779250"/>
                  </a:ext>
                </a:extLst>
              </a:tr>
              <a:tr h="161037">
                <a:tc>
                  <a:txBody>
                    <a:bodyPr/>
                    <a:lstStyle/>
                    <a:p>
                      <a:pPr>
                        <a:lnSpc>
                          <a:spcPct val="107000"/>
                        </a:lnSpc>
                        <a:spcAft>
                          <a:spcPts val="800"/>
                        </a:spcAft>
                      </a:pPr>
                      <a:r>
                        <a:rPr lang="en-US" sz="1100" kern="0">
                          <a:effectLst/>
                        </a:rPr>
                        <a:t>ORGE</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31736896"/>
                  </a:ext>
                </a:extLst>
              </a:tr>
              <a:tr h="161037">
                <a:tc>
                  <a:txBody>
                    <a:bodyPr/>
                    <a:lstStyle/>
                    <a:p>
                      <a:pPr>
                        <a:lnSpc>
                          <a:spcPct val="107000"/>
                        </a:lnSpc>
                        <a:spcAft>
                          <a:spcPts val="800"/>
                        </a:spcAft>
                      </a:pPr>
                      <a:r>
                        <a:rPr lang="en-US" sz="1100" kern="0">
                          <a:effectLst/>
                        </a:rPr>
                        <a:t>TRCAS</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2022- 2023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2014- 2023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12816128"/>
                  </a:ext>
                </a:extLst>
              </a:tr>
              <a:tr h="161037">
                <a:tc>
                  <a:txBody>
                    <a:bodyPr/>
                    <a:lstStyle/>
                    <a:p>
                      <a:pPr>
                        <a:lnSpc>
                          <a:spcPct val="107000"/>
                        </a:lnSpc>
                        <a:spcAft>
                          <a:spcPts val="800"/>
                        </a:spcAft>
                      </a:pPr>
                      <a:r>
                        <a:rPr lang="en-US" sz="1100" kern="0">
                          <a:effectLst/>
                        </a:rPr>
                        <a:t>ZEDUR</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dirty="0">
                          <a:effectLst/>
                        </a:rPr>
                        <a:t>0</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87246380"/>
                  </a:ext>
                </a:extLst>
              </a:tr>
              <a:tr h="161037">
                <a:tc>
                  <a:txBody>
                    <a:bodyPr/>
                    <a:lstStyle/>
                    <a:p>
                      <a:pPr>
                        <a:lnSpc>
                          <a:spcPct val="107000"/>
                        </a:lnSpc>
                        <a:spcAft>
                          <a:spcPts val="800"/>
                        </a:spcAft>
                      </a:pPr>
                      <a:r>
                        <a:rPr lang="en-US" sz="1100" kern="0">
                          <a:effectLst/>
                        </a:rPr>
                        <a:t>PRKME</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2014- 2023</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50197480"/>
                  </a:ext>
                </a:extLst>
              </a:tr>
              <a:tr h="161037">
                <a:tc>
                  <a:txBody>
                    <a:bodyPr/>
                    <a:lstStyle/>
                    <a:p>
                      <a:pPr>
                        <a:lnSpc>
                          <a:spcPct val="107000"/>
                        </a:lnSpc>
                        <a:spcAft>
                          <a:spcPts val="800"/>
                        </a:spcAft>
                      </a:pPr>
                      <a:r>
                        <a:rPr lang="en-US" sz="1100" kern="0" dirty="0">
                          <a:effectLst/>
                        </a:rPr>
                        <a:t>AYEN</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a:effectLst/>
                        </a:rPr>
                        <a:t>0</a:t>
                      </a:r>
                      <a:endParaRPr lang="tr-TR"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1100" kern="0" dirty="0">
                          <a:effectLst/>
                        </a:rPr>
                        <a:t>0</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1695048"/>
                  </a:ext>
                </a:extLst>
              </a:tr>
            </a:tbl>
          </a:graphicData>
        </a:graphic>
      </p:graphicFrame>
      <p:pic>
        <p:nvPicPr>
          <p:cNvPr id="14" name="Resim 13">
            <a:extLst>
              <a:ext uri="{FF2B5EF4-FFF2-40B4-BE49-F238E27FC236}">
                <a16:creationId xmlns:a16="http://schemas.microsoft.com/office/drawing/2014/main" id="{41C3581B-6264-6D77-8EC8-270364A9E89E}"/>
              </a:ext>
            </a:extLst>
          </p:cNvPr>
          <p:cNvPicPr>
            <a:picLocks noChangeAspect="1"/>
          </p:cNvPicPr>
          <p:nvPr/>
        </p:nvPicPr>
        <p:blipFill>
          <a:blip r:embed="rId2"/>
          <a:stretch>
            <a:fillRect/>
          </a:stretch>
        </p:blipFill>
        <p:spPr>
          <a:xfrm>
            <a:off x="5708950" y="340822"/>
            <a:ext cx="5451398" cy="5908972"/>
          </a:xfrm>
          <a:prstGeom prst="rect">
            <a:avLst/>
          </a:prstGeom>
        </p:spPr>
      </p:pic>
      <p:sp>
        <p:nvSpPr>
          <p:cNvPr id="16" name="Metin kutusu 15">
            <a:extLst>
              <a:ext uri="{FF2B5EF4-FFF2-40B4-BE49-F238E27FC236}">
                <a16:creationId xmlns:a16="http://schemas.microsoft.com/office/drawing/2014/main" id="{CA7E7A00-224A-FCBF-A4B5-AA1C815D96D3}"/>
              </a:ext>
            </a:extLst>
          </p:cNvPr>
          <p:cNvSpPr txBox="1"/>
          <p:nvPr/>
        </p:nvSpPr>
        <p:spPr>
          <a:xfrm>
            <a:off x="498763" y="2743200"/>
            <a:ext cx="4048039" cy="307777"/>
          </a:xfrm>
          <a:prstGeom prst="rect">
            <a:avLst/>
          </a:prstGeom>
          <a:noFill/>
        </p:spPr>
        <p:txBody>
          <a:bodyPr wrap="square" rtlCol="0">
            <a:spAutoFit/>
          </a:bodyPr>
          <a:lstStyle/>
          <a:p>
            <a:r>
              <a:rPr lang="tr-TR" sz="1400" b="1" dirty="0">
                <a:solidFill>
                  <a:schemeClr val="tx2">
                    <a:lumMod val="75000"/>
                  </a:schemeClr>
                </a:solidFill>
              </a:rPr>
              <a:t>Tablo 3 : İlgili Yıllardaki Kukla Değişkenlere ait Bilgi</a:t>
            </a:r>
          </a:p>
        </p:txBody>
      </p:sp>
      <p:sp>
        <p:nvSpPr>
          <p:cNvPr id="17" name="Metin kutusu 16">
            <a:extLst>
              <a:ext uri="{FF2B5EF4-FFF2-40B4-BE49-F238E27FC236}">
                <a16:creationId xmlns:a16="http://schemas.microsoft.com/office/drawing/2014/main" id="{6CC06921-2651-E825-52C2-18A7BA85045B}"/>
              </a:ext>
            </a:extLst>
          </p:cNvPr>
          <p:cNvSpPr txBox="1"/>
          <p:nvPr/>
        </p:nvSpPr>
        <p:spPr>
          <a:xfrm>
            <a:off x="4404049" y="419878"/>
            <a:ext cx="1196835" cy="1600438"/>
          </a:xfrm>
          <a:prstGeom prst="rect">
            <a:avLst/>
          </a:prstGeom>
          <a:noFill/>
        </p:spPr>
        <p:txBody>
          <a:bodyPr wrap="square" rtlCol="0">
            <a:spAutoFit/>
          </a:bodyPr>
          <a:lstStyle/>
          <a:p>
            <a:r>
              <a:rPr lang="tr-TR" sz="1400" b="1" dirty="0">
                <a:solidFill>
                  <a:schemeClr val="tx2">
                    <a:lumMod val="75000"/>
                  </a:schemeClr>
                </a:solidFill>
              </a:rPr>
              <a:t>Tablo 4 : Örnek Şirketlerin Yıl Sonu Finansal Bilgileri (milyon TL)</a:t>
            </a:r>
          </a:p>
        </p:txBody>
      </p:sp>
      <p:sp>
        <p:nvSpPr>
          <p:cNvPr id="4" name="Slayt Numarası Yer Tutucusu 3">
            <a:extLst>
              <a:ext uri="{FF2B5EF4-FFF2-40B4-BE49-F238E27FC236}">
                <a16:creationId xmlns:a16="http://schemas.microsoft.com/office/drawing/2014/main" id="{41D49E14-F168-4F31-BD70-B3502C085D12}"/>
              </a:ext>
            </a:extLst>
          </p:cNvPr>
          <p:cNvSpPr>
            <a:spLocks noGrp="1"/>
          </p:cNvSpPr>
          <p:nvPr>
            <p:ph type="sldNum" sz="quarter" idx="12"/>
          </p:nvPr>
        </p:nvSpPr>
        <p:spPr>
          <a:xfrm>
            <a:off x="64656" y="6469168"/>
            <a:ext cx="12127344" cy="365125"/>
          </a:xfrm>
        </p:spPr>
        <p:txBody>
          <a:bodyPr/>
          <a:lstStyle/>
          <a:p>
            <a:pPr algn="ctr"/>
            <a:r>
              <a:rPr lang="tr-TR" dirty="0">
                <a:solidFill>
                  <a:srgbClr val="FF0000"/>
                </a:solidFill>
              </a:rPr>
              <a:t>9</a:t>
            </a:r>
          </a:p>
        </p:txBody>
      </p:sp>
    </p:spTree>
    <p:extLst>
      <p:ext uri="{BB962C8B-B14F-4D97-AF65-F5344CB8AC3E}">
        <p14:creationId xmlns:p14="http://schemas.microsoft.com/office/powerpoint/2010/main" val="230376735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1925</Words>
  <Application>Microsoft Office PowerPoint</Application>
  <PresentationFormat>Geniş ekran</PresentationFormat>
  <Paragraphs>350</Paragraphs>
  <Slides>15</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Aptos</vt:lpstr>
      <vt:lpstr>Arial</vt:lpstr>
      <vt:lpstr>Calibri</vt:lpstr>
      <vt:lpstr>Calibri Light</vt:lpstr>
      <vt:lpstr>Cambria Math</vt:lpstr>
      <vt:lpstr>Wingdings</vt:lpstr>
      <vt:lpstr>Office Teması</vt:lpstr>
      <vt:lpstr>Türk Enerji Sektöründe Entegre Raporlama Uygulamaları ve Piyasa Değeri Üzerine bir İnceleme</vt:lpstr>
      <vt:lpstr>İçindekiler</vt:lpstr>
      <vt:lpstr>PowerPoint Sunusu</vt:lpstr>
      <vt:lpstr>PowerPoint Sunusu</vt:lpstr>
      <vt:lpstr>PowerPoint Sunusu</vt:lpstr>
      <vt:lpstr>Türkiye’de Entegre Raporun Tarihçesi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AYTEN SÜMER</cp:lastModifiedBy>
  <cp:revision>25</cp:revision>
  <dcterms:created xsi:type="dcterms:W3CDTF">2024-08-08T07:03:42Z</dcterms:created>
  <dcterms:modified xsi:type="dcterms:W3CDTF">2024-09-24T12:49:36Z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jDocumentLabelXML">
    <vt:lpwstr>&lt;?xml version="1.0" encoding="us-ascii"?&gt;&lt;sisl xmlns:xsd="http://www.w3.org/2001/XMLSchema" xmlns:xsi="http://www.w3.org/2001/XMLSchema-instance" sislVersion="0" policy="06b88be1-581b-4ca2-b20f-13331b601e41" origin="userSelected" xmlns="http://www.boldonj</vt:lpwstr>
  </property>
  <property fmtid="{D5CDD505-2E9C-101B-9397-08002B2CF9AE}" pid="3" name="bjDocumentLabelXML-0">
    <vt:lpwstr>ames.com/2008/01/sie/internal/label"&gt;&lt;element uid="id_classification_unclassified" value="" &gt;&lt;/element&gt;&lt;/sisl&gt;</vt:lpwstr>
  </property>
  <property fmtid="{D5CDD505-2E9C-101B-9397-08002B2CF9AE}" pid="4" name="bjLabelRefreshRequired">
    <vt:lpwstr>FileClassifier</vt:lpwstr>
  </property>
</Properties>
</file>