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3" r:id="rId4"/>
    <p:sldId id="274" r:id="rId5"/>
    <p:sldId id="278" r:id="rId6"/>
    <p:sldId id="275" r:id="rId7"/>
    <p:sldId id="269" r:id="rId8"/>
    <p:sldId id="261" r:id="rId9"/>
    <p:sldId id="260" r:id="rId10"/>
    <p:sldId id="266" r:id="rId11"/>
    <p:sldId id="267" r:id="rId12"/>
    <p:sldId id="265" r:id="rId13"/>
    <p:sldId id="280" r:id="rId14"/>
    <p:sldId id="264" r:id="rId15"/>
    <p:sldId id="262" r:id="rId16"/>
    <p:sldId id="271" r:id="rId17"/>
    <p:sldId id="270" r:id="rId18"/>
    <p:sldId id="259" r:id="rId1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4BE0-9CE7-4AB5-AFEE-8BFA9B101ADD}" type="datetimeFigureOut">
              <a:rPr lang="tr-TR" smtClean="0"/>
              <a:t>27.09.2024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6FF69-02B1-4CA9-A9D6-8DEA023651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937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4BE0-9CE7-4AB5-AFEE-8BFA9B101ADD}" type="datetimeFigureOut">
              <a:rPr lang="tr-TR" smtClean="0"/>
              <a:t>27.09.2024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6FF69-02B1-4CA9-A9D6-8DEA023651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2491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4BE0-9CE7-4AB5-AFEE-8BFA9B101ADD}" type="datetimeFigureOut">
              <a:rPr lang="tr-TR" smtClean="0"/>
              <a:t>27.09.2024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6FF69-02B1-4CA9-A9D6-8DEA023651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8082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4BE0-9CE7-4AB5-AFEE-8BFA9B101ADD}" type="datetimeFigureOut">
              <a:rPr lang="tr-TR" smtClean="0"/>
              <a:t>27.09.2024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6FF69-02B1-4CA9-A9D6-8DEA023651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7655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4BE0-9CE7-4AB5-AFEE-8BFA9B101ADD}" type="datetimeFigureOut">
              <a:rPr lang="tr-TR" smtClean="0"/>
              <a:t>27.09.2024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6FF69-02B1-4CA9-A9D6-8DEA023651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0369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4BE0-9CE7-4AB5-AFEE-8BFA9B101ADD}" type="datetimeFigureOut">
              <a:rPr lang="tr-TR" smtClean="0"/>
              <a:t>27.09.2024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6FF69-02B1-4CA9-A9D6-8DEA023651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6282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4BE0-9CE7-4AB5-AFEE-8BFA9B101ADD}" type="datetimeFigureOut">
              <a:rPr lang="tr-TR" smtClean="0"/>
              <a:t>27.09.2024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6FF69-02B1-4CA9-A9D6-8DEA023651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2508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4BE0-9CE7-4AB5-AFEE-8BFA9B101ADD}" type="datetimeFigureOut">
              <a:rPr lang="tr-TR" smtClean="0"/>
              <a:t>27.09.2024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6FF69-02B1-4CA9-A9D6-8DEA023651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4687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4BE0-9CE7-4AB5-AFEE-8BFA9B101ADD}" type="datetimeFigureOut">
              <a:rPr lang="tr-TR" smtClean="0"/>
              <a:t>27.09.2024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6FF69-02B1-4CA9-A9D6-8DEA023651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167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4BE0-9CE7-4AB5-AFEE-8BFA9B101ADD}" type="datetimeFigureOut">
              <a:rPr lang="tr-TR" smtClean="0"/>
              <a:t>27.09.2024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6FF69-02B1-4CA9-A9D6-8DEA023651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616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4BE0-9CE7-4AB5-AFEE-8BFA9B101ADD}" type="datetimeFigureOut">
              <a:rPr lang="tr-TR" smtClean="0"/>
              <a:t>27.09.2024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6FF69-02B1-4CA9-A9D6-8DEA023651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5562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C4BE0-9CE7-4AB5-AFEE-8BFA9B101ADD}" type="datetimeFigureOut">
              <a:rPr lang="tr-TR" smtClean="0"/>
              <a:t>27.09.2024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6FF69-02B1-4CA9-A9D6-8DEA023651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320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selma.ulker@euas.gov.tr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/>
          <p:cNvSpPr>
            <a:spLocks noGrp="1"/>
          </p:cNvSpPr>
          <p:nvPr>
            <p:ph type="title"/>
          </p:nvPr>
        </p:nvSpPr>
        <p:spPr>
          <a:xfrm>
            <a:off x="452284" y="1733817"/>
            <a:ext cx="9464799" cy="1792153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</a:pPr>
            <a:r>
              <a:rPr lang="tr-TR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ADİL GEÇİŞ KAPSAMINDA </a:t>
            </a:r>
            <a:br>
              <a:rPr lang="tr-TR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GÜNEY AFRİKA CUMHURİYETİ ÖRNEĞİ</a:t>
            </a:r>
            <a:endParaRPr lang="en-GB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etin Yer Tutucusu 2"/>
          <p:cNvSpPr txBox="1">
            <a:spLocks/>
          </p:cNvSpPr>
          <p:nvPr/>
        </p:nvSpPr>
        <p:spPr>
          <a:xfrm>
            <a:off x="452284" y="3786740"/>
            <a:ext cx="11189110" cy="9125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Selma ÜLKER</a:t>
            </a:r>
          </a:p>
          <a:p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Elektrik Üretim </a:t>
            </a:r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A.Ş.</a:t>
            </a:r>
            <a:endParaRPr lang="tr-TR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texte 6"/>
          <p:cNvSpPr txBox="1">
            <a:spLocks/>
          </p:cNvSpPr>
          <p:nvPr/>
        </p:nvSpPr>
        <p:spPr>
          <a:xfrm>
            <a:off x="452284" y="4859513"/>
            <a:ext cx="11189414" cy="77441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dirty="0"/>
          </a:p>
          <a:p>
            <a:pPr marL="0" indent="0">
              <a:buNone/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Bildiri ID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Nu</a:t>
            </a:r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marası:</a:t>
            </a:r>
            <a:r>
              <a:rPr lang="tr-TR" dirty="0" smtClean="0"/>
              <a:t>0141</a:t>
            </a: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28802" t="21487" r="29401" b="21726"/>
          <a:stretch/>
        </p:blipFill>
        <p:spPr>
          <a:xfrm>
            <a:off x="9917083" y="1733817"/>
            <a:ext cx="1906496" cy="187785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28112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06" y="115503"/>
            <a:ext cx="6484348" cy="3859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İçerik Yer Tutucus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81073" y="2364639"/>
            <a:ext cx="6523745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5378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62" y="1583539"/>
            <a:ext cx="5698857" cy="3211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İçerik Yer Tutucusu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772" y="3509954"/>
            <a:ext cx="5111016" cy="3055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7772" y="239448"/>
            <a:ext cx="4916203" cy="2949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9438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617069" y="1496840"/>
            <a:ext cx="799859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/>
              <a:t>Adil </a:t>
            </a:r>
            <a:r>
              <a:rPr lang="tr-TR" sz="2400" b="1" dirty="0" err="1" smtClean="0"/>
              <a:t>Geçiş’e</a:t>
            </a:r>
            <a:r>
              <a:rPr lang="tr-TR" sz="2400" b="1" dirty="0" smtClean="0"/>
              <a:t> ilişkin yasal çerçeveler: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sz="2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400" dirty="0" smtClean="0"/>
              <a:t>Güney </a:t>
            </a:r>
            <a:r>
              <a:rPr lang="tr-TR" sz="2400" dirty="0"/>
              <a:t>Afrika </a:t>
            </a:r>
            <a:r>
              <a:rPr lang="tr-TR" sz="2400" dirty="0" smtClean="0"/>
              <a:t>Anayasası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400" dirty="0" smtClean="0"/>
              <a:t>Ulusal </a:t>
            </a:r>
            <a:r>
              <a:rPr lang="tr-TR" sz="2400" dirty="0"/>
              <a:t>Çevre Yönetimi </a:t>
            </a:r>
            <a:r>
              <a:rPr lang="tr-TR" sz="2400" dirty="0" smtClean="0"/>
              <a:t>Yasası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400" dirty="0" smtClean="0"/>
              <a:t>Başkanlık </a:t>
            </a:r>
            <a:r>
              <a:rPr lang="tr-TR" sz="2400" dirty="0"/>
              <a:t>İklim </a:t>
            </a:r>
            <a:r>
              <a:rPr lang="tr-TR" sz="2400" dirty="0" smtClean="0"/>
              <a:t>Komisyonu (2020)</a:t>
            </a:r>
            <a:endParaRPr lang="tr-TR" sz="24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400" dirty="0" smtClean="0"/>
              <a:t>Adil </a:t>
            </a:r>
            <a:r>
              <a:rPr lang="tr-TR" sz="2400" dirty="0"/>
              <a:t>Geçiş </a:t>
            </a:r>
            <a:r>
              <a:rPr lang="tr-TR" sz="2400" dirty="0" smtClean="0"/>
              <a:t>Çerçevesi (Temmuz 2022)</a:t>
            </a:r>
            <a:endParaRPr lang="tr-TR" sz="24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400" dirty="0" smtClean="0">
                <a:solidFill>
                  <a:srgbClr val="000000"/>
                </a:solidFill>
              </a:rPr>
              <a:t>Adil </a:t>
            </a:r>
            <a:r>
              <a:rPr lang="tr-TR" sz="2400" dirty="0">
                <a:solidFill>
                  <a:srgbClr val="000000"/>
                </a:solidFill>
              </a:rPr>
              <a:t>Enerji Geçiş </a:t>
            </a:r>
            <a:r>
              <a:rPr lang="tr-TR" sz="2400" dirty="0" smtClean="0">
                <a:solidFill>
                  <a:srgbClr val="000000"/>
                </a:solidFill>
              </a:rPr>
              <a:t>Ortaklığı (Kasım 2022)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400" dirty="0" smtClean="0">
                <a:solidFill>
                  <a:srgbClr val="000000"/>
                </a:solidFill>
              </a:rPr>
              <a:t>Adil Geçiş Uygulama Planı (Kasım 2023)</a:t>
            </a:r>
            <a:endParaRPr lang="tr-TR" sz="2400" dirty="0" smtClean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tr-TR" sz="2400" dirty="0"/>
          </a:p>
          <a:p>
            <a:pPr>
              <a:lnSpc>
                <a:spcPct val="150000"/>
              </a:lnSpc>
            </a:pPr>
            <a:endParaRPr lang="tr-TR" sz="24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615" y="2095987"/>
            <a:ext cx="5416647" cy="2644692"/>
          </a:xfrm>
          <a:prstGeom prst="rect">
            <a:avLst/>
          </a:prstGeom>
        </p:spPr>
      </p:pic>
      <p:sp>
        <p:nvSpPr>
          <p:cNvPr id="8" name="Unvan 7"/>
          <p:cNvSpPr>
            <a:spLocks noGrp="1"/>
          </p:cNvSpPr>
          <p:nvPr>
            <p:ph type="title"/>
          </p:nvPr>
        </p:nvSpPr>
        <p:spPr>
          <a:xfrm>
            <a:off x="617069" y="-53482"/>
            <a:ext cx="10515600" cy="1325563"/>
          </a:xfrm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rgbClr val="C00000"/>
                </a:solidFill>
                <a:latin typeface="+mn-lt"/>
              </a:rPr>
              <a:t>GÜNEY AFRİKA CUMHURİYETİ</a:t>
            </a:r>
            <a:endParaRPr lang="tr-TR" sz="40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3384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072" y="1024676"/>
            <a:ext cx="3138596" cy="443678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Dikdörtgen 4"/>
          <p:cNvSpPr/>
          <p:nvPr/>
        </p:nvSpPr>
        <p:spPr>
          <a:xfrm>
            <a:off x="202932" y="858422"/>
            <a:ext cx="838414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200" b="1" dirty="0" smtClean="0"/>
              <a:t>    GÜNEY AFRİKA ADİL </a:t>
            </a:r>
            <a:r>
              <a:rPr lang="tr-TR" sz="2200" b="1" dirty="0" smtClean="0"/>
              <a:t>GEÇİŞ ÇERÇEVESİ </a:t>
            </a:r>
          </a:p>
          <a:p>
            <a:pPr>
              <a:lnSpc>
                <a:spcPct val="125000"/>
              </a:lnSpc>
            </a:pPr>
            <a:r>
              <a:rPr lang="tr-TR" sz="2000" dirty="0" smtClean="0"/>
              <a:t>     Hedefler</a:t>
            </a:r>
            <a:r>
              <a:rPr lang="tr-TR" sz="2000" dirty="0" smtClean="0"/>
              <a:t>:</a:t>
            </a:r>
          </a:p>
          <a:p>
            <a:pPr marL="285750" lvl="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tr-TR" sz="2000" dirty="0" smtClean="0"/>
              <a:t>Yenilenebilir </a:t>
            </a:r>
            <a:r>
              <a:rPr lang="tr-TR" sz="2000" dirty="0"/>
              <a:t>enerjiye yönelik yeni yatırımlarla Güney Afrika elektrik sektörünün karbondan arındırılmasını </a:t>
            </a:r>
            <a:r>
              <a:rPr lang="tr-TR" sz="2000" dirty="0" smtClean="0"/>
              <a:t>hızlandırmak </a:t>
            </a:r>
            <a:endParaRPr lang="tr-TR" sz="2000" dirty="0"/>
          </a:p>
          <a:p>
            <a:pPr marL="285750" lvl="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tr-TR" sz="2000" dirty="0"/>
              <a:t>Fosil yakıtlardan uzaklaşmaya bağlı olarak bu sektörde çalışan işçiler için yeni iş alanları oluşturmak</a:t>
            </a:r>
          </a:p>
          <a:p>
            <a:pPr marL="285750" lvl="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tr-TR" sz="2000" dirty="0"/>
              <a:t>İşçi ve toplum örgütlerinin (sendikalar, sivil toplum örgütleri </a:t>
            </a:r>
            <a:r>
              <a:rPr lang="tr-TR" sz="2000" dirty="0" err="1"/>
              <a:t>vs</a:t>
            </a:r>
            <a:r>
              <a:rPr lang="tr-TR" sz="2000" dirty="0"/>
              <a:t>) adil geçiş politikası oluşturma süreçlerine aktif olarak katılmalarını desteklemek</a:t>
            </a:r>
          </a:p>
          <a:p>
            <a:pPr marL="285750" lvl="0" indent="-285750" fontAlgn="base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tr-TR" sz="2000" dirty="0"/>
              <a:t>Özellikle kadınlar ve gençlerin daha fazla katılımı ile net sıfır emisyonlu bir ekonomi oluşturmak</a:t>
            </a:r>
          </a:p>
          <a:p>
            <a:pPr marL="285750" lvl="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tr-TR" sz="2000" dirty="0"/>
              <a:t>Maden sahalarının yeniden kullanılmasına yönelik destek vermek</a:t>
            </a:r>
          </a:p>
          <a:p>
            <a:pPr marL="285750" lvl="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tr-TR" sz="2000" dirty="0"/>
              <a:t>Yeşil hidrojen ve elektrikli araç sektörü de dahil olmak üzere yeşil ve kaliteli işler için teknolojik yeniliklerin ve kamu ve özel yatırımların geliştirilmesini </a:t>
            </a:r>
            <a:r>
              <a:rPr lang="tr-TR" sz="2000" dirty="0" smtClean="0"/>
              <a:t>desteklemek</a:t>
            </a:r>
          </a:p>
          <a:p>
            <a:pPr marL="285750" lvl="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tr-TR" sz="2000" dirty="0" smtClean="0"/>
              <a:t>Adil Geçiş süreçlerinde yararlanmak üzere finansman kaynakları bulmak</a:t>
            </a:r>
            <a:endParaRPr lang="tr-TR" sz="2000" dirty="0"/>
          </a:p>
        </p:txBody>
      </p:sp>
      <p:sp>
        <p:nvSpPr>
          <p:cNvPr id="6" name="Unvan 7"/>
          <p:cNvSpPr>
            <a:spLocks noGrp="1"/>
          </p:cNvSpPr>
          <p:nvPr>
            <p:ph type="title"/>
          </p:nvPr>
        </p:nvSpPr>
        <p:spPr>
          <a:xfrm>
            <a:off x="394125" y="-64221"/>
            <a:ext cx="10515600" cy="1325563"/>
          </a:xfrm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rgbClr val="C00000"/>
                </a:solidFill>
                <a:latin typeface="+mn-lt"/>
              </a:rPr>
              <a:t>GÜNEY </a:t>
            </a:r>
            <a:r>
              <a:rPr lang="tr-TR" sz="4000" b="1" dirty="0" smtClean="0">
                <a:solidFill>
                  <a:srgbClr val="C00000"/>
                </a:solidFill>
                <a:latin typeface="+mn-lt"/>
              </a:rPr>
              <a:t>AFRİKA CUMHURİYETİ</a:t>
            </a:r>
            <a:endParaRPr lang="tr-TR" sz="40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6846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126" y="939334"/>
            <a:ext cx="4402406" cy="2336534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265094" y="1453394"/>
            <a:ext cx="6164931" cy="5259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 smtClean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rgbClr val="000000"/>
                </a:solidFill>
              </a:rPr>
              <a:t>Ortaklık</a:t>
            </a:r>
            <a:r>
              <a:rPr lang="tr-TR" sz="2000" dirty="0" smtClean="0">
                <a:solidFill>
                  <a:srgbClr val="000000"/>
                </a:solidFill>
              </a:rPr>
              <a:t>: ABD</a:t>
            </a:r>
            <a:r>
              <a:rPr lang="tr-TR" sz="2000" dirty="0">
                <a:solidFill>
                  <a:srgbClr val="000000"/>
                </a:solidFill>
              </a:rPr>
              <a:t>, İngiltere, Fransa, Almanya ve Avrupa </a:t>
            </a:r>
            <a:r>
              <a:rPr lang="tr-TR" sz="2000" dirty="0" smtClean="0">
                <a:solidFill>
                  <a:srgbClr val="000000"/>
                </a:solidFill>
              </a:rPr>
              <a:t>Birliği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/>
              <a:t>Finansman</a:t>
            </a:r>
            <a:r>
              <a:rPr lang="tr-TR" sz="2000" dirty="0" smtClean="0"/>
              <a:t> </a:t>
            </a:r>
            <a:r>
              <a:rPr lang="tr-TR" sz="2000" b="1" dirty="0" smtClean="0"/>
              <a:t>Miktarı</a:t>
            </a:r>
            <a:r>
              <a:rPr lang="tr-TR" sz="2000" dirty="0" smtClean="0"/>
              <a:t>: 8,5 </a:t>
            </a:r>
            <a:r>
              <a:rPr lang="tr-TR" sz="2000" dirty="0"/>
              <a:t>milyar </a:t>
            </a:r>
            <a:r>
              <a:rPr lang="tr-TR" sz="2000" dirty="0" smtClean="0"/>
              <a:t>dolar</a:t>
            </a:r>
          </a:p>
          <a:p>
            <a:pPr>
              <a:lnSpc>
                <a:spcPct val="150000"/>
              </a:lnSpc>
            </a:pPr>
            <a:endParaRPr lang="tr-TR" sz="1050" dirty="0" smtClean="0"/>
          </a:p>
          <a:p>
            <a:pPr>
              <a:lnSpc>
                <a:spcPct val="150000"/>
              </a:lnSpc>
            </a:pPr>
            <a:r>
              <a:rPr lang="tr-TR" sz="2000" b="1" dirty="0" smtClean="0"/>
              <a:t>ADİL GEÇİŞ UYGULAMA PLANI</a:t>
            </a:r>
            <a:endParaRPr lang="tr-TR" sz="20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000" dirty="0" smtClean="0"/>
              <a:t>Kömür </a:t>
            </a:r>
            <a:r>
              <a:rPr lang="tr-TR" sz="2000" dirty="0" smtClean="0"/>
              <a:t>santralleri </a:t>
            </a:r>
            <a:r>
              <a:rPr lang="tr-TR" sz="2000" dirty="0"/>
              <a:t>devre dışı </a:t>
            </a:r>
            <a:r>
              <a:rPr lang="tr-TR" sz="2000" dirty="0" smtClean="0"/>
              <a:t>bırakılacak (</a:t>
            </a:r>
            <a:r>
              <a:rPr lang="tr-TR" sz="2000" dirty="0" err="1" smtClean="0"/>
              <a:t>Mpumalanga</a:t>
            </a:r>
            <a:r>
              <a:rPr lang="tr-TR" sz="2000" dirty="0" smtClean="0"/>
              <a:t> </a:t>
            </a:r>
            <a:r>
              <a:rPr lang="tr-TR" sz="2000" dirty="0" smtClean="0"/>
              <a:t>Bölgesi)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000" dirty="0"/>
              <a:t>K</a:t>
            </a:r>
            <a:r>
              <a:rPr lang="tr-TR" sz="2000" dirty="0" smtClean="0"/>
              <a:t>ömür </a:t>
            </a:r>
            <a:r>
              <a:rPr lang="tr-TR" sz="2000" dirty="0"/>
              <a:t>madenciliği alanlarında alternatif </a:t>
            </a:r>
            <a:r>
              <a:rPr lang="tr-TR" sz="2000" dirty="0" smtClean="0"/>
              <a:t>istihdamın finansmanı sağlanacak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000" dirty="0"/>
              <a:t>Y</a:t>
            </a:r>
            <a:r>
              <a:rPr lang="tr-TR" sz="2000" dirty="0" smtClean="0"/>
              <a:t>enilenebilir </a:t>
            </a:r>
            <a:r>
              <a:rPr lang="tr-TR" sz="2000" dirty="0"/>
              <a:t>enerjiye </a:t>
            </a:r>
            <a:r>
              <a:rPr lang="tr-TR" sz="2000" dirty="0" smtClean="0"/>
              <a:t>yönelik yatırımlar gerçekleştirilecek 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000" dirty="0"/>
              <a:t>Y</a:t>
            </a:r>
            <a:r>
              <a:rPr lang="tr-TR" sz="2000" dirty="0" smtClean="0"/>
              <a:t>eşil </a:t>
            </a:r>
            <a:r>
              <a:rPr lang="tr-TR" sz="2000" dirty="0"/>
              <a:t>ekonominin yeni </a:t>
            </a:r>
            <a:r>
              <a:rPr lang="tr-TR" sz="2000" dirty="0" smtClean="0"/>
              <a:t>sektörleri tesis edilecek</a:t>
            </a:r>
            <a:endParaRPr lang="tr-TR" sz="2000" dirty="0"/>
          </a:p>
        </p:txBody>
      </p:sp>
      <p:sp>
        <p:nvSpPr>
          <p:cNvPr id="9" name="Dikdörtgen 8"/>
          <p:cNvSpPr/>
          <p:nvPr/>
        </p:nvSpPr>
        <p:spPr>
          <a:xfrm>
            <a:off x="6430026" y="3275868"/>
            <a:ext cx="44310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n-NO" sz="1200" dirty="0">
                <a:solidFill>
                  <a:srgbClr val="000000"/>
                </a:solidFill>
                <a:latin typeface="open sans"/>
              </a:rPr>
              <a:t>Başkan Cyril Ramaphosa ve Uluslararası Ortaklar </a:t>
            </a:r>
            <a:r>
              <a:rPr lang="nn-NO" sz="1200" dirty="0" smtClean="0">
                <a:solidFill>
                  <a:srgbClr val="000000"/>
                </a:solidFill>
                <a:latin typeface="open sans"/>
              </a:rPr>
              <a:t>Grubu</a:t>
            </a:r>
            <a:r>
              <a:rPr lang="tr-TR" sz="1200" dirty="0" smtClean="0">
                <a:solidFill>
                  <a:srgbClr val="000000"/>
                </a:solidFill>
                <a:latin typeface="open sans"/>
              </a:rPr>
              <a:t>-2022</a:t>
            </a:r>
            <a:endParaRPr lang="tr-TR" sz="1200" dirty="0"/>
          </a:p>
        </p:txBody>
      </p:sp>
      <p:sp>
        <p:nvSpPr>
          <p:cNvPr id="10" name="Unvan 7"/>
          <p:cNvSpPr>
            <a:spLocks noGrp="1"/>
          </p:cNvSpPr>
          <p:nvPr>
            <p:ph type="title"/>
          </p:nvPr>
        </p:nvSpPr>
        <p:spPr>
          <a:xfrm>
            <a:off x="202932" y="-72533"/>
            <a:ext cx="10515600" cy="1325563"/>
          </a:xfrm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rgbClr val="C00000"/>
                </a:solidFill>
                <a:latin typeface="+mn-lt"/>
              </a:rPr>
              <a:t>GÜNEY AFRİKA CUMHURİYETİ</a:t>
            </a:r>
            <a:endParaRPr lang="tr-TR" sz="4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265093" y="1222561"/>
            <a:ext cx="4989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>
                <a:solidFill>
                  <a:srgbClr val="000000"/>
                </a:solidFill>
              </a:rPr>
              <a:t>ADİL ENERJİ GEÇİŞ ORTAKLIĞI (</a:t>
            </a:r>
            <a:r>
              <a:rPr lang="tr-TR" sz="2400" b="1" dirty="0" smtClean="0">
                <a:solidFill>
                  <a:srgbClr val="000000"/>
                </a:solidFill>
              </a:rPr>
              <a:t>JET-P</a:t>
            </a:r>
            <a:r>
              <a:rPr lang="tr-TR" sz="2400" b="1" dirty="0">
                <a:solidFill>
                  <a:srgbClr val="000000"/>
                </a:solidFill>
              </a:rPr>
              <a:t>) </a:t>
            </a: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674" y="3701131"/>
            <a:ext cx="2025310" cy="28762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73428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246" y="1528669"/>
            <a:ext cx="4781915" cy="2786156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228600" y="888564"/>
            <a:ext cx="69342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sz="2400" b="1" kern="0" dirty="0" smtClean="0">
                <a:ea typeface="Times New Roman" panose="02020603050405020304" pitchFamily="18" charset="0"/>
              </a:rPr>
              <a:t>KOMATİ TERMİK SANTRALI PROJESİ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000" kern="0" dirty="0" smtClean="0">
                <a:ea typeface="Times New Roman" panose="02020603050405020304" pitchFamily="18" charset="0"/>
              </a:rPr>
              <a:t>Ekim 2022’de </a:t>
            </a:r>
            <a:r>
              <a:rPr lang="tr-TR" sz="2000" kern="0" dirty="0" err="1" smtClean="0">
                <a:ea typeface="Times New Roman" panose="02020603050405020304" pitchFamily="18" charset="0"/>
              </a:rPr>
              <a:t>Komati</a:t>
            </a:r>
            <a:r>
              <a:rPr lang="tr-TR" sz="2000" kern="0" dirty="0" smtClean="0">
                <a:ea typeface="Times New Roman" panose="02020603050405020304" pitchFamily="18" charset="0"/>
              </a:rPr>
              <a:t> </a:t>
            </a:r>
            <a:r>
              <a:rPr lang="tr-TR" sz="2000" kern="0" dirty="0">
                <a:ea typeface="Times New Roman" panose="02020603050405020304" pitchFamily="18" charset="0"/>
              </a:rPr>
              <a:t>Termik Santralı kapatıldı.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000" dirty="0" smtClean="0"/>
              <a:t>Küresel </a:t>
            </a:r>
            <a:r>
              <a:rPr lang="tr-TR" sz="2000" dirty="0" smtClean="0"/>
              <a:t>bazda en </a:t>
            </a:r>
            <a:r>
              <a:rPr lang="tr-TR" sz="2000" dirty="0"/>
              <a:t>büyük </a:t>
            </a:r>
            <a:r>
              <a:rPr lang="tr-TR" sz="2000" b="1" dirty="0" smtClean="0"/>
              <a:t>"</a:t>
            </a:r>
            <a:r>
              <a:rPr lang="tr-TR" sz="2000" b="1" dirty="0"/>
              <a:t>yeniden </a:t>
            </a:r>
            <a:r>
              <a:rPr lang="tr-TR" sz="2000" b="1" dirty="0" err="1"/>
              <a:t>işlevlendirme</a:t>
            </a:r>
            <a:r>
              <a:rPr lang="tr-TR" sz="2000" b="1" dirty="0"/>
              <a:t>" </a:t>
            </a:r>
            <a:r>
              <a:rPr lang="tr-TR" sz="2000" dirty="0" smtClean="0"/>
              <a:t>projesi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000" dirty="0" smtClean="0"/>
              <a:t>Dünya </a:t>
            </a:r>
            <a:r>
              <a:rPr lang="tr-TR" sz="2000" dirty="0" smtClean="0"/>
              <a:t>Bankası tarafından 150 </a:t>
            </a:r>
            <a:r>
              <a:rPr lang="tr-TR" sz="2000" dirty="0"/>
              <a:t>MW güneş, 70 MW rüzgar ve 150 MW pil depolama ile çalışan yenilenebilir enerji üretim tesisine dönüştürmek amacıyla 497 milyon dolar fon tahsis </a:t>
            </a:r>
            <a:r>
              <a:rPr lang="tr-TR" sz="2000" dirty="0" smtClean="0"/>
              <a:t>edildi.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000" dirty="0"/>
              <a:t>G</a:t>
            </a:r>
            <a:r>
              <a:rPr lang="tr-TR" sz="2000" dirty="0" smtClean="0"/>
              <a:t>üneş</a:t>
            </a:r>
            <a:r>
              <a:rPr lang="tr-TR" sz="2000" dirty="0"/>
              <a:t>, rüzgar ve </a:t>
            </a:r>
            <a:r>
              <a:rPr lang="tr-TR" sz="2000" dirty="0" smtClean="0"/>
              <a:t>tarım </a:t>
            </a:r>
            <a:r>
              <a:rPr lang="tr-TR" sz="2000" dirty="0"/>
              <a:t>çiftliğine, güneş mikro şebekesi montaj fabrikasına ve eğitim tesisine </a:t>
            </a:r>
            <a:r>
              <a:rPr lang="tr-TR" sz="2000" dirty="0" smtClean="0"/>
              <a:t>dönüştürüldü.</a:t>
            </a:r>
            <a:endParaRPr lang="tr-TR" sz="2000" dirty="0" smtClean="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tr-TR" kern="0" dirty="0" smtClean="0"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tr-TR" kern="100" dirty="0">
              <a:ea typeface="Calibri" panose="020F0502020204030204" pitchFamily="34" charset="0"/>
            </a:endParaRPr>
          </a:p>
        </p:txBody>
      </p:sp>
      <p:sp>
        <p:nvSpPr>
          <p:cNvPr id="4" name="Unvan 7"/>
          <p:cNvSpPr>
            <a:spLocks noGrp="1"/>
          </p:cNvSpPr>
          <p:nvPr>
            <p:ph type="title"/>
          </p:nvPr>
        </p:nvSpPr>
        <p:spPr>
          <a:xfrm>
            <a:off x="202932" y="-72533"/>
            <a:ext cx="10515600" cy="1325563"/>
          </a:xfrm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rgbClr val="C00000"/>
                </a:solidFill>
                <a:latin typeface="+mn-lt"/>
              </a:rPr>
              <a:t>GÜNEY AFRİKA CUMHURİYETİ</a:t>
            </a:r>
            <a:endParaRPr lang="tr-TR" sz="40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2703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220" y="1463040"/>
            <a:ext cx="3462672" cy="44705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Dikdörtgen 2"/>
          <p:cNvSpPr/>
          <p:nvPr/>
        </p:nvSpPr>
        <p:spPr>
          <a:xfrm>
            <a:off x="323833" y="1402664"/>
            <a:ext cx="727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Kapanma  sırasında işçiler ve sendikaları ile yeterince istişarede bulunulmadı.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İşçilerin yaklaşık %30’u işsiz kaldı.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Bu </a:t>
            </a:r>
            <a:r>
              <a:rPr lang="tr-TR" dirty="0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bölgede </a:t>
            </a:r>
            <a:r>
              <a:rPr lang="tr-TR" dirty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yer alan yerel </a:t>
            </a:r>
            <a:r>
              <a:rPr lang="tr-TR" dirty="0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işletmelerin çoğu kapanmanın sonucu iflas </a:t>
            </a:r>
            <a:r>
              <a:rPr lang="tr-TR" dirty="0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etti.</a:t>
            </a:r>
            <a:endParaRPr lang="tr-TR" dirty="0" smtClean="0">
              <a:solidFill>
                <a:srgbClr val="0B0C0C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JET-P tarafından sağlanan fonun sadece %24’ü yerel girişimlerce kullanıldı, %76’sı fon sağlayan ülke şirketleri tarafından </a:t>
            </a:r>
            <a:r>
              <a:rPr lang="tr-TR" dirty="0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kullanıldı.</a:t>
            </a:r>
            <a:endParaRPr lang="tr-TR" dirty="0" smtClean="0">
              <a:solidFill>
                <a:srgbClr val="0B0C0C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Fonun büyük bir kısmı Adil Geçiş ile ilgisi olmayan elektrik alt yapıları, yeşil hidrojen gibi alanlara </a:t>
            </a:r>
            <a:r>
              <a:rPr lang="tr-TR" dirty="0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ayrıldı. </a:t>
            </a:r>
            <a:r>
              <a:rPr lang="tr-TR" dirty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</a:t>
            </a:r>
            <a:r>
              <a:rPr lang="tr-TR" dirty="0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adece </a:t>
            </a:r>
            <a:r>
              <a:rPr lang="tr-TR" dirty="0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%11’i işçilerin beceri geliştirmesine ayrıldı.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tr-TR" dirty="0" smtClean="0">
              <a:solidFill>
                <a:srgbClr val="0B0C0C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dirty="0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tr-T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323833" y="769313"/>
            <a:ext cx="7829387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sz="2400" b="1" kern="0" dirty="0" smtClean="0">
                <a:ea typeface="Times New Roman" panose="02020603050405020304" pitchFamily="18" charset="0"/>
              </a:rPr>
              <a:t>KOMATİ </a:t>
            </a:r>
            <a:r>
              <a:rPr lang="tr-TR" sz="2400" b="1" kern="0" dirty="0">
                <a:ea typeface="Times New Roman" panose="02020603050405020304" pitchFamily="18" charset="0"/>
              </a:rPr>
              <a:t>TERMİK </a:t>
            </a:r>
            <a:r>
              <a:rPr lang="tr-TR" sz="2400" b="1" kern="0" dirty="0" smtClean="0">
                <a:ea typeface="Times New Roman" panose="02020603050405020304" pitchFamily="18" charset="0"/>
              </a:rPr>
              <a:t>SANTRALININ KAPANMASININ SONUÇLARI</a:t>
            </a:r>
            <a:endParaRPr lang="tr-TR" sz="2400" b="1" kern="0" dirty="0">
              <a:ea typeface="Times New Roman" panose="02020603050405020304" pitchFamily="18" charset="0"/>
            </a:endParaRPr>
          </a:p>
        </p:txBody>
      </p:sp>
      <p:sp>
        <p:nvSpPr>
          <p:cNvPr id="5" name="Unvan 7"/>
          <p:cNvSpPr>
            <a:spLocks noGrp="1"/>
          </p:cNvSpPr>
          <p:nvPr>
            <p:ph type="title"/>
          </p:nvPr>
        </p:nvSpPr>
        <p:spPr>
          <a:xfrm>
            <a:off x="211245" y="-149531"/>
            <a:ext cx="10515600" cy="1325563"/>
          </a:xfrm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rgbClr val="C00000"/>
                </a:solidFill>
                <a:latin typeface="+mn-lt"/>
              </a:rPr>
              <a:t>GÜNEY AFRİKA CUMHURİYETİ</a:t>
            </a:r>
            <a:endParaRPr lang="tr-TR" sz="40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361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357957" y="954214"/>
            <a:ext cx="8112713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1700" dirty="0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Kömürden çıkış politikası olmasa dahi kömür yoğun bölgelerde </a:t>
            </a:r>
            <a:r>
              <a:rPr lang="tr-TR" sz="1700" dirty="0" err="1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sosyo</a:t>
            </a:r>
            <a:r>
              <a:rPr lang="tr-TR" sz="1700" dirty="0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-ekonomik </a:t>
            </a:r>
            <a:r>
              <a:rPr lang="tr-TR" sz="1700" dirty="0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projeksiyonlar gerçekleştirilerek sürece hazır olunması</a:t>
            </a:r>
            <a:endParaRPr lang="tr-TR" sz="1700" dirty="0" smtClean="0">
              <a:solidFill>
                <a:srgbClr val="0B0C0C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1700" dirty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</a:t>
            </a:r>
            <a:r>
              <a:rPr lang="tr-TR" sz="1700" dirty="0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erkezi </a:t>
            </a:r>
            <a:r>
              <a:rPr lang="tr-TR" sz="1700" dirty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kamu kurumları ile birlikte yerel yönetimler, meslek kuruluşları, sivil toplum kuruluşları, işveren kuruluşları ve sendikalar </a:t>
            </a:r>
            <a:r>
              <a:rPr lang="tr-TR" sz="1700" dirty="0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gibi tüm paydaşların </a:t>
            </a:r>
            <a:r>
              <a:rPr lang="tr-TR" sz="1700" dirty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katılımıyla ortak bir dönüşüm </a:t>
            </a:r>
            <a:r>
              <a:rPr lang="tr-TR" sz="1700" dirty="0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vizyonu çizilmesi</a:t>
            </a:r>
            <a:endParaRPr lang="tr-TR" sz="1700" dirty="0">
              <a:solidFill>
                <a:srgbClr val="0B0C0C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1700" dirty="0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Uluslararası finansman kaynaklarının değerlendirilmesi için girişimlerde </a:t>
            </a:r>
            <a:r>
              <a:rPr lang="tr-TR" sz="1700" dirty="0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bulunulması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1700" dirty="0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Yerel ekonomilerin çeşitlendirilmesi, temiz enerji projelerine erken başlanması</a:t>
            </a:r>
            <a:endParaRPr lang="tr-TR" sz="1700" dirty="0" smtClean="0">
              <a:solidFill>
                <a:srgbClr val="0B0C0C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1700" dirty="0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Çalışanların beceri dönüşümü için </a:t>
            </a:r>
            <a:r>
              <a:rPr lang="tr-TR" sz="1700" dirty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teknik eğitim </a:t>
            </a:r>
            <a:r>
              <a:rPr lang="tr-TR" sz="1700" dirty="0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altyapısının geliştirilmesi </a:t>
            </a:r>
            <a:endParaRPr lang="tr-TR" sz="1700" dirty="0" smtClean="0">
              <a:solidFill>
                <a:srgbClr val="0B0C0C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1700" dirty="0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Çalışma Bakanlığı tarafından oluşturulan «Adil </a:t>
            </a:r>
            <a:r>
              <a:rPr lang="tr-TR" sz="1700" dirty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Geçiş Politikaları İhtisas Çalışma </a:t>
            </a:r>
            <a:r>
              <a:rPr lang="tr-TR" sz="1700" dirty="0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Grubu» tarafından </a:t>
            </a:r>
            <a:r>
              <a:rPr lang="tr-TR" sz="1700" dirty="0" err="1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sektörel</a:t>
            </a:r>
            <a:r>
              <a:rPr lang="tr-TR" sz="1700" dirty="0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tr-TR" sz="1700" dirty="0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alt çalışma grupları aracılığıyla </a:t>
            </a:r>
            <a:r>
              <a:rPr lang="tr-TR" sz="1700" dirty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bölgesel </a:t>
            </a:r>
            <a:r>
              <a:rPr lang="tr-TR" sz="1700" dirty="0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bazda detaylı </a:t>
            </a:r>
            <a:r>
              <a:rPr lang="tr-TR" sz="1700" dirty="0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planlar </a:t>
            </a:r>
            <a:r>
              <a:rPr lang="tr-TR" sz="1700" dirty="0" smtClean="0">
                <a:solidFill>
                  <a:srgbClr val="0B0C0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hazırlanması </a:t>
            </a:r>
          </a:p>
        </p:txBody>
      </p:sp>
      <p:sp>
        <p:nvSpPr>
          <p:cNvPr id="8" name="Dikdörtgen 7"/>
          <p:cNvSpPr/>
          <p:nvPr/>
        </p:nvSpPr>
        <p:spPr>
          <a:xfrm>
            <a:off x="514460" y="-82416"/>
            <a:ext cx="5221301" cy="9202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sz="4000" b="1" kern="0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TÜRKİYE İÇİN ÖNERİLER</a:t>
            </a:r>
            <a:endParaRPr lang="tr-TR" sz="4000" b="1" kern="0" dirty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657" y="1213658"/>
            <a:ext cx="3057506" cy="432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44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1"/>
          <p:cNvSpPr txBox="1"/>
          <p:nvPr/>
        </p:nvSpPr>
        <p:spPr>
          <a:xfrm>
            <a:off x="4641442" y="1801171"/>
            <a:ext cx="4048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Beyaz logo koyu renk görsel üzerinde kullanmanız için.</a:t>
            </a:r>
            <a:endParaRPr lang="fr-F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PNG </a:t>
            </a:r>
            <a:r>
              <a:rPr lang="tr-T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formatını kopyala-yapıştır yapabilirsiniz</a:t>
            </a:r>
            <a:r>
              <a:rPr lang="fr-F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8" name="Connecteur droit avec flèche 11"/>
          <p:cNvCxnSpPr/>
          <p:nvPr/>
        </p:nvCxnSpPr>
        <p:spPr>
          <a:xfrm>
            <a:off x="8860362" y="2595878"/>
            <a:ext cx="623230" cy="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ikdörtgen 2"/>
          <p:cNvSpPr/>
          <p:nvPr/>
        </p:nvSpPr>
        <p:spPr>
          <a:xfrm>
            <a:off x="1493296" y="1801171"/>
            <a:ext cx="926995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63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KİMSENİN GERİDE </a:t>
            </a:r>
            <a:endParaRPr lang="tr-TR" sz="5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863D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tr-TR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63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BIRAKILMAMASI </a:t>
            </a:r>
            <a:r>
              <a:rPr lang="tr-T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63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DİLEĞİYLE…</a:t>
            </a:r>
          </a:p>
        </p:txBody>
      </p:sp>
      <p:sp>
        <p:nvSpPr>
          <p:cNvPr id="12" name="Metin kutusu 11"/>
          <p:cNvSpPr txBox="1"/>
          <p:nvPr/>
        </p:nvSpPr>
        <p:spPr>
          <a:xfrm>
            <a:off x="2465910" y="4267200"/>
            <a:ext cx="73247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Selma ÜLKER</a:t>
            </a:r>
          </a:p>
          <a:p>
            <a:endParaRPr lang="tr-TR" sz="2800" dirty="0"/>
          </a:p>
          <a:p>
            <a:pPr algn="ctr"/>
            <a:r>
              <a:rPr lang="tr-TR" sz="2800" dirty="0" smtClean="0">
                <a:hlinkClick r:id="rId2"/>
              </a:rPr>
              <a:t>selma.ulker@euas.gov.tr</a:t>
            </a:r>
            <a:r>
              <a:rPr lang="tr-TR" sz="2800" dirty="0" smtClean="0"/>
              <a:t> 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46186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25970" y="413249"/>
            <a:ext cx="3987841" cy="697832"/>
          </a:xfrm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İÇİNDEKİLER</a:t>
            </a:r>
            <a:endParaRPr lang="fr-FR" sz="4000" b="1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525970" y="762165"/>
            <a:ext cx="780840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tr-TR" sz="2800" dirty="0" smtClean="0"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tr-TR" sz="2800" dirty="0" smtClean="0"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r-TR" sz="2800" dirty="0" smtClean="0">
                <a:cs typeface="Arial" panose="020B0604020202020204" pitchFamily="34" charset="0"/>
              </a:rPr>
              <a:t>İklim Değişikliği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r-TR" sz="2800" dirty="0" smtClean="0">
                <a:cs typeface="Arial" panose="020B0604020202020204" pitchFamily="34" charset="0"/>
              </a:rPr>
              <a:t>Adil Geçiş Nedir?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r-TR" sz="2800" dirty="0" smtClean="0">
                <a:cs typeface="Arial" panose="020B0604020202020204" pitchFamily="34" charset="0"/>
              </a:rPr>
              <a:t>Adil Geçişin Tarihsel </a:t>
            </a:r>
            <a:r>
              <a:rPr lang="tr-TR" sz="2800" dirty="0">
                <a:cs typeface="Arial" panose="020B0604020202020204" pitchFamily="34" charset="0"/>
              </a:rPr>
              <a:t>S</a:t>
            </a:r>
            <a:r>
              <a:rPr lang="tr-TR" sz="2800" dirty="0" smtClean="0">
                <a:cs typeface="Arial" panose="020B0604020202020204" pitchFamily="34" charset="0"/>
              </a:rPr>
              <a:t>üreci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r-TR" sz="2800" dirty="0" smtClean="0">
                <a:cs typeface="Arial" panose="020B0604020202020204" pitchFamily="34" charset="0"/>
              </a:rPr>
              <a:t>Güney Afrika Cumhuriyeti’ne Genel </a:t>
            </a:r>
            <a:r>
              <a:rPr lang="tr-TR" sz="2800" dirty="0">
                <a:cs typeface="Arial" panose="020B0604020202020204" pitchFamily="34" charset="0"/>
              </a:rPr>
              <a:t>B</a:t>
            </a:r>
            <a:r>
              <a:rPr lang="tr-TR" sz="2800" dirty="0" smtClean="0">
                <a:cs typeface="Arial" panose="020B0604020202020204" pitchFamily="34" charset="0"/>
              </a:rPr>
              <a:t>ir </a:t>
            </a:r>
            <a:r>
              <a:rPr lang="tr-TR" sz="2800" dirty="0">
                <a:cs typeface="Arial" panose="020B0604020202020204" pitchFamily="34" charset="0"/>
              </a:rPr>
              <a:t>B</a:t>
            </a:r>
            <a:r>
              <a:rPr lang="tr-TR" sz="2800" dirty="0" smtClean="0">
                <a:cs typeface="Arial" panose="020B0604020202020204" pitchFamily="34" charset="0"/>
              </a:rPr>
              <a:t>akış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r-TR" sz="2800" dirty="0" smtClean="0">
                <a:cs typeface="Arial" panose="020B0604020202020204" pitchFamily="34" charset="0"/>
              </a:rPr>
              <a:t>Güney Afrika Cumhuriyeti Adil </a:t>
            </a:r>
            <a:r>
              <a:rPr lang="tr-TR" sz="2800" dirty="0">
                <a:cs typeface="Arial" panose="020B0604020202020204" pitchFamily="34" charset="0"/>
              </a:rPr>
              <a:t>G</a:t>
            </a:r>
            <a:r>
              <a:rPr lang="tr-TR" sz="2800" dirty="0" smtClean="0">
                <a:cs typeface="Arial" panose="020B0604020202020204" pitchFamily="34" charset="0"/>
              </a:rPr>
              <a:t>eçiş Süreci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r-TR" sz="2800" dirty="0" smtClean="0">
                <a:cs typeface="Arial" panose="020B0604020202020204" pitchFamily="34" charset="0"/>
              </a:rPr>
              <a:t>Türkiye İçin </a:t>
            </a:r>
            <a:r>
              <a:rPr lang="tr-TR" sz="2800" dirty="0">
                <a:cs typeface="Arial" panose="020B0604020202020204" pitchFamily="34" charset="0"/>
              </a:rPr>
              <a:t>Ö</a:t>
            </a:r>
            <a:r>
              <a:rPr lang="tr-TR" sz="2800" dirty="0" smtClean="0">
                <a:cs typeface="Arial" panose="020B0604020202020204" pitchFamily="34" charset="0"/>
              </a:rPr>
              <a:t>neriler</a:t>
            </a:r>
            <a:endParaRPr lang="fr-FR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552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565" y="4040968"/>
            <a:ext cx="4583676" cy="2398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317" y="2005740"/>
            <a:ext cx="3150735" cy="3904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59" y="986297"/>
            <a:ext cx="4771207" cy="2643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Unvan 2"/>
          <p:cNvSpPr txBox="1">
            <a:spLocks/>
          </p:cNvSpPr>
          <p:nvPr/>
        </p:nvSpPr>
        <p:spPr>
          <a:xfrm>
            <a:off x="600559" y="117396"/>
            <a:ext cx="5515530" cy="709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tr-TR" sz="4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İKLİM DEĞİŞİKLİĞİ</a:t>
            </a:r>
            <a:endParaRPr lang="tr-TR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5981337" y="918920"/>
            <a:ext cx="52224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i="1" dirty="0"/>
              <a:t>Sanayi Devrimi'nin başladığı 18. yüzyıla oranla, </a:t>
            </a:r>
            <a:r>
              <a:rPr lang="tr-TR" b="1" i="1" dirty="0" smtClean="0"/>
              <a:t>bugün</a:t>
            </a:r>
            <a:r>
              <a:rPr lang="tr-TR" b="1" i="1" dirty="0"/>
              <a:t>, atmosferdeki karbondioksit oranı </a:t>
            </a:r>
            <a:r>
              <a:rPr lang="tr-TR" b="1" i="1" dirty="0" smtClean="0"/>
              <a:t>% </a:t>
            </a:r>
            <a:r>
              <a:rPr lang="tr-TR" b="1" i="1" dirty="0"/>
              <a:t>40 </a:t>
            </a:r>
            <a:r>
              <a:rPr lang="tr-TR" b="1" i="1" dirty="0" smtClean="0"/>
              <a:t>küresel ortalama sıcaklık 1.1 derece arttı</a:t>
            </a:r>
            <a:r>
              <a:rPr lang="tr-TR" b="1" i="1" dirty="0"/>
              <a:t>. 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67021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925" y="3684456"/>
            <a:ext cx="4555798" cy="2915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Why climate change affects health – Healthy DEvelopm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702" y="772587"/>
            <a:ext cx="4283244" cy="2767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522" y="681181"/>
            <a:ext cx="4883780" cy="2762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5820" y="3684456"/>
            <a:ext cx="3935482" cy="2786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Unvan 2"/>
          <p:cNvSpPr txBox="1">
            <a:spLocks/>
          </p:cNvSpPr>
          <p:nvPr/>
        </p:nvSpPr>
        <p:spPr>
          <a:xfrm>
            <a:off x="600559" y="117396"/>
            <a:ext cx="5515530" cy="709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tr-TR" sz="4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İKLİM DEĞİŞİKLİĞİ</a:t>
            </a:r>
            <a:endParaRPr lang="tr-TR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113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D9219962-0BF8-4C9E-8D19-194751FD8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44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37685" y="1467015"/>
            <a:ext cx="6986485" cy="464255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5000"/>
              </a:lnSpc>
              <a:spcBef>
                <a:spcPts val="0"/>
              </a:spcBef>
              <a:buNone/>
            </a:pPr>
            <a:r>
              <a:rPr lang="tr-TR" sz="3600" dirty="0" smtClean="0"/>
              <a:t>İklim </a:t>
            </a:r>
            <a:r>
              <a:rPr lang="tr-TR" sz="3600" dirty="0" smtClean="0"/>
              <a:t>değişikliği ile mücadelede </a:t>
            </a:r>
            <a:r>
              <a:rPr lang="tr-TR" sz="3600" b="1" dirty="0">
                <a:solidFill>
                  <a:srgbClr val="00863D"/>
                </a:solidFill>
              </a:rPr>
              <a:t>y</a:t>
            </a:r>
            <a:r>
              <a:rPr lang="tr-TR" sz="3600" b="1" dirty="0" smtClean="0">
                <a:solidFill>
                  <a:srgbClr val="00863D"/>
                </a:solidFill>
              </a:rPr>
              <a:t>eşil dönüşüm</a:t>
            </a:r>
            <a:r>
              <a:rPr lang="tr-TR" sz="3600" dirty="0" smtClean="0"/>
              <a:t> sürecinde düşük </a:t>
            </a:r>
            <a:r>
              <a:rPr lang="tr-TR" sz="3600" dirty="0"/>
              <a:t>karbonlu ekonomiye geçerken işçilerin ve topluluklarının geleceğinin ve geçiminin </a:t>
            </a:r>
            <a:r>
              <a:rPr lang="tr-TR" sz="3600" dirty="0" smtClean="0"/>
              <a:t> güvence  altına  alınarak</a:t>
            </a:r>
          </a:p>
          <a:p>
            <a:pPr marL="0" indent="0" algn="just">
              <a:lnSpc>
                <a:spcPct val="125000"/>
              </a:lnSpc>
              <a:spcBef>
                <a:spcPts val="0"/>
              </a:spcBef>
              <a:buNone/>
            </a:pPr>
            <a:r>
              <a:rPr lang="tr-TR" sz="3600" b="1" dirty="0" smtClean="0"/>
              <a:t>kimsenin geride bırakılmamasıdır.</a:t>
            </a:r>
            <a:endParaRPr lang="tr-TR" sz="3600" b="1" dirty="0"/>
          </a:p>
        </p:txBody>
      </p:sp>
      <p:sp>
        <p:nvSpPr>
          <p:cNvPr id="4" name="Unvan 7"/>
          <p:cNvSpPr>
            <a:spLocks noGrp="1"/>
          </p:cNvSpPr>
          <p:nvPr>
            <p:ph type="title"/>
          </p:nvPr>
        </p:nvSpPr>
        <p:spPr>
          <a:xfrm>
            <a:off x="337686" y="0"/>
            <a:ext cx="10515600" cy="1325563"/>
          </a:xfrm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rgbClr val="C00000"/>
                </a:solidFill>
                <a:latin typeface="+mn-lt"/>
              </a:rPr>
              <a:t>ADİL GEÇİŞ</a:t>
            </a:r>
            <a:endParaRPr lang="tr-TR" sz="4000" b="1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5" name="Grup 4"/>
          <p:cNvGrpSpPr/>
          <p:nvPr/>
        </p:nvGrpSpPr>
        <p:grpSpPr>
          <a:xfrm>
            <a:off x="7467600" y="1056056"/>
            <a:ext cx="4050543" cy="4468444"/>
            <a:chOff x="7764176" y="1886151"/>
            <a:chExt cx="3696216" cy="4191707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 rotWithShape="1">
            <a:blip r:embed="rId2"/>
            <a:srcRect t="13507"/>
            <a:stretch/>
          </p:blipFill>
          <p:spPr>
            <a:xfrm>
              <a:off x="7764176" y="3408218"/>
              <a:ext cx="3696216" cy="2669640"/>
            </a:xfrm>
            <a:prstGeom prst="rect">
              <a:avLst/>
            </a:prstGeom>
          </p:spPr>
        </p:pic>
        <p:pic>
          <p:nvPicPr>
            <p:cNvPr id="7" name="Picture 2" descr="Leave no one behind – small fla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7" t="2152" r="2900" b="7033"/>
            <a:stretch/>
          </p:blipFill>
          <p:spPr bwMode="auto">
            <a:xfrm>
              <a:off x="7764176" y="1886151"/>
              <a:ext cx="1731161" cy="1288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Dikdörtgen 7"/>
            <p:cNvSpPr/>
            <p:nvPr/>
          </p:nvSpPr>
          <p:spPr>
            <a:xfrm>
              <a:off x="7764176" y="3157542"/>
              <a:ext cx="36000" cy="29354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3063745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47311" y="1253030"/>
            <a:ext cx="7016015" cy="5232991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tr-TR" sz="2200" b="1" dirty="0" smtClean="0"/>
              <a:t>1973-1979 Petrol Krizi</a:t>
            </a:r>
          </a:p>
          <a:p>
            <a:pPr marL="0" indent="0" algn="just">
              <a:buNone/>
            </a:pPr>
            <a:r>
              <a:rPr lang="tr-TR" sz="2200" dirty="0" smtClean="0"/>
              <a:t>Çevreci hareketler neticesinde kömür ve petrol tesislerinin kapatılması sonucu ortaya çıkan işsizlik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sz="2200" b="1" dirty="0" smtClean="0"/>
              <a:t>1992 </a:t>
            </a:r>
            <a:r>
              <a:rPr lang="tr-TR" sz="2200" b="1" dirty="0"/>
              <a:t>Birleşmiş Milletler Çevre ve Kalkınma </a:t>
            </a:r>
            <a:r>
              <a:rPr lang="tr-TR" sz="2200" b="1" dirty="0" smtClean="0"/>
              <a:t>Konferansı</a:t>
            </a:r>
          </a:p>
          <a:p>
            <a:pPr marL="0" indent="0" algn="just">
              <a:buNone/>
            </a:pPr>
            <a:r>
              <a:rPr lang="tr-TR" sz="2200" dirty="0" smtClean="0"/>
              <a:t>«Çevrenin </a:t>
            </a:r>
            <a:r>
              <a:rPr lang="tr-TR" sz="2200" dirty="0"/>
              <a:t>korunması, gelişmekte olan ekonomilerin kalkınma hakkı ve ekonomik olarak kırılgan grupların korunması hedefleri aynı anda gerçekleştirilmelidir</a:t>
            </a:r>
            <a:r>
              <a:rPr lang="tr-TR" sz="2200" dirty="0" smtClean="0"/>
              <a:t>.»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sz="2200" b="1" dirty="0" smtClean="0"/>
              <a:t>2015 Paris İklim Anlaşması</a:t>
            </a:r>
          </a:p>
          <a:p>
            <a:pPr marL="0" indent="0" algn="just">
              <a:buNone/>
            </a:pPr>
            <a:r>
              <a:rPr lang="tr-TR" sz="2200" dirty="0" smtClean="0"/>
              <a:t>«Taraflar, işgücünün </a:t>
            </a:r>
            <a:r>
              <a:rPr lang="tr-TR" sz="2200" dirty="0"/>
              <a:t>adil bir şekilde </a:t>
            </a:r>
            <a:r>
              <a:rPr lang="tr-TR" sz="2200" dirty="0" smtClean="0"/>
              <a:t>geçişini </a:t>
            </a:r>
            <a:r>
              <a:rPr lang="tr-TR" sz="2200" dirty="0"/>
              <a:t>ve insana yakışır iş ve kaliteli işlerin </a:t>
            </a:r>
            <a:r>
              <a:rPr lang="tr-TR" sz="2200" dirty="0" smtClean="0"/>
              <a:t>yaratılmasının </a:t>
            </a:r>
            <a:r>
              <a:rPr lang="tr-TR" sz="2200" dirty="0"/>
              <a:t>zorunluluklarını dikkate </a:t>
            </a:r>
            <a:r>
              <a:rPr lang="tr-TR" sz="2200" dirty="0" smtClean="0"/>
              <a:t>alacaklardır.»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sz="2200" b="1" dirty="0" smtClean="0"/>
              <a:t>2019 Avrupa Yeşil Mutabakatı</a:t>
            </a:r>
          </a:p>
          <a:p>
            <a:pPr marL="0" indent="0" algn="just">
              <a:buNone/>
            </a:pPr>
            <a:r>
              <a:rPr lang="tr-TR" sz="2200" dirty="0" smtClean="0"/>
              <a:t>Adil Geçiş Mekanizması (100 milyar avro)</a:t>
            </a:r>
          </a:p>
          <a:p>
            <a:pPr marL="0" indent="0" algn="just">
              <a:buNone/>
            </a:pPr>
            <a:endParaRPr lang="tr-TR" sz="22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912" y="948054"/>
            <a:ext cx="4562261" cy="2438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Unvan 7"/>
          <p:cNvSpPr>
            <a:spLocks noGrp="1"/>
          </p:cNvSpPr>
          <p:nvPr>
            <p:ph type="title"/>
          </p:nvPr>
        </p:nvSpPr>
        <p:spPr>
          <a:xfrm>
            <a:off x="347311" y="-72533"/>
            <a:ext cx="10515600" cy="1325563"/>
          </a:xfrm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rgbClr val="C00000"/>
                </a:solidFill>
                <a:latin typeface="+mn-lt"/>
              </a:rPr>
              <a:t>ADİL GEÇİŞ</a:t>
            </a:r>
            <a:endParaRPr lang="tr-TR" sz="40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/>
          <a:srcRect t="9478"/>
          <a:stretch/>
        </p:blipFill>
        <p:spPr>
          <a:xfrm>
            <a:off x="7527912" y="3752445"/>
            <a:ext cx="4534510" cy="2733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8561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van 7"/>
          <p:cNvSpPr>
            <a:spLocks noGrp="1"/>
          </p:cNvSpPr>
          <p:nvPr>
            <p:ph type="title"/>
          </p:nvPr>
        </p:nvSpPr>
        <p:spPr>
          <a:xfrm>
            <a:off x="335936" y="-72533"/>
            <a:ext cx="10515600" cy="1325563"/>
          </a:xfrm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rgbClr val="C00000"/>
                </a:solidFill>
                <a:latin typeface="+mn-lt"/>
              </a:rPr>
              <a:t>GÜNEY AFRİKA CUMHURİYETİ</a:t>
            </a:r>
            <a:endParaRPr lang="tr-TR" sz="4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İçerik Yer Tutucusu 2"/>
          <p:cNvSpPr>
            <a:spLocks noGrp="1"/>
          </p:cNvSpPr>
          <p:nvPr>
            <p:ph idx="1"/>
          </p:nvPr>
        </p:nvSpPr>
        <p:spPr>
          <a:xfrm>
            <a:off x="202932" y="1253030"/>
            <a:ext cx="7016015" cy="5232991"/>
          </a:xfrm>
        </p:spPr>
        <p:txBody>
          <a:bodyPr>
            <a:noAutofit/>
          </a:bodyPr>
          <a:lstStyle/>
          <a:p>
            <a:pPr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300" dirty="0" err="1"/>
              <a:t>Apartheid</a:t>
            </a:r>
            <a:r>
              <a:rPr lang="tr-TR" sz="2300" dirty="0"/>
              <a:t> sona ermesine rağmen artan sosyal eşitsizlik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300" dirty="0" smtClean="0"/>
              <a:t>Artan yoksulluk ve yolsuzluk,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300" dirty="0"/>
              <a:t>Elektrik üretiminde %86 oranında kömür </a:t>
            </a:r>
            <a:r>
              <a:rPr lang="tr-TR" sz="2300" dirty="0" smtClean="0"/>
              <a:t>kullanımı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300" dirty="0"/>
              <a:t>H</a:t>
            </a:r>
            <a:r>
              <a:rPr lang="tr-TR" sz="2300" dirty="0" smtClean="0"/>
              <a:t>ava kirliliği nedeniyle artan sağlık sorunları </a:t>
            </a:r>
            <a:endParaRPr lang="tr-TR" sz="2300" dirty="0"/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300" dirty="0" smtClean="0"/>
              <a:t>Afrika </a:t>
            </a:r>
            <a:r>
              <a:rPr lang="tr-TR" sz="2300" dirty="0"/>
              <a:t>kıtasının en yüksek karbon emisyonu salan </a:t>
            </a:r>
            <a:r>
              <a:rPr lang="tr-TR" sz="2300" dirty="0" smtClean="0"/>
              <a:t>ülkesi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300" dirty="0" smtClean="0"/>
              <a:t>Küresel </a:t>
            </a:r>
            <a:r>
              <a:rPr lang="tr-TR" sz="2300" dirty="0"/>
              <a:t>ortalama oranın yaklaşık iki katı oranında artan </a:t>
            </a:r>
            <a:r>
              <a:rPr lang="tr-TR" sz="2300" dirty="0" smtClean="0"/>
              <a:t>sıcaklık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300" dirty="0" smtClean="0"/>
              <a:t>Artan su kıtlığı ve kuraklık, azalan </a:t>
            </a:r>
            <a:r>
              <a:rPr lang="tr-TR" sz="2300" dirty="0" err="1"/>
              <a:t>biyoçeşitlilik</a:t>
            </a:r>
            <a:endParaRPr lang="tr-TR" sz="2300" dirty="0"/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300" dirty="0" smtClean="0"/>
              <a:t>Günde </a:t>
            </a:r>
            <a:r>
              <a:rPr lang="tr-TR" sz="2300" dirty="0"/>
              <a:t>6-10 saat süren elektrik </a:t>
            </a:r>
            <a:r>
              <a:rPr lang="tr-TR" sz="2300" dirty="0" smtClean="0"/>
              <a:t>kesintileri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300" dirty="0" smtClean="0"/>
              <a:t>2050 net-sıfır karbon hedefi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tr-TR" sz="2300" dirty="0"/>
          </a:p>
          <a:p>
            <a:pPr marL="0" indent="0" algn="just">
              <a:spcAft>
                <a:spcPts val="600"/>
              </a:spcAft>
              <a:buNone/>
            </a:pPr>
            <a:endParaRPr lang="tr-TR" sz="2300" dirty="0"/>
          </a:p>
          <a:p>
            <a:pPr marL="0" indent="0" algn="just">
              <a:buNone/>
            </a:pPr>
            <a:endParaRPr lang="tr-TR" sz="2300" dirty="0"/>
          </a:p>
        </p:txBody>
      </p:sp>
      <p:pic>
        <p:nvPicPr>
          <p:cNvPr id="10244" name="Picture 4" descr="Nelson Mandela Day: When is Nelson Mandela day and why it is important? -  BBC News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514" y="2367455"/>
            <a:ext cx="4556786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21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941127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7153"/>
            <a:ext cx="12191999" cy="6866820"/>
          </a:xfrm>
          <a:prstGeom prst="rect">
            <a:avLst/>
          </a:prstGeom>
        </p:spPr>
      </p:pic>
      <p:grpSp>
        <p:nvGrpSpPr>
          <p:cNvPr id="5" name="Grup 4"/>
          <p:cNvGrpSpPr/>
          <p:nvPr/>
        </p:nvGrpSpPr>
        <p:grpSpPr>
          <a:xfrm>
            <a:off x="1" y="0"/>
            <a:ext cx="12325350" cy="6977221"/>
            <a:chOff x="0" y="-8821"/>
            <a:chExt cx="12325350" cy="6866821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 rotWithShape="1">
            <a:blip r:embed="rId2"/>
            <a:srcRect l="32500" r="29453" b="73469"/>
            <a:stretch/>
          </p:blipFill>
          <p:spPr>
            <a:xfrm>
              <a:off x="0" y="-8821"/>
              <a:ext cx="12325350" cy="6866821"/>
            </a:xfrm>
            <a:prstGeom prst="rect">
              <a:avLst/>
            </a:prstGeom>
          </p:spPr>
        </p:pic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32733" y="-8820"/>
              <a:ext cx="4787345" cy="6866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5129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10469</TotalTime>
  <Words>734</Words>
  <Application>Microsoft Office PowerPoint</Application>
  <PresentationFormat>Geniş ekran</PresentationFormat>
  <Paragraphs>100</Paragraphs>
  <Slides>18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open sans</vt:lpstr>
      <vt:lpstr>Roboto Slab</vt:lpstr>
      <vt:lpstr>Times New Roman</vt:lpstr>
      <vt:lpstr>Wingdings</vt:lpstr>
      <vt:lpstr>Office Teması</vt:lpstr>
      <vt:lpstr>ADİL GEÇİŞ KAPSAMINDA  GÜNEY AFRİKA CUMHURİYETİ ÖRNEĞİ</vt:lpstr>
      <vt:lpstr>İÇİNDEKİLER</vt:lpstr>
      <vt:lpstr>PowerPoint Sunusu</vt:lpstr>
      <vt:lpstr>PowerPoint Sunusu</vt:lpstr>
      <vt:lpstr>PowerPoint Sunusu</vt:lpstr>
      <vt:lpstr>ADİL GEÇİŞ</vt:lpstr>
      <vt:lpstr>ADİL GEÇİŞ</vt:lpstr>
      <vt:lpstr>GÜNEY AFRİKA CUMHURİYETİ</vt:lpstr>
      <vt:lpstr>PowerPoint Sunusu</vt:lpstr>
      <vt:lpstr>PowerPoint Sunusu</vt:lpstr>
      <vt:lpstr>PowerPoint Sunusu</vt:lpstr>
      <vt:lpstr>GÜNEY AFRİKA CUMHURİYETİ</vt:lpstr>
      <vt:lpstr>GÜNEY AFRİKA CUMHURİYETİ</vt:lpstr>
      <vt:lpstr>GÜNEY AFRİKA CUMHURİYETİ</vt:lpstr>
      <vt:lpstr>GÜNEY AFRİKA CUMHURİYETİ</vt:lpstr>
      <vt:lpstr>GÜNEY AFRİKA CUMHURİYETİ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Ayten SÜMER</dc:creator>
  <cp:lastModifiedBy>Selma ÜLKER</cp:lastModifiedBy>
  <cp:revision>78</cp:revision>
  <dcterms:created xsi:type="dcterms:W3CDTF">2024-08-08T07:03:42Z</dcterms:created>
  <dcterms:modified xsi:type="dcterms:W3CDTF">2024-09-27T12:23:21Z</dcterms:modified>
</cp:coreProperties>
</file>