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74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12" autoAdjust="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7E9F-673A-4A21-A3E2-C9174C834593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60ED-1085-4F58-944F-03E6B5510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41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Enerji Verimliliği: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Enerji kaynaklarının daha etkin ve verimli kullanılması, enerji kayıplarının azaltılması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Yenilenebilir Enerji Kaynakları: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Güneş</a:t>
            </a:r>
            <a:r>
              <a:rPr kumimoji="0" lang="tr-TR" altLang="tr-T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gibi çevre dostu enerji kaynaklarının kullanılması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Hibrit</a:t>
            </a: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Enerji Sistemleri: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Güneş ve hidrojen enerjisinin birlikte kullanılarak enerji üretiminin optimize edilmesi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Hidrojen Tabanlı Enerji Depolama: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Güneş enerjisiyle üretilen elektriğin hidrojene dönüştürülerek uzun vadeli depolanması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Karbon </a:t>
            </a:r>
            <a:r>
              <a:rPr kumimoji="0" lang="tr-TR" altLang="tr-T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Azaltımı</a:t>
            </a: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Yenilenebilir enerji sistemleri ile karbon salınımının minimum seviyeye indirilmesi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60ED-1085-4F58-944F-03E6B55109A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6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0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1180606"/>
            <a:ext cx="11626940" cy="1792153"/>
          </a:xfrm>
        </p:spPr>
        <p:txBody>
          <a:bodyPr/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Antik Yapılarda Hidrojen Depolama ve Enerji Üretiminin Sürdürülebilir Enerji Çözümleriyle Entegrasyonu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21204" y="3568889"/>
            <a:ext cx="5897300" cy="1530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Hüsnügül Tekin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Elifnur Bayraktar Güneş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Mustafa Çelikpençe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Heybet Kılıç</a:t>
            </a:r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5417297"/>
            <a:ext cx="4339172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Bildiri ID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marası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:  0148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573767" y="2817873"/>
            <a:ext cx="1817091" cy="1129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683" y="2966038"/>
            <a:ext cx="1014869" cy="849107"/>
          </a:xfrm>
          <a:prstGeom prst="rect">
            <a:avLst/>
          </a:prstGeom>
        </p:spPr>
      </p:pic>
      <p:sp>
        <p:nvSpPr>
          <p:cNvPr id="9" name="Akış Çizelgesi: Öteki İşlem 8"/>
          <p:cNvSpPr/>
          <p:nvPr/>
        </p:nvSpPr>
        <p:spPr>
          <a:xfrm>
            <a:off x="7598663" y="3530556"/>
            <a:ext cx="1826236" cy="115799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0" b="26960"/>
          <a:stretch/>
        </p:blipFill>
        <p:spPr>
          <a:xfrm>
            <a:off x="7792400" y="3789094"/>
            <a:ext cx="1420474" cy="64091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9555478" y="4169590"/>
            <a:ext cx="1840993" cy="11579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68" y="4216499"/>
            <a:ext cx="1214321" cy="11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Bulgular</a:t>
            </a:r>
            <a:endParaRPr lang="tr-TR" sz="60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38200" y="2298482"/>
            <a:ext cx="557276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Yıllık Enerji Üretimi: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SunPower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E20-327 güneş panelleri yıllık 222.251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kWh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enerji üretmiştir. Bu, otelin toplam enerji ihtiyacının %95.3'ünü karşılamaktadır.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Güneş enerjisinin otel içi enerji tüketimindeki payı %84.2 olarak gerçekleşmiştir.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Şebeke Bağımlılığı: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Yıllık enerji tüketiminin %4.68’i şebekeden karşılanmış olup, yıllık şebeke bağlantılı enerji tüketimi 10.911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kWh’tır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Otel, ürettiği enerjinin fazlasını şebekeye geri satarak yıllık 51.169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kWh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net enerji satışına ulaşmıştır.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7363968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b="1" dirty="0"/>
              <a:t>Enerji Performansı ve Sistem Verimliliği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2423155"/>
            <a:ext cx="5681143" cy="34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Bulgular</a:t>
            </a:r>
            <a:endParaRPr lang="tr-TR" sz="6000" dirty="0"/>
          </a:p>
        </p:txBody>
      </p:sp>
      <p:sp>
        <p:nvSpPr>
          <p:cNvPr id="1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7363968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b="1" dirty="0"/>
              <a:t>Karbon Emisyonu ve Ekonomik Analiz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2306101"/>
            <a:ext cx="580644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Karbon Emisyonu </a:t>
            </a:r>
            <a:r>
              <a:rPr kumimoji="0" lang="tr-TR" altLang="tr-T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Azaltımı</a:t>
            </a: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Sistem, yıllık 6.896 kg CO2 emisyonu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azaltımı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sağlamıştır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Bu, otelin enerji kullanımında yenilenebilir enerji kaynaklarına geçişin çevresel etkilerini göstermektedir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Maliyet Analizi: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Sistemin toplam kurulum maliyeti 289.161,49 dolar olarak hesaplanmıştır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Üretilen enerjinin birim maliyeti (LCOE) 0,06693 dolar/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kWh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yıllık işletme maliyeti ise 1.503,23 dolar olarak belirlenmiştir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Hidrojen üretiminin maliyeti (LCOH) ise 0,0541 dolar/kg olarak hesaplanmıştır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68" y="1523874"/>
            <a:ext cx="2126487" cy="225367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56395" r="16392"/>
          <a:stretch/>
        </p:blipFill>
        <p:spPr>
          <a:xfrm>
            <a:off x="6644640" y="3942079"/>
            <a:ext cx="5466080" cy="18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Tartışma ve Sonuç</a:t>
            </a:r>
            <a:endParaRPr lang="tr-TR" sz="6000" dirty="0"/>
          </a:p>
        </p:txBody>
      </p:sp>
      <p:sp>
        <p:nvSpPr>
          <p:cNvPr id="3" name="Dikdörtgen 2"/>
          <p:cNvSpPr/>
          <p:nvPr/>
        </p:nvSpPr>
        <p:spPr>
          <a:xfrm>
            <a:off x="838200" y="21758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Güneş Enerjisi Sisteminin Performansı: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Diyarbakır'daki </a:t>
            </a:r>
            <a:r>
              <a:rPr lang="tr-TR" dirty="0"/>
              <a:t>tarihi otelin enerji ihtiyacının %95.3'ü güneş enerjisi ile </a:t>
            </a:r>
            <a:r>
              <a:rPr lang="tr-TR" dirty="0" smtClean="0"/>
              <a:t>karşılanmıştır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Yıllık </a:t>
            </a:r>
            <a:r>
              <a:rPr lang="tr-TR" dirty="0"/>
              <a:t>222.251 </a:t>
            </a:r>
            <a:r>
              <a:rPr lang="tr-TR" dirty="0" err="1"/>
              <a:t>kWh</a:t>
            </a:r>
            <a:r>
              <a:rPr lang="tr-TR" dirty="0"/>
              <a:t> enerji üretimi sağlanarak, şebekeden çekilen enerji miktarı yıllık yalnızca 10.911 </a:t>
            </a:r>
            <a:r>
              <a:rPr lang="tr-TR" dirty="0" err="1"/>
              <a:t>kWh</a:t>
            </a:r>
            <a:r>
              <a:rPr lang="tr-TR" dirty="0"/>
              <a:t> olarak </a:t>
            </a:r>
            <a:r>
              <a:rPr lang="tr-TR" dirty="0" smtClean="0"/>
              <a:t>kaydedilmiştir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Yıllık </a:t>
            </a:r>
            <a:r>
              <a:rPr lang="tr-TR" dirty="0"/>
              <a:t>51.169 </a:t>
            </a:r>
            <a:r>
              <a:rPr lang="tr-TR" dirty="0" err="1"/>
              <a:t>kWh</a:t>
            </a:r>
            <a:r>
              <a:rPr lang="tr-TR" dirty="0"/>
              <a:t> fazla enerji üretilmiş ve şebekeye </a:t>
            </a:r>
            <a:r>
              <a:rPr lang="tr-TR" dirty="0" smtClean="0"/>
              <a:t>satılmıştır</a:t>
            </a:r>
          </a:p>
          <a:p>
            <a:r>
              <a:rPr lang="tr-TR" b="1" dirty="0"/>
              <a:t>Hidrojen Depolama Sisteminin Rolü: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Sistem</a:t>
            </a:r>
            <a:r>
              <a:rPr lang="tr-TR" dirty="0"/>
              <a:t>, yıllık 3.744 kg hidrojen üretmiş ve 4.110 kg hidrojen </a:t>
            </a:r>
            <a:r>
              <a:rPr lang="tr-TR" dirty="0" smtClean="0"/>
              <a:t>tüketmiştir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Hidrojen</a:t>
            </a:r>
            <a:r>
              <a:rPr lang="tr-TR" dirty="0"/>
              <a:t>, güneş enerjisi üretimindeki dalgalanmaları dengelemek ve enerji talebini karşılamak için </a:t>
            </a:r>
            <a:r>
              <a:rPr lang="tr-TR" dirty="0" smtClean="0"/>
              <a:t>kullanılmıştır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11242040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b="1" dirty="0"/>
              <a:t>Güneş Enerjisi ve Hidrojen Depolama Sistemlerinin Performansı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0" y="2328201"/>
            <a:ext cx="4577080" cy="34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Tartışma ve Sonuç</a:t>
            </a:r>
            <a:endParaRPr lang="tr-TR" sz="6000" dirty="0"/>
          </a:p>
        </p:txBody>
      </p:sp>
      <p:sp>
        <p:nvSpPr>
          <p:cNvPr id="3" name="Dikdörtgen 2"/>
          <p:cNvSpPr/>
          <p:nvPr/>
        </p:nvSpPr>
        <p:spPr>
          <a:xfrm>
            <a:off x="838200" y="2175802"/>
            <a:ext cx="44376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Ekonomik Analiz: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Sistemin </a:t>
            </a:r>
            <a:r>
              <a:rPr lang="tr-TR" dirty="0"/>
              <a:t>yatırım maliyetleri düşmekte olup, geri ödeme süresi </a:t>
            </a:r>
            <a:r>
              <a:rPr lang="tr-TR" dirty="0" smtClean="0"/>
              <a:t>kısalmaktadır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Hidrojen </a:t>
            </a:r>
            <a:r>
              <a:rPr lang="tr-TR" dirty="0"/>
              <a:t>depolama sayesinde enerji maliyetlerinde önemli tasarruf </a:t>
            </a:r>
            <a:r>
              <a:rPr lang="tr-TR" dirty="0" smtClean="0"/>
              <a:t>sağlanmıştır</a:t>
            </a:r>
          </a:p>
          <a:p>
            <a:r>
              <a:rPr lang="tr-TR" b="1" dirty="0"/>
              <a:t>Çevresel Etkiler: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Yıllık </a:t>
            </a:r>
            <a:r>
              <a:rPr lang="tr-TR" dirty="0"/>
              <a:t>6.896 kg CO2 emisyonu </a:t>
            </a:r>
            <a:r>
              <a:rPr lang="tr-TR" dirty="0" err="1"/>
              <a:t>azaltımı</a:t>
            </a:r>
            <a:r>
              <a:rPr lang="tr-TR" dirty="0"/>
              <a:t> </a:t>
            </a:r>
            <a:r>
              <a:rPr lang="tr-TR" dirty="0" smtClean="0"/>
              <a:t>sağlanmıştır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/>
              <a:t>Güneş </a:t>
            </a:r>
            <a:r>
              <a:rPr lang="tr-TR" dirty="0"/>
              <a:t>enerjisi ve hidrojen kullanımı, iklim değişikliği ile mücadeleye katkıda </a:t>
            </a:r>
            <a:r>
              <a:rPr lang="tr-TR" dirty="0" smtClean="0"/>
              <a:t>bulunmaktadır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11242040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b="1" dirty="0"/>
              <a:t>Ekonomik Analiz ve Çevresel Etkiler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2365920"/>
            <a:ext cx="5875283" cy="35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0174" y="1551385"/>
            <a:ext cx="3987841" cy="697832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422216" y="2416705"/>
            <a:ext cx="4183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Kavramsal Çerçeve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Bulgular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Tartışma ve Sonuç </a:t>
            </a: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6" y="974343"/>
            <a:ext cx="4736592" cy="4736592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blurRad="254000" dist="139700" dir="2700000" algn="tl" rotWithShape="0">
              <a:srgbClr val="333333">
                <a:alpha val="56000"/>
              </a:srgbClr>
            </a:outerShdw>
            <a:reflection stA="1000" endPos="65000" dist="50800" dir="5400000" sy="-100000" algn="bl" rotWithShape="0"/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7" y="284479"/>
            <a:ext cx="3932237" cy="900683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Giriş</a:t>
            </a:r>
            <a:endParaRPr lang="tr-TR" sz="6600" b="1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sz="half" idx="2"/>
          </p:nvPr>
        </p:nvSpPr>
        <p:spPr>
          <a:xfrm>
            <a:off x="839787" y="1185162"/>
            <a:ext cx="5053013" cy="4597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Tarihi </a:t>
            </a:r>
            <a:r>
              <a:rPr lang="tr-TR" sz="2000" dirty="0"/>
              <a:t>mirasın korunarak sürdürülebilir enerjiye </a:t>
            </a:r>
            <a:r>
              <a:rPr lang="tr-TR" sz="2000" dirty="0" smtClean="0"/>
              <a:t>geçişi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120 </a:t>
            </a:r>
            <a:r>
              <a:rPr lang="tr-TR" sz="2000" dirty="0" err="1"/>
              <a:t>kWp</a:t>
            </a:r>
            <a:r>
              <a:rPr lang="tr-TR" sz="2000" dirty="0"/>
              <a:t> PV sistem ile %95,3 enerji ihtiyacını karşılayan </a:t>
            </a:r>
            <a:r>
              <a:rPr lang="tr-TR" sz="2000" dirty="0" smtClean="0"/>
              <a:t>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1,000 </a:t>
            </a:r>
            <a:r>
              <a:rPr lang="tr-TR" sz="2000" dirty="0"/>
              <a:t>kg hidrojen depolama kapasitesi ile enerji </a:t>
            </a:r>
            <a:r>
              <a:rPr lang="tr-TR" sz="2000" dirty="0" smtClean="0"/>
              <a:t>güvenliği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Gelecek </a:t>
            </a:r>
            <a:r>
              <a:rPr lang="tr-TR" sz="2000" dirty="0"/>
              <a:t>nesillere hem kültürel hem de çevresel </a:t>
            </a:r>
            <a:r>
              <a:rPr lang="tr-TR" sz="2000" dirty="0" smtClean="0"/>
              <a:t>miras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Bu projeler, hem enerji bağımsızlığını artırmakta hem de Türkiye'nin 2053 net sıfır emisyon hedefine katkı sağlamaktadır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Tarihi dokuyu geleceğe taşırken, sürdürülebilirlik artık sadece bir seçenek değil, bir zorunluluk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388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832334-A7D3-4276-A303-CA36A6FEBC72}"/>
              </a:ext>
            </a:extLst>
          </p:cNvPr>
          <p:cNvSpPr/>
          <p:nvPr/>
        </p:nvSpPr>
        <p:spPr>
          <a:xfrm>
            <a:off x="6870084" y="1801784"/>
            <a:ext cx="49574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/>
              <a:t>Kültürel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Mirasın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Korunması</a:t>
            </a:r>
            <a:r>
              <a:rPr lang="en-US" altLang="ko-KR" sz="2000" b="1" dirty="0"/>
              <a:t>: </a:t>
            </a:r>
            <a:r>
              <a:rPr lang="en-US" altLang="ko-KR" sz="2000" dirty="0" err="1"/>
              <a:t>Tarihi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yapının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korunmasının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önemi</a:t>
            </a:r>
            <a:r>
              <a:rPr lang="en-US" altLang="ko-KR" sz="2000" dirty="0"/>
              <a:t>.</a:t>
            </a:r>
          </a:p>
          <a:p>
            <a:r>
              <a:rPr lang="en-US" altLang="ko-KR" sz="2000" b="1" dirty="0" err="1"/>
              <a:t>Sürdürülebilir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Enerji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Geçişi</a:t>
            </a:r>
            <a:r>
              <a:rPr lang="en-US" altLang="ko-KR" sz="2000" b="1" dirty="0"/>
              <a:t>: </a:t>
            </a:r>
            <a:r>
              <a:rPr lang="en-US" altLang="ko-KR" sz="2000" dirty="0" err="1"/>
              <a:t>Fotovoltaik</a:t>
            </a:r>
            <a:r>
              <a:rPr lang="en-US" altLang="ko-KR" sz="2000" dirty="0"/>
              <a:t> (PV) </a:t>
            </a:r>
            <a:r>
              <a:rPr lang="en-US" altLang="ko-KR" sz="2000" dirty="0" err="1"/>
              <a:t>sistemlerin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ve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hidrojen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depolamanın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önemi</a:t>
            </a:r>
            <a:r>
              <a:rPr lang="en-US" altLang="ko-KR" sz="2000" dirty="0"/>
              <a:t>.</a:t>
            </a:r>
          </a:p>
          <a:p>
            <a:r>
              <a:rPr lang="en-US" altLang="ko-KR" sz="2000" b="1" dirty="0" err="1"/>
              <a:t>Tekno-Ekonomik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Analiz</a:t>
            </a:r>
            <a:r>
              <a:rPr lang="en-US" altLang="ko-KR" sz="2000" b="1" dirty="0"/>
              <a:t>: </a:t>
            </a:r>
            <a:r>
              <a:rPr lang="en-US" altLang="ko-KR" sz="2000" dirty="0" err="1"/>
              <a:t>Maliyet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etkinliği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ve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geri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dönüş</a:t>
            </a:r>
            <a:r>
              <a:rPr lang="en-US" altLang="ko-KR" sz="2000" dirty="0"/>
              <a:t> </a:t>
            </a:r>
            <a:r>
              <a:rPr lang="en-US" altLang="ko-KR" sz="2000" dirty="0" err="1"/>
              <a:t>süresi</a:t>
            </a:r>
            <a:r>
              <a:rPr lang="en-US" altLang="ko-KR" sz="2000" dirty="0"/>
              <a:t>.</a:t>
            </a:r>
          </a:p>
          <a:p>
            <a:r>
              <a:rPr lang="en-US" altLang="ko-KR" sz="2000" b="1" dirty="0" err="1"/>
              <a:t>Çevresel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Etkiler</a:t>
            </a:r>
            <a:r>
              <a:rPr lang="en-US" altLang="ko-KR" sz="2000" b="1" dirty="0"/>
              <a:t>: </a:t>
            </a:r>
            <a:r>
              <a:rPr lang="en-US" altLang="ko-KR" sz="2000" dirty="0"/>
              <a:t>CO2 </a:t>
            </a:r>
            <a:r>
              <a:rPr lang="en-US" altLang="ko-KR" sz="2000" dirty="0" err="1"/>
              <a:t>emisyonlarının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azaltılması</a:t>
            </a:r>
            <a:r>
              <a:rPr lang="en-US" altLang="ko-KR" sz="2000" dirty="0"/>
              <a:t> </a:t>
            </a:r>
            <a:r>
              <a:rPr lang="en-US" altLang="ko-KR" sz="2000" dirty="0" err="1"/>
              <a:t>ve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enerji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verimliliğinin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artırılması</a:t>
            </a:r>
            <a:r>
              <a:rPr lang="en-US" altLang="ko-KR" sz="2000" dirty="0"/>
              <a:t>.</a:t>
            </a:r>
          </a:p>
          <a:p>
            <a:r>
              <a:rPr lang="en-US" altLang="ko-KR" sz="2000" b="1" dirty="0" err="1"/>
              <a:t>Simülasyon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Sonuçları</a:t>
            </a:r>
            <a:r>
              <a:rPr lang="en-US" altLang="ko-KR" sz="2000" b="1" dirty="0"/>
              <a:t>: </a:t>
            </a:r>
            <a:r>
              <a:rPr lang="en-US" altLang="ko-KR" sz="2000" dirty="0" err="1"/>
              <a:t>Enerji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üretimi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şebeke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bağımlılığının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azalması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hidrojene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dayalı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esneklik</a:t>
            </a:r>
            <a:r>
              <a:rPr lang="en-US" altLang="ko-KR" sz="2000" dirty="0"/>
              <a:t>.</a:t>
            </a:r>
          </a:p>
          <a:p>
            <a:r>
              <a:rPr lang="en-US" altLang="ko-KR" sz="2000" b="1" dirty="0" err="1"/>
              <a:t>Türkiye’nin</a:t>
            </a:r>
            <a:r>
              <a:rPr lang="en-US" altLang="ko-KR" sz="2000" b="1" dirty="0"/>
              <a:t> Net </a:t>
            </a:r>
            <a:r>
              <a:rPr lang="en-US" altLang="ko-KR" sz="2000" b="1" dirty="0" err="1"/>
              <a:t>Sıfır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Hedefi</a:t>
            </a:r>
            <a:r>
              <a:rPr lang="en-US" altLang="ko-KR" sz="2000" b="1" dirty="0"/>
              <a:t> (2053): </a:t>
            </a:r>
            <a:r>
              <a:rPr lang="en-US" altLang="ko-KR" sz="2000" dirty="0" err="1"/>
              <a:t>Projenin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ulusal</a:t>
            </a:r>
            <a:r>
              <a:rPr lang="en-US" altLang="ko-KR" sz="2000" dirty="0"/>
              <a:t> </a:t>
            </a:r>
            <a:r>
              <a:rPr lang="en-US" altLang="ko-KR" sz="2000" dirty="0" err="1"/>
              <a:t>hedeflerle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uyumu</a:t>
            </a:r>
            <a:endParaRPr lang="en-US" altLang="ko-KR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488C11-8594-4562-8E9E-5A822A641268}"/>
              </a:ext>
            </a:extLst>
          </p:cNvPr>
          <p:cNvSpPr txBox="1"/>
          <p:nvPr/>
        </p:nvSpPr>
        <p:spPr>
          <a:xfrm flipH="1">
            <a:off x="676659" y="503717"/>
            <a:ext cx="651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Kavramsal</a:t>
            </a:r>
            <a:r>
              <a:rPr lang="en-US" altLang="ko-KR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Çerçeve</a:t>
            </a:r>
            <a:endParaRPr lang="en-US" altLang="ko-KR" sz="6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b="8536"/>
          <a:stretch>
            <a:fillRect/>
          </a:stretch>
        </p:blipFill>
        <p:spPr>
          <a:xfrm>
            <a:off x="676660" y="2139710"/>
            <a:ext cx="1717464" cy="1487856"/>
          </a:xfrm>
          <a:prstGeom prst="rect">
            <a:avLst/>
          </a:prstGeom>
        </p:spPr>
      </p:pic>
      <p:pic>
        <p:nvPicPr>
          <p:cNvPr id="6" name="Resim Yer Tutucusu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1622"/>
          <a:stretch>
            <a:fillRect/>
          </a:stretch>
        </p:blipFill>
        <p:spPr>
          <a:xfrm>
            <a:off x="2742010" y="4408493"/>
            <a:ext cx="1716151" cy="1487856"/>
          </a:xfrm>
          <a:prstGeom prst="rect">
            <a:avLst/>
          </a:prstGeom>
        </p:spPr>
      </p:pic>
      <p:pic>
        <p:nvPicPr>
          <p:cNvPr id="8" name="Resim Yer Tutucusu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r="17571"/>
          <a:stretch>
            <a:fillRect/>
          </a:stretch>
        </p:blipFill>
        <p:spPr>
          <a:xfrm>
            <a:off x="676660" y="4408493"/>
            <a:ext cx="1717464" cy="1487857"/>
          </a:xfrm>
          <a:prstGeom prst="rect">
            <a:avLst/>
          </a:prstGeo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r="19283"/>
          <a:stretch>
            <a:fillRect/>
          </a:stretch>
        </p:blipFill>
        <p:spPr>
          <a:xfrm>
            <a:off x="4806047" y="4408493"/>
            <a:ext cx="1716151" cy="1486719"/>
          </a:xfrm>
          <a:prstGeom prst="rect">
            <a:avLst/>
          </a:prstGeom>
        </p:spPr>
      </p:pic>
      <p:pic>
        <p:nvPicPr>
          <p:cNvPr id="10" name="Resim Yer Tutucusu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r="5339"/>
          <a:stretch>
            <a:fillRect/>
          </a:stretch>
        </p:blipFill>
        <p:spPr>
          <a:xfrm>
            <a:off x="2742010" y="2139710"/>
            <a:ext cx="1718978" cy="14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Yöntem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33017"/>
            <a:ext cx="5297424" cy="871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Çalışma Alanının Belirlenmesi ve Detaylı Analiz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2858580"/>
            <a:ext cx="4465320" cy="2368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Bu çalışmada, HOMER Pro yazılımı kullanılarak tarihi bir otelin enerji verimliliği analiz edilmiştir. Otelin fiziksel özellikleri, enerji tüketimi ve iklim verileri ile enerji sistemi tasarımı detaylı olarak </a:t>
            </a:r>
            <a:r>
              <a:rPr lang="tr-TR" sz="2400" dirty="0" smtClean="0"/>
              <a:t>incelenmiştir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/>
          <a:stretch/>
        </p:blipFill>
        <p:spPr>
          <a:xfrm>
            <a:off x="5387102" y="2249424"/>
            <a:ext cx="6463521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Yöntem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5297424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Veri Toplama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2077612"/>
            <a:ext cx="4703065" cy="12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/>
              <a:t>Enerji tüketim verileri, meteorolojik veriler ve NASA'nın POWER </a:t>
            </a:r>
            <a:r>
              <a:rPr lang="tr-TR" sz="1800" dirty="0" err="1"/>
              <a:t>veritabanından</a:t>
            </a:r>
            <a:r>
              <a:rPr lang="tr-TR" sz="1800" dirty="0"/>
              <a:t> elde edilen güneş radyasyonu verileri, enerji sistemi performansını analiz etmek için </a:t>
            </a:r>
            <a:r>
              <a:rPr lang="tr-TR" sz="1800" dirty="0" smtClean="0"/>
              <a:t>kullanıldı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5" y="1382243"/>
            <a:ext cx="5580978" cy="21983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5" y="3749041"/>
            <a:ext cx="5580978" cy="22677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5" y="3290374"/>
            <a:ext cx="4628540" cy="2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Yöntem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5297424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Enerji Sistemi Tasarımı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2333644"/>
            <a:ext cx="4703065" cy="2622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Güneş enerjisi ile hidrojene dönüştürme teknolojileri kullanılarak, otelin enerji ihtiyacı için </a:t>
            </a:r>
            <a:r>
              <a:rPr lang="tr-TR" sz="2400" dirty="0" err="1"/>
              <a:t>hibrit</a:t>
            </a:r>
            <a:r>
              <a:rPr lang="tr-TR" sz="2400" dirty="0"/>
              <a:t> bir sistem tasarlanmıştır. HOMER Pro ile farklı senaryolar altında yapılan simülasyonlar sayesinde sistemin performansı detaylı şekilde analiz edilmiştir</a:t>
            </a:r>
          </a:p>
        </p:txBody>
      </p:sp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264" y="1715898"/>
            <a:ext cx="3574288" cy="4027107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4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Yöntem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5297424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Sistemin Maliyet Özeti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2301885"/>
            <a:ext cx="10646664" cy="77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/>
              <a:t>Sistemin toplam maliyeti 289.161,49 dolar olarak hesaplanmış olup, üretilen enerjinin birim maliyeti 0,06693 dolar/</a:t>
            </a:r>
            <a:r>
              <a:rPr lang="tr-TR" sz="1800" dirty="0" err="1"/>
              <a:t>kWh'dir</a:t>
            </a:r>
            <a:r>
              <a:rPr lang="tr-TR" sz="1800" dirty="0"/>
              <a:t>. Yıllık işletme maliyeti ise 1.503,23 dolar olarak hesaplanmıştır</a:t>
            </a:r>
          </a:p>
        </p:txBody>
      </p:sp>
      <p:pic>
        <p:nvPicPr>
          <p:cNvPr id="9" name="Resim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10672" b="44562"/>
          <a:stretch/>
        </p:blipFill>
        <p:spPr bwMode="auto">
          <a:xfrm>
            <a:off x="2978912" y="3264352"/>
            <a:ext cx="8073136" cy="201168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32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Yöntem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523874"/>
            <a:ext cx="7363968" cy="65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Hidrojen ve Güneş Enerji Performansı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2498236"/>
            <a:ext cx="3102864" cy="3171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120 </a:t>
            </a:r>
            <a:r>
              <a:rPr lang="tr-TR" sz="2400" dirty="0" err="1"/>
              <a:t>kW'lık</a:t>
            </a:r>
            <a:r>
              <a:rPr lang="tr-TR" sz="2400" dirty="0"/>
              <a:t> güneş enerjisi sistemi yıllık 222,251 </a:t>
            </a:r>
            <a:r>
              <a:rPr lang="tr-TR" sz="2400" dirty="0" err="1"/>
              <a:t>kWh</a:t>
            </a:r>
            <a:r>
              <a:rPr lang="tr-TR" sz="2400" dirty="0"/>
              <a:t> elektrik üretmiş ve sistemde yıllık 3.744 kg hidrojen üretilmiştir. Hidrojen üretiminin maliyeti ise şebeke elektriğinden daha düşük olmuştur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0"/>
          <a:stretch/>
        </p:blipFill>
        <p:spPr>
          <a:xfrm>
            <a:off x="4407407" y="2082848"/>
            <a:ext cx="7302817" cy="153317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9"/>
          <a:stretch/>
        </p:blipFill>
        <p:spPr>
          <a:xfrm>
            <a:off x="4645152" y="3895344"/>
            <a:ext cx="7036879" cy="19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681</Words>
  <Application>Microsoft Office PowerPoint</Application>
  <PresentationFormat>Geniş ekran</PresentationFormat>
  <Paragraphs>81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Teması</vt:lpstr>
      <vt:lpstr>Antik Yapılarda Hidrojen Depolama ve Enerji Üretiminin Sürdürülebilir Enerji Çözümleriyle Entegrasyonu</vt:lpstr>
      <vt:lpstr>İçindekiler</vt:lpstr>
      <vt:lpstr>Giriş</vt:lpstr>
      <vt:lpstr>PowerPoint Sunusu</vt:lpstr>
      <vt:lpstr>Yöntem</vt:lpstr>
      <vt:lpstr>Yöntem</vt:lpstr>
      <vt:lpstr>Yöntem</vt:lpstr>
      <vt:lpstr>Yöntem</vt:lpstr>
      <vt:lpstr>Yöntem</vt:lpstr>
      <vt:lpstr>Bulgular</vt:lpstr>
      <vt:lpstr>Bulgular</vt:lpstr>
      <vt:lpstr>Tartışma ve Sonuç</vt:lpstr>
      <vt:lpstr>Tartışma ve 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Hüsnügül Tekin</cp:lastModifiedBy>
  <cp:revision>46</cp:revision>
  <dcterms:created xsi:type="dcterms:W3CDTF">2024-08-08T07:03:42Z</dcterms:created>
  <dcterms:modified xsi:type="dcterms:W3CDTF">2024-09-13T06:15:44Z</dcterms:modified>
</cp:coreProperties>
</file>