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8" r:id="rId6"/>
    <p:sldId id="268" r:id="rId7"/>
    <p:sldId id="269" r:id="rId8"/>
    <p:sldId id="270" r:id="rId9"/>
    <p:sldId id="282" r:id="rId10"/>
    <p:sldId id="290" r:id="rId11"/>
    <p:sldId id="271" r:id="rId12"/>
    <p:sldId id="283" r:id="rId13"/>
    <p:sldId id="272" r:id="rId14"/>
    <p:sldId id="274" r:id="rId15"/>
    <p:sldId id="287" r:id="rId16"/>
    <p:sldId id="277" r:id="rId17"/>
    <p:sldId id="276" r:id="rId18"/>
    <p:sldId id="288" r:id="rId19"/>
    <p:sldId id="275" r:id="rId20"/>
    <p:sldId id="289"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72209" autoAdjust="0"/>
  </p:normalViewPr>
  <p:slideViewPr>
    <p:cSldViewPr snapToGrid="0">
      <p:cViewPr varScale="1">
        <p:scale>
          <a:sx n="60" d="100"/>
          <a:sy n="60" d="100"/>
        </p:scale>
        <p:origin x="931"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7EFF9-6309-4D34-8464-CE69DBD1B7DD}" type="datetimeFigureOut">
              <a:rPr lang="tr-TR" smtClean="0"/>
              <a:t>11.09.2024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F7C89-7C59-4AF2-B89F-6515642746FC}" type="slidenum">
              <a:rPr lang="tr-TR" smtClean="0"/>
              <a:t>‹#›</a:t>
            </a:fld>
            <a:endParaRPr lang="tr-TR"/>
          </a:p>
        </p:txBody>
      </p:sp>
    </p:spTree>
    <p:extLst>
      <p:ext uri="{BB962C8B-B14F-4D97-AF65-F5344CB8AC3E}">
        <p14:creationId xmlns:p14="http://schemas.microsoft.com/office/powerpoint/2010/main" val="296635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Ulaşım sektöründe kullanılan fosil yakıtlı içten yanmalı motorlar küresel karbon salınımının ana kaynaklarından birini oluşturmaktadır. Küresel ısınma ve hava kirliliği gibi çevresel endişeler arttıkça, alternatif enerji kaynaklarına olan ihtiyaç daha da önem kazanmaktadır. Elektrikli araçlara geçiş ile elektrik kaynağının üretim kaynağına bağlı </a:t>
            </a:r>
            <a:r>
              <a:rPr lang="tr-TR" sz="1200" kern="1200" dirty="0" err="1">
                <a:solidFill>
                  <a:schemeClr val="tx1"/>
                </a:solidFill>
                <a:effectLst/>
                <a:latin typeface="+mn-lt"/>
                <a:ea typeface="+mn-ea"/>
                <a:cs typeface="+mn-cs"/>
              </a:rPr>
              <a:t>olarakbirlikte</a:t>
            </a:r>
            <a:r>
              <a:rPr lang="tr-TR" sz="1200" kern="1200" dirty="0">
                <a:solidFill>
                  <a:schemeClr val="tx1"/>
                </a:solidFill>
                <a:effectLst/>
                <a:latin typeface="+mn-lt"/>
                <a:ea typeface="+mn-ea"/>
                <a:cs typeface="+mn-cs"/>
              </a:rPr>
              <a:t> sera gazı salınımının düşürüleceği ve fosil yakıt kaynaklarına bağımlılığın azalacağı değerlendirilmektedir. Bu nedenle elektrikli araçların kullanımı son yıllarda büyük ilgi görmekte, özellikle evden şarj edilmesi başta olmak üzere alternatif şarj yöntemleri ve bu araçların elektrik üretimine ve dağıtım şebekesine etkileri üzerine çalışmalar yapılmaktadır [1].</a:t>
            </a:r>
          </a:p>
          <a:p>
            <a:endParaRPr lang="tr-TR" dirty="0"/>
          </a:p>
        </p:txBody>
      </p:sp>
      <p:sp>
        <p:nvSpPr>
          <p:cNvPr id="4" name="Slayt Numarası Yer Tutucusu 3"/>
          <p:cNvSpPr>
            <a:spLocks noGrp="1"/>
          </p:cNvSpPr>
          <p:nvPr>
            <p:ph type="sldNum" sz="quarter" idx="10"/>
          </p:nvPr>
        </p:nvSpPr>
        <p:spPr/>
        <p:txBody>
          <a:bodyPr/>
          <a:lstStyle/>
          <a:p>
            <a:fld id="{05EF7C89-7C59-4AF2-B89F-6515642746FC}" type="slidenum">
              <a:rPr lang="tr-TR" smtClean="0"/>
              <a:t>2</a:t>
            </a:fld>
            <a:endParaRPr lang="tr-TR"/>
          </a:p>
        </p:txBody>
      </p:sp>
    </p:spTree>
    <p:extLst>
      <p:ext uri="{BB962C8B-B14F-4D97-AF65-F5344CB8AC3E}">
        <p14:creationId xmlns:p14="http://schemas.microsoft.com/office/powerpoint/2010/main" val="3128270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PV boyutlandırmasından sonra EA bataryalarının geleneksel fosil yakıtlı araçlarla karşılaştırması yapıldığında Tablo 3’teki sonuçlar ortaya çıkmaktadır. Petrolün 1 kg ile 2178 W saat net enerji elde edilebilirken 1 kg bataryada bugünkü uygulanan teknoloji ile en fazla 135 </a:t>
            </a:r>
            <a:r>
              <a:rPr lang="tr-TR" sz="1200" kern="1200" dirty="0" err="1">
                <a:solidFill>
                  <a:schemeClr val="tx1"/>
                </a:solidFill>
                <a:effectLst/>
                <a:latin typeface="+mn-lt"/>
                <a:ea typeface="+mn-ea"/>
                <a:cs typeface="+mn-cs"/>
              </a:rPr>
              <a:t>Wh</a:t>
            </a:r>
            <a:r>
              <a:rPr lang="tr-TR" sz="1200" kern="1200" dirty="0">
                <a:solidFill>
                  <a:schemeClr val="tx1"/>
                </a:solidFill>
                <a:effectLst/>
                <a:latin typeface="+mn-lt"/>
                <a:ea typeface="+mn-ea"/>
                <a:cs typeface="+mn-cs"/>
              </a:rPr>
              <a:t> enerji depolanabilmektedir. Tablo 3’ün en sağ sütununda görüldüğü gibi menzil açısından 1 kg bataryanı depolayabildiği enerji 1 kg petrolden alınan net enerjiden yaklaşık 22 kat daha azdır.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Batarya teknolojilerinde ARGE faaliyetleri devam etmekte olup  350Wh/kg’lık bataryaların geliştirildiği ve seri üretim ve ticari kullanım fazına gelindiği bildirilmektedir. Şekil 9’da piyasada mevcut </a:t>
            </a:r>
            <a:r>
              <a:rPr lang="tr-TR" sz="1200" kern="1200" dirty="0" err="1">
                <a:solidFill>
                  <a:schemeClr val="tx1"/>
                </a:solidFill>
                <a:effectLst/>
                <a:latin typeface="+mn-lt"/>
                <a:ea typeface="+mn-ea"/>
                <a:cs typeface="+mn-cs"/>
              </a:rPr>
              <a:t>EA’ların</a:t>
            </a:r>
            <a:r>
              <a:rPr lang="tr-TR" sz="1200" kern="1200" dirty="0">
                <a:solidFill>
                  <a:schemeClr val="tx1"/>
                </a:solidFill>
                <a:effectLst/>
                <a:latin typeface="+mn-lt"/>
                <a:ea typeface="+mn-ea"/>
                <a:cs typeface="+mn-cs"/>
              </a:rPr>
              <a:t> batarya ve araç kütlesi grafiği verilmiştir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Bu durumda 200-900 kg arası değişen ve EA batarya ağırlığı 1/3 oranında azalacaktır. EA batarya ağırlığı toplam araç ağırlığı içinde yüksek bir oran tutmakta ve şarj tipi ve buna paralel olarak şarj süreside yaygınlaşma sürecinde etkili olmaktadır. </a:t>
            </a:r>
            <a:r>
              <a:rPr lang="tr-TR" sz="1200" kern="1200" dirty="0" err="1">
                <a:solidFill>
                  <a:schemeClr val="tx1"/>
                </a:solidFill>
                <a:effectLst/>
                <a:latin typeface="+mn-lt"/>
                <a:ea typeface="+mn-ea"/>
                <a:cs typeface="+mn-cs"/>
              </a:rPr>
              <a:t>EA’ların</a:t>
            </a:r>
            <a:r>
              <a:rPr lang="tr-TR" sz="1200" kern="1200" dirty="0">
                <a:solidFill>
                  <a:schemeClr val="tx1"/>
                </a:solidFill>
                <a:effectLst/>
                <a:latin typeface="+mn-lt"/>
                <a:ea typeface="+mn-ea"/>
                <a:cs typeface="+mn-cs"/>
              </a:rPr>
              <a:t> mevcut fosil yakıtlı araçlarla menzil ve dolum/şarj süresi yönünde eşdeğer duruma gelebilmesi için batarya teknolojilerinin 10 kata kadar iyileştirilmesine şarj süresinin 10 </a:t>
            </a:r>
            <a:r>
              <a:rPr lang="tr-TR" sz="1200" kern="1200" dirty="0" err="1">
                <a:solidFill>
                  <a:schemeClr val="tx1"/>
                </a:solidFill>
                <a:effectLst/>
                <a:latin typeface="+mn-lt"/>
                <a:ea typeface="+mn-ea"/>
                <a:cs typeface="+mn-cs"/>
              </a:rPr>
              <a:t>dk’nın</a:t>
            </a:r>
            <a:r>
              <a:rPr lang="tr-TR" sz="1200" kern="1200" dirty="0">
                <a:solidFill>
                  <a:schemeClr val="tx1"/>
                </a:solidFill>
                <a:effectLst/>
                <a:latin typeface="+mn-lt"/>
                <a:ea typeface="+mn-ea"/>
                <a:cs typeface="+mn-cs"/>
              </a:rPr>
              <a:t> altına düşürecek teknolojik gelişime ihtiyaç vardır.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05EF7C89-7C59-4AF2-B89F-6515642746FC}" type="slidenum">
              <a:rPr lang="tr-TR" smtClean="0"/>
              <a:t>11</a:t>
            </a:fld>
            <a:endParaRPr lang="tr-TR"/>
          </a:p>
        </p:txBody>
      </p:sp>
    </p:spTree>
    <p:extLst>
      <p:ext uri="{BB962C8B-B14F-4D97-AF65-F5344CB8AC3E}">
        <p14:creationId xmlns:p14="http://schemas.microsoft.com/office/powerpoint/2010/main" val="2234098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EF7C89-7C59-4AF2-B89F-6515642746FC}" type="slidenum">
              <a:rPr lang="tr-TR" smtClean="0"/>
              <a:t>12</a:t>
            </a:fld>
            <a:endParaRPr lang="tr-TR"/>
          </a:p>
        </p:txBody>
      </p:sp>
    </p:spTree>
    <p:extLst>
      <p:ext uri="{BB962C8B-B14F-4D97-AF65-F5344CB8AC3E}">
        <p14:creationId xmlns:p14="http://schemas.microsoft.com/office/powerpoint/2010/main" val="222050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Elektrikli araç ekosistemi hızla gelişmekte ve elektrikli araçlar gündelik hayatta daha çok görülmektedir. Elektrikli araçlar, otonom sürüş, çevre dostu ve enerji verimliliği sağlayan özellikleriyle birlikte diğer ulaşım çözümlerine kıyasla öne çıkmakta ve toplumsal olarak benimsenmektedir [2]. </a:t>
            </a:r>
          </a:p>
          <a:p>
            <a:r>
              <a:rPr lang="tr-TR" sz="1200" kern="1200" dirty="0">
                <a:solidFill>
                  <a:schemeClr val="tx1"/>
                </a:solidFill>
                <a:effectLst/>
                <a:latin typeface="+mn-lt"/>
                <a:ea typeface="+mn-ea"/>
                <a:cs typeface="+mn-cs"/>
              </a:rPr>
              <a:t>Türkiye’de EA ilgi oldukça artmış durumdadır. Şekil 1’de görüldüğü gibi 2024 yılı Nisan ayı sonu itibariyle EA sayısı 105000’i aşmış durumdadır. </a:t>
            </a:r>
          </a:p>
          <a:p>
            <a:endParaRPr lang="tr-TR" dirty="0"/>
          </a:p>
        </p:txBody>
      </p:sp>
      <p:sp>
        <p:nvSpPr>
          <p:cNvPr id="4" name="Slayt Numarası Yer Tutucusu 3"/>
          <p:cNvSpPr>
            <a:spLocks noGrp="1"/>
          </p:cNvSpPr>
          <p:nvPr>
            <p:ph type="sldNum" sz="quarter" idx="10"/>
          </p:nvPr>
        </p:nvSpPr>
        <p:spPr/>
        <p:txBody>
          <a:bodyPr/>
          <a:lstStyle/>
          <a:p>
            <a:fld id="{05EF7C89-7C59-4AF2-B89F-6515642746FC}" type="slidenum">
              <a:rPr lang="tr-TR" smtClean="0"/>
              <a:t>3</a:t>
            </a:fld>
            <a:endParaRPr lang="tr-TR"/>
          </a:p>
        </p:txBody>
      </p:sp>
    </p:spTree>
    <p:extLst>
      <p:ext uri="{BB962C8B-B14F-4D97-AF65-F5344CB8AC3E}">
        <p14:creationId xmlns:p14="http://schemas.microsoft.com/office/powerpoint/2010/main" val="80616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Elektrikli araçlar Şekil 2’de görüldüğü gibi temassız (kablosuz) veya temaslı (kablo) ile şarj edilebilmektedir. Şarj yöntemleri kendi içinde alt şarj tiplerine ayrılmaktadır. Şarj tipleri soket tipini AC veya DC ve güç aktarımını dolayısıyla şarj süresini belirlemektedir. Sadece kablolu şarj konusunda değil aynı zamanda kablosuz şarj teknolojilerinde de gelişmeler yaşanmaktadır. Gün geçtikçe daha hızlı ve güvenli şarj teknolojileri hayatımıza girmektedir. Kablosuz şarj teknolojisinin de gelişmesi ile daha pratik ve hızlı bir şarj imkânı meydana gelecektir. Daha kısa sürede şarj ile daha uzun menzil imkânı tanıyan sistemler geliştirilmektedir [3]. EA bataryasını değiştirmede bir başka şarj yöntemi olup şarj maksatlı değiştirme günümüzde batarya ağırlığından ve işçilikten dolayı pratikte uygulanamamaktadır.</a:t>
            </a:r>
          </a:p>
          <a:p>
            <a:r>
              <a:rPr lang="tr-TR" sz="1200" kern="1200" dirty="0">
                <a:solidFill>
                  <a:schemeClr val="tx1"/>
                </a:solidFill>
                <a:effectLst/>
                <a:latin typeface="+mn-lt"/>
                <a:ea typeface="+mn-ea"/>
                <a:cs typeface="+mn-cs"/>
              </a:rPr>
              <a:t>Tüm bu olumlu gelişmelere rağmen elektrikli araçların yeni teknoloji olmasından kaynaklı geliştirilmesi gereken alanları mevcuttur [4]. </a:t>
            </a:r>
          </a:p>
          <a:p>
            <a:r>
              <a:rPr lang="tr-TR" sz="1200" kern="1200" dirty="0">
                <a:solidFill>
                  <a:schemeClr val="tx1"/>
                </a:solidFill>
                <a:effectLst/>
                <a:latin typeface="+mn-lt"/>
                <a:ea typeface="+mn-ea"/>
                <a:cs typeface="+mn-cs"/>
              </a:rPr>
              <a:t>Bu çalışmada yenilenebilir enerji kaynaklarından güneş enerjisi kullanarak elektrikli araçların şarj edilmesi ve bu şarj için kabul edilen bazı teknik parametreler çerçevesinde gerekli panel boyutları incelenmiştir.</a:t>
            </a:r>
          </a:p>
          <a:p>
            <a:endParaRPr lang="tr-TR" dirty="0"/>
          </a:p>
        </p:txBody>
      </p:sp>
      <p:sp>
        <p:nvSpPr>
          <p:cNvPr id="4" name="Slayt Numarası Yer Tutucusu 3"/>
          <p:cNvSpPr>
            <a:spLocks noGrp="1"/>
          </p:cNvSpPr>
          <p:nvPr>
            <p:ph type="sldNum" sz="quarter" idx="10"/>
          </p:nvPr>
        </p:nvSpPr>
        <p:spPr/>
        <p:txBody>
          <a:bodyPr/>
          <a:lstStyle/>
          <a:p>
            <a:fld id="{05EF7C89-7C59-4AF2-B89F-6515642746FC}" type="slidenum">
              <a:rPr lang="tr-TR" smtClean="0"/>
              <a:t>4</a:t>
            </a:fld>
            <a:endParaRPr lang="tr-TR"/>
          </a:p>
        </p:txBody>
      </p:sp>
    </p:spTree>
    <p:extLst>
      <p:ext uri="{BB962C8B-B14F-4D97-AF65-F5344CB8AC3E}">
        <p14:creationId xmlns:p14="http://schemas.microsoft.com/office/powerpoint/2010/main" val="865350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Yenilenebilir enerji olarak güneş ışınımından üretilen enerji birçok alanda kullanılmaktadır. Enerji Bakanlığı Türkiye Enerji Potansiyeli Atlası (GEPA) verilerine göre Türkiye ortalama günlük 4,18 kW saat/m</a:t>
            </a:r>
            <a:r>
              <a:rPr lang="tr-TR" sz="1200" kern="1200" baseline="30000" dirty="0">
                <a:solidFill>
                  <a:schemeClr val="tx1"/>
                </a:solidFill>
                <a:effectLst/>
                <a:latin typeface="+mn-lt"/>
                <a:ea typeface="+mn-ea"/>
                <a:cs typeface="+mn-cs"/>
              </a:rPr>
              <a:t>2 </a:t>
            </a:r>
            <a:r>
              <a:rPr lang="tr-TR" sz="1200" kern="1200" dirty="0">
                <a:solidFill>
                  <a:schemeClr val="tx1"/>
                </a:solidFill>
                <a:effectLst/>
                <a:latin typeface="+mn-lt"/>
                <a:ea typeface="+mn-ea"/>
                <a:cs typeface="+mn-cs"/>
              </a:rPr>
              <a:t>-gün ışınıma ve 7,5 saat güneşlenmeye sahiptir [5]. Şekil 3’te Türkiye’nin aylara göre günlük ışınım verileri görülmektedir [6]. Tahmin edileceği gibi yaz aylarında daha yüksek ışınım değerleri elde edilirken kış aylarında daha düşük değerlerle karşılaşılmaktadır.</a:t>
            </a:r>
          </a:p>
          <a:p>
            <a:r>
              <a:rPr lang="tr-TR" sz="1200" kern="1200" dirty="0">
                <a:solidFill>
                  <a:schemeClr val="tx1"/>
                </a:solidFill>
                <a:effectLst/>
                <a:latin typeface="+mn-lt"/>
                <a:ea typeface="+mn-ea"/>
                <a:cs typeface="+mn-cs"/>
              </a:rPr>
              <a:t>Yenilenebilir enerji sistemlerinin elektrikli araçların şarj edilmesinde kullanılmasıyla karbon salınımı azalmakta ve sürdürülebilir bir çevre için katkı sağlanmaktadır. İlave olarak maliyet avantajı ve elektrik dağıtım sisteminde yük azalması sağlamaktadır. [7-11]</a:t>
            </a:r>
          </a:p>
          <a:p>
            <a:r>
              <a:rPr lang="tr-TR" sz="1200" kern="1200" dirty="0">
                <a:solidFill>
                  <a:schemeClr val="tx1"/>
                </a:solidFill>
                <a:effectLst/>
                <a:latin typeface="+mn-lt"/>
                <a:ea typeface="+mn-ea"/>
                <a:cs typeface="+mn-cs"/>
              </a:rPr>
              <a:t>Güneş enerji sistemleri hava şartlarına bağlı ve mevsimsel etkilere açık olduğundan talep edildiği anda enerji sunulamamaktadır. Ayrıca GES sistemleri ile yapılan şarj istasyonlarında uygun yer ve yeterli alan olmaması problemleri görülebilmektedir. Bunlara ilave olarak </a:t>
            </a:r>
            <a:r>
              <a:rPr lang="tr-TR" sz="1200" kern="1200" dirty="0" err="1">
                <a:solidFill>
                  <a:schemeClr val="tx1"/>
                </a:solidFill>
                <a:effectLst/>
                <a:latin typeface="+mn-lt"/>
                <a:ea typeface="+mn-ea"/>
                <a:cs typeface="+mn-cs"/>
              </a:rPr>
              <a:t>fotovoltaik</a:t>
            </a:r>
            <a:r>
              <a:rPr lang="tr-TR" sz="1200" kern="1200" dirty="0">
                <a:solidFill>
                  <a:schemeClr val="tx1"/>
                </a:solidFill>
                <a:effectLst/>
                <a:latin typeface="+mn-lt"/>
                <a:ea typeface="+mn-ea"/>
                <a:cs typeface="+mn-cs"/>
              </a:rPr>
              <a:t> sistemler mevcut elektrik dağıtım şebekesi ile entegre çalıştığında, dağıtım sistemi üzerinde kalite sorunlarına neden olmaktadır [12-16]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05EF7C89-7C59-4AF2-B89F-6515642746FC}" type="slidenum">
              <a:rPr lang="tr-TR" smtClean="0"/>
              <a:t>5</a:t>
            </a:fld>
            <a:endParaRPr lang="tr-TR"/>
          </a:p>
        </p:txBody>
      </p:sp>
    </p:spTree>
    <p:extLst>
      <p:ext uri="{BB962C8B-B14F-4D97-AF65-F5344CB8AC3E}">
        <p14:creationId xmlns:p14="http://schemas.microsoft.com/office/powerpoint/2010/main" val="3585699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Şekil 5.a)’da Türkiye güneşlenme potansiyeli görülmektedir. Şekil 5. b) de ise Türkiye’nin uzun yıllar modellenen yıllık toplam güneş ışınımı kW saat/gün olarak görülmektedir [6].</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EA şarjı için ihtiyaç duyulan enerjinin yenilenebilir enerji kaynağı olarak güneş ışınımında elde edilmesi ve </a:t>
            </a:r>
            <a:r>
              <a:rPr lang="tr-TR" sz="1200" kern="1200" dirty="0" err="1">
                <a:solidFill>
                  <a:schemeClr val="tx1"/>
                </a:solidFill>
                <a:effectLst/>
                <a:latin typeface="+mn-lt"/>
                <a:ea typeface="+mn-ea"/>
                <a:cs typeface="+mn-cs"/>
              </a:rPr>
              <a:t>fotovoltaik</a:t>
            </a:r>
            <a:r>
              <a:rPr lang="tr-TR" sz="1200" kern="1200" dirty="0">
                <a:solidFill>
                  <a:schemeClr val="tx1"/>
                </a:solidFill>
                <a:effectLst/>
                <a:latin typeface="+mn-lt"/>
                <a:ea typeface="+mn-ea"/>
                <a:cs typeface="+mn-cs"/>
              </a:rPr>
              <a:t> sistemler kullanılması üzerine çalışılmıştır. Güneş paneli boyutlandırması Türkiye geneli, Ankara, Edirne ve Antalya için ayrı ayrı yapılmıştır. Meteoroloji Genel Müdürlüğünün vermiş olduğu güneşlenme süreleri ve ışınım değerleri süreleri dikkate alınmıştır. Buna göre Türkiye geneli, Ankara, Edirne ve Antalya için günlük ortalama güneş ışınım değeri, sırasıyla 4,18 </a:t>
            </a:r>
            <a:r>
              <a:rPr lang="tr-TR" sz="1200" kern="1200" dirty="0" err="1">
                <a:solidFill>
                  <a:schemeClr val="tx1"/>
                </a:solidFill>
                <a:effectLst/>
                <a:latin typeface="+mn-lt"/>
                <a:ea typeface="+mn-ea"/>
                <a:cs typeface="+mn-cs"/>
              </a:rPr>
              <a:t>kWsaat</a:t>
            </a:r>
            <a:r>
              <a:rPr lang="tr-TR" sz="1200" kern="1200" dirty="0">
                <a:solidFill>
                  <a:schemeClr val="tx1"/>
                </a:solidFill>
                <a:effectLst/>
                <a:latin typeface="+mn-lt"/>
                <a:ea typeface="+mn-ea"/>
                <a:cs typeface="+mn-cs"/>
              </a:rPr>
              <a:t>, 3,8 </a:t>
            </a:r>
            <a:r>
              <a:rPr lang="tr-TR" sz="1200" kern="1200" dirty="0" err="1">
                <a:solidFill>
                  <a:schemeClr val="tx1"/>
                </a:solidFill>
                <a:effectLst/>
                <a:latin typeface="+mn-lt"/>
                <a:ea typeface="+mn-ea"/>
                <a:cs typeface="+mn-cs"/>
              </a:rPr>
              <a:t>kWsaat</a:t>
            </a:r>
            <a:r>
              <a:rPr lang="tr-TR" sz="1200" kern="1200" dirty="0">
                <a:solidFill>
                  <a:schemeClr val="tx1"/>
                </a:solidFill>
                <a:effectLst/>
                <a:latin typeface="+mn-lt"/>
                <a:ea typeface="+mn-ea"/>
                <a:cs typeface="+mn-cs"/>
              </a:rPr>
              <a:t> ve 2,8 </a:t>
            </a:r>
            <a:r>
              <a:rPr lang="tr-TR" sz="1200" kern="1200" dirty="0" err="1">
                <a:solidFill>
                  <a:schemeClr val="tx1"/>
                </a:solidFill>
                <a:effectLst/>
                <a:latin typeface="+mn-lt"/>
                <a:ea typeface="+mn-ea"/>
                <a:cs typeface="+mn-cs"/>
              </a:rPr>
              <a:t>kWsaat</a:t>
            </a:r>
            <a:r>
              <a:rPr lang="tr-TR" sz="1200" kern="1200" dirty="0">
                <a:solidFill>
                  <a:schemeClr val="tx1"/>
                </a:solidFill>
                <a:effectLst/>
                <a:latin typeface="+mn-lt"/>
                <a:ea typeface="+mn-ea"/>
                <a:cs typeface="+mn-cs"/>
              </a:rPr>
              <a:t> ve 4,7 </a:t>
            </a:r>
            <a:r>
              <a:rPr lang="tr-TR" sz="1200" kern="1200" dirty="0" err="1">
                <a:solidFill>
                  <a:schemeClr val="tx1"/>
                </a:solidFill>
                <a:effectLst/>
                <a:latin typeface="+mn-lt"/>
                <a:ea typeface="+mn-ea"/>
                <a:cs typeface="+mn-cs"/>
              </a:rPr>
              <a:t>kWsaat</a:t>
            </a:r>
            <a:r>
              <a:rPr lang="tr-TR" sz="1200" kern="1200" dirty="0">
                <a:solidFill>
                  <a:schemeClr val="tx1"/>
                </a:solidFill>
                <a:effectLst/>
                <a:latin typeface="+mn-lt"/>
                <a:ea typeface="+mn-ea"/>
                <a:cs typeface="+mn-cs"/>
              </a:rPr>
              <a:t> olarak hesaplamaya dahil edilmiştir. [2, 5, 6].</a:t>
            </a:r>
          </a:p>
          <a:p>
            <a:endParaRPr lang="tr-TR" dirty="0"/>
          </a:p>
        </p:txBody>
      </p:sp>
      <p:sp>
        <p:nvSpPr>
          <p:cNvPr id="4" name="Slayt Numarası Yer Tutucusu 3"/>
          <p:cNvSpPr>
            <a:spLocks noGrp="1"/>
          </p:cNvSpPr>
          <p:nvPr>
            <p:ph type="sldNum" sz="quarter" idx="10"/>
          </p:nvPr>
        </p:nvSpPr>
        <p:spPr/>
        <p:txBody>
          <a:bodyPr/>
          <a:lstStyle/>
          <a:p>
            <a:fld id="{05EF7C89-7C59-4AF2-B89F-6515642746FC}" type="slidenum">
              <a:rPr lang="tr-TR" smtClean="0"/>
              <a:t>6</a:t>
            </a:fld>
            <a:endParaRPr lang="tr-TR"/>
          </a:p>
        </p:txBody>
      </p:sp>
    </p:spTree>
    <p:extLst>
      <p:ext uri="{BB962C8B-B14F-4D97-AF65-F5344CB8AC3E}">
        <p14:creationId xmlns:p14="http://schemas.microsoft.com/office/powerpoint/2010/main" val="114872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Elektrikli araç bataryaları şarj edilirken bir çok kaynak </a:t>
            </a:r>
            <a:r>
              <a:rPr lang="tr-TR" sz="1200" kern="1200" dirty="0" err="1">
                <a:solidFill>
                  <a:schemeClr val="tx1"/>
                </a:solidFill>
                <a:effectLst/>
                <a:latin typeface="+mn-lt"/>
                <a:ea typeface="+mn-ea"/>
                <a:cs typeface="+mn-cs"/>
              </a:rPr>
              <a:t>kulanılabilir</a:t>
            </a:r>
            <a:r>
              <a:rPr lang="tr-TR" sz="1200" kern="1200" dirty="0">
                <a:solidFill>
                  <a:schemeClr val="tx1"/>
                </a:solidFill>
                <a:effectLst/>
                <a:latin typeface="+mn-lt"/>
                <a:ea typeface="+mn-ea"/>
                <a:cs typeface="+mn-cs"/>
              </a:rPr>
              <a:t>. EA bataryaları şebekeden şarj edilebildiği gibi </a:t>
            </a:r>
            <a:r>
              <a:rPr lang="tr-TR" sz="1200" kern="1200" dirty="0" err="1">
                <a:solidFill>
                  <a:schemeClr val="tx1"/>
                </a:solidFill>
                <a:effectLst/>
                <a:latin typeface="+mn-lt"/>
                <a:ea typeface="+mn-ea"/>
                <a:cs typeface="+mn-cs"/>
              </a:rPr>
              <a:t>fotovoltaik</a:t>
            </a:r>
            <a:r>
              <a:rPr lang="tr-TR" sz="1200" kern="1200" dirty="0">
                <a:solidFill>
                  <a:schemeClr val="tx1"/>
                </a:solidFill>
                <a:effectLst/>
                <a:latin typeface="+mn-lt"/>
                <a:ea typeface="+mn-ea"/>
                <a:cs typeface="+mn-cs"/>
              </a:rPr>
              <a:t> sistemler kullanılarak güne ışınımından elde edilen enerji ile de şarj edilebilir. Şekil 4.a)’da görüldüğü gibi yenilenebilir enerji kaynağı olan Güneş’ten alınan ışınım paneller vasıtasıyla, elektrik enerjisine dönüştürülebilmekte ve direk olarak EA şarjında kullanılmaktadır. Burada EA şarj edilirken güneş ışınımın aktif olması gerekmektedir. Şekil 4.b)’de ise güneş ışınımından elde edilen enerji PV sistemi içindeki depolama biriminde bataryaları şarj etmekte daha sonra bu bataryadan EA bataryası şarj edilmektedir. Bu durumda EA şarj edilirken güneş ışınımın olmasına gerek duyulmamaktadır. Sistemler elektrik dağıtım şebekesine bağlı olarak veya şebekeden bağımsız (</a:t>
            </a:r>
            <a:r>
              <a:rPr lang="tr-TR" sz="1200" kern="1200" dirty="0" err="1">
                <a:solidFill>
                  <a:schemeClr val="tx1"/>
                </a:solidFill>
                <a:effectLst/>
                <a:latin typeface="+mn-lt"/>
                <a:ea typeface="+mn-ea"/>
                <a:cs typeface="+mn-cs"/>
              </a:rPr>
              <a:t>off-grid</a:t>
            </a:r>
            <a:r>
              <a:rPr lang="tr-TR" sz="1200" kern="1200" dirty="0">
                <a:solidFill>
                  <a:schemeClr val="tx1"/>
                </a:solidFill>
                <a:effectLst/>
                <a:latin typeface="+mn-lt"/>
                <a:ea typeface="+mn-ea"/>
                <a:cs typeface="+mn-cs"/>
              </a:rPr>
              <a:t>) olarak çalışabilmektedir.</a:t>
            </a:r>
          </a:p>
          <a:p>
            <a:endParaRPr lang="tr-TR" dirty="0"/>
          </a:p>
        </p:txBody>
      </p:sp>
      <p:sp>
        <p:nvSpPr>
          <p:cNvPr id="4" name="Slayt Numarası Yer Tutucusu 3"/>
          <p:cNvSpPr>
            <a:spLocks noGrp="1"/>
          </p:cNvSpPr>
          <p:nvPr>
            <p:ph type="sldNum" sz="quarter" idx="10"/>
          </p:nvPr>
        </p:nvSpPr>
        <p:spPr/>
        <p:txBody>
          <a:bodyPr/>
          <a:lstStyle/>
          <a:p>
            <a:fld id="{05EF7C89-7C59-4AF2-B89F-6515642746FC}" type="slidenum">
              <a:rPr lang="tr-TR" smtClean="0"/>
              <a:t>7</a:t>
            </a:fld>
            <a:endParaRPr lang="tr-TR"/>
          </a:p>
        </p:txBody>
      </p:sp>
    </p:spTree>
    <p:extLst>
      <p:ext uri="{BB962C8B-B14F-4D97-AF65-F5344CB8AC3E}">
        <p14:creationId xmlns:p14="http://schemas.microsoft.com/office/powerpoint/2010/main" val="45475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Bu çalışmada, TÜİK verilerine göre bir otomobilin yıllık ortalama kullanımı 13325 km olarak alınmıştır [ 1]. Ayrıca otomobil distribütörleri derneği ve TOGG verileri dikkate alınarak bir elektrikli otomobilin 100 km’de 18 </a:t>
            </a:r>
            <a:r>
              <a:rPr lang="tr-TR" sz="1200" kern="1200" dirty="0" err="1">
                <a:solidFill>
                  <a:schemeClr val="tx1"/>
                </a:solidFill>
                <a:effectLst/>
                <a:latin typeface="+mn-lt"/>
                <a:ea typeface="+mn-ea"/>
                <a:cs typeface="+mn-cs"/>
              </a:rPr>
              <a:t>kWh’lik</a:t>
            </a:r>
            <a:r>
              <a:rPr lang="tr-TR" sz="1200" kern="1200" dirty="0">
                <a:solidFill>
                  <a:schemeClr val="tx1"/>
                </a:solidFill>
                <a:effectLst/>
                <a:latin typeface="+mn-lt"/>
                <a:ea typeface="+mn-ea"/>
                <a:cs typeface="+mn-cs"/>
              </a:rPr>
              <a:t> enerji tükettiği kabul edilmiştir. Bu ön kabuller çerçevesinde bir elektrikli otomobilin ortalama olarak ayda 1110 km ve bir günde 37 km mesafe kat ettiği kabulüne göre analizler ve değerlendirmeler yapılmıştır.</a:t>
            </a:r>
          </a:p>
          <a:p>
            <a:r>
              <a:rPr lang="tr-TR" sz="1200" kern="1200" dirty="0">
                <a:solidFill>
                  <a:schemeClr val="tx1"/>
                </a:solidFill>
                <a:effectLst/>
                <a:latin typeface="+mn-lt"/>
                <a:ea typeface="+mn-ea"/>
                <a:cs typeface="+mn-cs"/>
              </a:rPr>
              <a:t>Bir elektrikli otomobilin ortalama kullanımda ihtiyaç duyduğu yıllık enerji miktarı yaklaşık 2400 </a:t>
            </a:r>
            <a:r>
              <a:rPr lang="tr-TR" sz="1200" kern="1200" dirty="0" err="1">
                <a:solidFill>
                  <a:schemeClr val="tx1"/>
                </a:solidFill>
                <a:effectLst/>
                <a:latin typeface="+mn-lt"/>
                <a:ea typeface="+mn-ea"/>
                <a:cs typeface="+mn-cs"/>
              </a:rPr>
              <a:t>kWh</a:t>
            </a:r>
            <a:r>
              <a:rPr lang="tr-TR" sz="1200" kern="1200" dirty="0">
                <a:solidFill>
                  <a:schemeClr val="tx1"/>
                </a:solidFill>
                <a:effectLst/>
                <a:latin typeface="+mn-lt"/>
                <a:ea typeface="+mn-ea"/>
                <a:cs typeface="+mn-cs"/>
              </a:rPr>
              <a:t>, aylık 200 </a:t>
            </a:r>
            <a:r>
              <a:rPr lang="tr-TR" sz="1200" kern="1200" dirty="0" err="1">
                <a:solidFill>
                  <a:schemeClr val="tx1"/>
                </a:solidFill>
                <a:effectLst/>
                <a:latin typeface="+mn-lt"/>
                <a:ea typeface="+mn-ea"/>
                <a:cs typeface="+mn-cs"/>
              </a:rPr>
              <a:t>kWh</a:t>
            </a:r>
            <a:r>
              <a:rPr lang="tr-TR" sz="1200" kern="1200" dirty="0">
                <a:solidFill>
                  <a:schemeClr val="tx1"/>
                </a:solidFill>
                <a:effectLst/>
                <a:latin typeface="+mn-lt"/>
                <a:ea typeface="+mn-ea"/>
                <a:cs typeface="+mn-cs"/>
              </a:rPr>
              <a:t>, ve günlük 6,67 </a:t>
            </a:r>
            <a:r>
              <a:rPr lang="tr-TR" sz="1200" kern="1200" dirty="0" err="1">
                <a:solidFill>
                  <a:schemeClr val="tx1"/>
                </a:solidFill>
                <a:effectLst/>
                <a:latin typeface="+mn-lt"/>
                <a:ea typeface="+mn-ea"/>
                <a:cs typeface="+mn-cs"/>
              </a:rPr>
              <a:t>kWh</a:t>
            </a:r>
            <a:r>
              <a:rPr lang="tr-TR" sz="1200" kern="1200" dirty="0">
                <a:solidFill>
                  <a:schemeClr val="tx1"/>
                </a:solidFill>
                <a:effectLst/>
                <a:latin typeface="+mn-lt"/>
                <a:ea typeface="+mn-ea"/>
                <a:cs typeface="+mn-cs"/>
              </a:rPr>
              <a:t> olarak hesaplanmıştır.</a:t>
            </a:r>
          </a:p>
          <a:p>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TÜİK verileri esas olarak alınan ve ayrıntıları yöntem bölümünde bahsedilen değerler ile bir </a:t>
            </a:r>
            <a:r>
              <a:rPr lang="tr-TR" sz="1200" kern="1200" dirty="0" err="1">
                <a:solidFill>
                  <a:schemeClr val="tx1"/>
                </a:solidFill>
                <a:effectLst/>
                <a:latin typeface="+mn-lt"/>
                <a:ea typeface="+mn-ea"/>
                <a:cs typeface="+mn-cs"/>
              </a:rPr>
              <a:t>EA’nın</a:t>
            </a:r>
            <a:r>
              <a:rPr lang="tr-TR" sz="1200" kern="1200" dirty="0">
                <a:solidFill>
                  <a:schemeClr val="tx1"/>
                </a:solidFill>
                <a:effectLst/>
                <a:latin typeface="+mn-lt"/>
                <a:ea typeface="+mn-ea"/>
                <a:cs typeface="+mn-cs"/>
              </a:rPr>
              <a:t> ayda ortalama 1110 km ve günde 37 km kullanıldığı ve 100 km’de 18 kW saat enerji tükettiği kabulü ile hesaplamalar yapılmıştır. Bu hesaplamalara göre PV boyutlandırması yapıldığında ortalama olarak bir aracın günlük şarj enerji ihtiyacının PV’ </a:t>
            </a:r>
            <a:r>
              <a:rPr lang="tr-TR" sz="1200" kern="1200" dirty="0" err="1">
                <a:solidFill>
                  <a:schemeClr val="tx1"/>
                </a:solidFill>
                <a:effectLst/>
                <a:latin typeface="+mn-lt"/>
                <a:ea typeface="+mn-ea"/>
                <a:cs typeface="+mn-cs"/>
              </a:rPr>
              <a:t>lerden</a:t>
            </a:r>
            <a:r>
              <a:rPr lang="tr-TR" sz="1200" kern="1200" dirty="0">
                <a:solidFill>
                  <a:schemeClr val="tx1"/>
                </a:solidFill>
                <a:effectLst/>
                <a:latin typeface="+mn-lt"/>
                <a:ea typeface="+mn-ea"/>
                <a:cs typeface="+mn-cs"/>
              </a:rPr>
              <a:t> elde edilmesi için Tablo 1’de görüldüğü gibi Türkiye ortalaması 9,10 m</a:t>
            </a:r>
            <a:r>
              <a:rPr lang="tr-TR" sz="1200" kern="1200" baseline="30000" dirty="0">
                <a:solidFill>
                  <a:schemeClr val="tx1"/>
                </a:solidFill>
                <a:effectLst/>
                <a:latin typeface="+mn-lt"/>
                <a:ea typeface="+mn-ea"/>
                <a:cs typeface="+mn-cs"/>
              </a:rPr>
              <a:t>2</a:t>
            </a:r>
            <a:r>
              <a:rPr lang="tr-TR" sz="1200" kern="1200" dirty="0">
                <a:solidFill>
                  <a:schemeClr val="tx1"/>
                </a:solidFill>
                <a:effectLst/>
                <a:latin typeface="+mn-lt"/>
                <a:ea typeface="+mn-ea"/>
                <a:cs typeface="+mn-cs"/>
              </a:rPr>
              <a:t>, Ankara için 10,02 m</a:t>
            </a:r>
            <a:r>
              <a:rPr lang="tr-TR" sz="1200" kern="1200" baseline="30000" dirty="0">
                <a:solidFill>
                  <a:schemeClr val="tx1"/>
                </a:solidFill>
                <a:effectLst/>
                <a:latin typeface="+mn-lt"/>
                <a:ea typeface="+mn-ea"/>
                <a:cs typeface="+mn-cs"/>
              </a:rPr>
              <a:t>2</a:t>
            </a:r>
            <a:r>
              <a:rPr lang="tr-TR" sz="1200" kern="1200" dirty="0">
                <a:solidFill>
                  <a:schemeClr val="tx1"/>
                </a:solidFill>
                <a:effectLst/>
                <a:latin typeface="+mn-lt"/>
                <a:ea typeface="+mn-ea"/>
                <a:cs typeface="+mn-cs"/>
              </a:rPr>
              <a:t>, Edirne için 13,60 m</a:t>
            </a:r>
            <a:r>
              <a:rPr lang="tr-TR" sz="1200" kern="1200" baseline="30000" dirty="0">
                <a:solidFill>
                  <a:schemeClr val="tx1"/>
                </a:solidFill>
                <a:effectLst/>
                <a:latin typeface="+mn-lt"/>
                <a:ea typeface="+mn-ea"/>
                <a:cs typeface="+mn-cs"/>
              </a:rPr>
              <a:t>2</a:t>
            </a:r>
            <a:r>
              <a:rPr lang="tr-TR" sz="1200" kern="1200" dirty="0">
                <a:solidFill>
                  <a:schemeClr val="tx1"/>
                </a:solidFill>
                <a:effectLst/>
                <a:latin typeface="+mn-lt"/>
                <a:ea typeface="+mn-ea"/>
                <a:cs typeface="+mn-cs"/>
              </a:rPr>
              <a:t> ve Antalya için 8,10 m</a:t>
            </a:r>
            <a:r>
              <a:rPr lang="tr-TR" sz="1200" kern="1200" baseline="30000" dirty="0">
                <a:solidFill>
                  <a:schemeClr val="tx1"/>
                </a:solidFill>
                <a:effectLst/>
                <a:latin typeface="+mn-lt"/>
                <a:ea typeface="+mn-ea"/>
                <a:cs typeface="+mn-cs"/>
              </a:rPr>
              <a:t>2</a:t>
            </a:r>
            <a:r>
              <a:rPr lang="tr-TR" sz="1200" kern="1200" dirty="0">
                <a:solidFill>
                  <a:schemeClr val="tx1"/>
                </a:solidFill>
                <a:effectLst/>
                <a:latin typeface="+mn-lt"/>
                <a:ea typeface="+mn-ea"/>
                <a:cs typeface="+mn-cs"/>
              </a:rPr>
              <a:t>’lik güneş hücresine ihtiyaç duyulmaktadır. </a:t>
            </a:r>
          </a:p>
          <a:p>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05EF7C89-7C59-4AF2-B89F-6515642746FC}" type="slidenum">
              <a:rPr lang="tr-TR" smtClean="0"/>
              <a:t>8</a:t>
            </a:fld>
            <a:endParaRPr lang="tr-TR"/>
          </a:p>
        </p:txBody>
      </p:sp>
    </p:spTree>
    <p:extLst>
      <p:ext uri="{BB962C8B-B14F-4D97-AF65-F5344CB8AC3E}">
        <p14:creationId xmlns:p14="http://schemas.microsoft.com/office/powerpoint/2010/main" val="116113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Şekil 7’de ise Türkiye'nin 365 günün ortalaması olarak yıllık toplam güneş ışınımın </a:t>
            </a:r>
            <a:r>
              <a:rPr lang="tr-TR" sz="1200" kern="1200" dirty="0" err="1">
                <a:solidFill>
                  <a:schemeClr val="tx1"/>
                </a:solidFill>
                <a:effectLst/>
                <a:latin typeface="+mn-lt"/>
                <a:ea typeface="+mn-ea"/>
                <a:cs typeface="+mn-cs"/>
              </a:rPr>
              <a:t>fotovoltaik</a:t>
            </a:r>
            <a:r>
              <a:rPr lang="tr-TR" sz="1200" kern="1200" dirty="0">
                <a:solidFill>
                  <a:schemeClr val="tx1"/>
                </a:solidFill>
                <a:effectLst/>
                <a:latin typeface="+mn-lt"/>
                <a:ea typeface="+mn-ea"/>
                <a:cs typeface="+mn-cs"/>
              </a:rPr>
              <a:t> değeri ısı haritasında gösterilmiştir. Tahmin edileceği Türkiye’nin gibi orta ve güney bölgeleri daha fazla güneş ışınımı sağlamakta kuzey kesimler ise göreceli olarak daha az ışınım potansiyeline sahiptir.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Türkiye güneşlenme şiddetinin modellenmesi sonucunda İzmir-Iğdır hattının güneyinde kalan büyük bir alanda PV Eşdeğeri 225 </a:t>
            </a:r>
            <a:r>
              <a:rPr lang="tr-TR" sz="1200" kern="1200" dirty="0" err="1">
                <a:solidFill>
                  <a:schemeClr val="tx1"/>
                </a:solidFill>
                <a:effectLst/>
                <a:latin typeface="+mn-lt"/>
                <a:ea typeface="+mn-ea"/>
                <a:cs typeface="+mn-cs"/>
              </a:rPr>
              <a:t>kWh</a:t>
            </a:r>
            <a:r>
              <a:rPr lang="tr-TR" sz="1200" kern="1200" dirty="0">
                <a:solidFill>
                  <a:schemeClr val="tx1"/>
                </a:solidFill>
                <a:effectLst/>
                <a:latin typeface="+mn-lt"/>
                <a:ea typeface="+mn-ea"/>
                <a:cs typeface="+mn-cs"/>
              </a:rPr>
              <a:t>/m²-yıl’ın üzerinde, bulunmuştur ve bu alanlar </a:t>
            </a:r>
            <a:r>
              <a:rPr lang="tr-TR" sz="1200" kern="1200" dirty="0" err="1">
                <a:solidFill>
                  <a:schemeClr val="tx1"/>
                </a:solidFill>
                <a:effectLst/>
                <a:latin typeface="+mn-lt"/>
                <a:ea typeface="+mn-ea"/>
                <a:cs typeface="+mn-cs"/>
              </a:rPr>
              <a:t>Fotovoltaiklerin</a:t>
            </a:r>
            <a:r>
              <a:rPr lang="tr-TR" sz="1200" kern="1200" dirty="0">
                <a:solidFill>
                  <a:schemeClr val="tx1"/>
                </a:solidFill>
                <a:effectLst/>
                <a:latin typeface="+mn-lt"/>
                <a:ea typeface="+mn-ea"/>
                <a:cs typeface="+mn-cs"/>
              </a:rPr>
              <a:t> (PV) kurulması için uygun alanlar olarak düşünülmektedir. Bugünkü teknoloji ile </a:t>
            </a:r>
            <a:r>
              <a:rPr lang="tr-TR" sz="1200" kern="1200" dirty="0" err="1">
                <a:solidFill>
                  <a:schemeClr val="tx1"/>
                </a:solidFill>
                <a:effectLst/>
                <a:latin typeface="+mn-lt"/>
                <a:ea typeface="+mn-ea"/>
                <a:cs typeface="+mn-cs"/>
              </a:rPr>
              <a:t>PV’ler</a:t>
            </a:r>
            <a:r>
              <a:rPr lang="tr-TR" sz="1200" kern="1200" dirty="0">
                <a:solidFill>
                  <a:schemeClr val="tx1"/>
                </a:solidFill>
                <a:effectLst/>
                <a:latin typeface="+mn-lt"/>
                <a:ea typeface="+mn-ea"/>
                <a:cs typeface="+mn-cs"/>
              </a:rPr>
              <a:t>, toplam güneş potansiyelinin yaklaşık %15-%20’sini elektrik enerjisine dönüştürülebilmektedir. En yüksek verim Mono kristalin silikon ile en düşük verim ise şekilsiz silikon ile elde edilebilmektedir. PV teknolojileri geliştirme çalışmaları devam etmekte olup %27,5 verime ulaşan sistemler geliştirilmiştir. Laboratuvar ortamında ise %49’lara varan verimler elde edilmiştir ancak laboratuvar koşullarındaki verim daima daha yüksektir. Verimi etkileyen faktörler arasında panel kurulum açısı, sıcaklık (azaldıkça verim artar), kullanılan silikon tipi, güneş hücre tasarımı vb. sayılabilir.” [5].</a:t>
            </a:r>
          </a:p>
          <a:p>
            <a:endParaRPr lang="tr-TR" dirty="0"/>
          </a:p>
        </p:txBody>
      </p:sp>
      <p:sp>
        <p:nvSpPr>
          <p:cNvPr id="4" name="Slayt Numarası Yer Tutucusu 3"/>
          <p:cNvSpPr>
            <a:spLocks noGrp="1"/>
          </p:cNvSpPr>
          <p:nvPr>
            <p:ph type="sldNum" sz="quarter" idx="10"/>
          </p:nvPr>
        </p:nvSpPr>
        <p:spPr/>
        <p:txBody>
          <a:bodyPr/>
          <a:lstStyle/>
          <a:p>
            <a:fld id="{05EF7C89-7C59-4AF2-B89F-6515642746FC}" type="slidenum">
              <a:rPr lang="tr-TR" smtClean="0"/>
              <a:t>9</a:t>
            </a:fld>
            <a:endParaRPr lang="tr-TR"/>
          </a:p>
        </p:txBody>
      </p:sp>
    </p:spTree>
    <p:extLst>
      <p:ext uri="{BB962C8B-B14F-4D97-AF65-F5344CB8AC3E}">
        <p14:creationId xmlns:p14="http://schemas.microsoft.com/office/powerpoint/2010/main" val="1123687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Tablo 2’de Türkiye’nin 2025, 2030 ve 2035 yılları için EA sayısı projeksiyonları düşük, orta ve yüksek senaryoya göre verilmiştir [2]. Bu veriler ışığında bu araçların tamamının PV ile şarj edilmesi durumunda gerekli PV alanı hesaplanmıştır. Orta senaryoya göre 2025 yılında EA sayısı 269.154 adet ve PV alanı 2,45 km</a:t>
            </a:r>
            <a:r>
              <a:rPr lang="tr-TR" sz="1200" kern="1200" baseline="30000" dirty="0">
                <a:solidFill>
                  <a:schemeClr val="tx1"/>
                </a:solidFill>
                <a:effectLst/>
                <a:latin typeface="+mn-lt"/>
                <a:ea typeface="+mn-ea"/>
                <a:cs typeface="+mn-cs"/>
              </a:rPr>
              <a:t>2</a:t>
            </a:r>
            <a:r>
              <a:rPr lang="tr-TR" sz="1200" kern="1200" dirty="0">
                <a:solidFill>
                  <a:schemeClr val="tx1"/>
                </a:solidFill>
                <a:effectLst/>
                <a:latin typeface="+mn-lt"/>
                <a:ea typeface="+mn-ea"/>
                <a:cs typeface="+mn-cs"/>
              </a:rPr>
              <a:t>, 2023 yılında EA sayısı 1.321.932 adet, PV alanı 12,06 km</a:t>
            </a:r>
            <a:r>
              <a:rPr lang="tr-TR" sz="1200" kern="1200" baseline="30000" dirty="0">
                <a:solidFill>
                  <a:schemeClr val="tx1"/>
                </a:solidFill>
                <a:effectLst/>
                <a:latin typeface="+mn-lt"/>
                <a:ea typeface="+mn-ea"/>
                <a:cs typeface="+mn-cs"/>
              </a:rPr>
              <a:t>2</a:t>
            </a:r>
            <a:r>
              <a:rPr lang="tr-TR" sz="1200" kern="1200" dirty="0">
                <a:solidFill>
                  <a:schemeClr val="tx1"/>
                </a:solidFill>
                <a:effectLst/>
                <a:latin typeface="+mn-lt"/>
                <a:ea typeface="+mn-ea"/>
                <a:cs typeface="+mn-cs"/>
              </a:rPr>
              <a:t> ve 2035 yılında EA sayısı 3.307.577 adet ve gerekli PV alanı 30,17 km</a:t>
            </a:r>
            <a:r>
              <a:rPr lang="tr-TR" sz="1200" kern="1200" baseline="30000" dirty="0">
                <a:solidFill>
                  <a:schemeClr val="tx1"/>
                </a:solidFill>
                <a:effectLst/>
                <a:latin typeface="+mn-lt"/>
                <a:ea typeface="+mn-ea"/>
                <a:cs typeface="+mn-cs"/>
              </a:rPr>
              <a:t>2</a:t>
            </a:r>
            <a:r>
              <a:rPr lang="tr-TR" sz="1200" kern="1200" dirty="0">
                <a:solidFill>
                  <a:schemeClr val="tx1"/>
                </a:solidFill>
                <a:effectLst/>
                <a:latin typeface="+mn-lt"/>
                <a:ea typeface="+mn-ea"/>
                <a:cs typeface="+mn-cs"/>
              </a:rPr>
              <a:t> olarak gösterilmiştir. EA sayısı projeksiyonu EPDK Elektrikli Araç Ve Şarj Altyapısı Projeksiyonu Nisan 2024 raporundan [2] alınmış ve PV alan hesapları Türkiye ortalama güneş ışınım değerlerine göre hesaplanmıştır.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EA araçların enerji tüketimi açısından değerlendirme yapıldığında elektrik tüketiminin 2030 yılı için 1,69 TW saat ile 3,56 TW saat arasında değişeceği ön görülmekte olup 2035 yılında ise bu değerin 3,98 TW saat ile 9,39 TW saat aralığında olacağı tahmin edilmektedir. Türkiye Ulusal Enerji Planı çalışmasının sonuçlarına [2] göre elektrik tüketiminin 2030 yılında 455,3 TW saat, 2035 yılında ise 510,5 TW saat seviyesine ulaşması beklenmektedir. Bu durumda en yüksek senaryoda dahi elektrikli araçların elektrik tüketiminin toplam elektrik tüketimine oranının 2030 yılında %1, 2035 yılında ise %2’yi geçmeyeceği tahmin edilmektedir. </a:t>
            </a:r>
          </a:p>
          <a:p>
            <a:endParaRPr lang="tr-TR" dirty="0"/>
          </a:p>
        </p:txBody>
      </p:sp>
      <p:sp>
        <p:nvSpPr>
          <p:cNvPr id="4" name="Slayt Numarası Yer Tutucusu 3"/>
          <p:cNvSpPr>
            <a:spLocks noGrp="1"/>
          </p:cNvSpPr>
          <p:nvPr>
            <p:ph type="sldNum" sz="quarter" idx="10"/>
          </p:nvPr>
        </p:nvSpPr>
        <p:spPr/>
        <p:txBody>
          <a:bodyPr/>
          <a:lstStyle/>
          <a:p>
            <a:fld id="{05EF7C89-7C59-4AF2-B89F-6515642746FC}" type="slidenum">
              <a:rPr lang="tr-TR" smtClean="0"/>
              <a:t>10</a:t>
            </a:fld>
            <a:endParaRPr lang="tr-TR"/>
          </a:p>
        </p:txBody>
      </p:sp>
    </p:spTree>
    <p:extLst>
      <p:ext uri="{BB962C8B-B14F-4D97-AF65-F5344CB8AC3E}">
        <p14:creationId xmlns:p14="http://schemas.microsoft.com/office/powerpoint/2010/main" val="143725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28C4BE0-9CE7-4AB5-AFEE-8BFA9B101ADD}" type="datetimeFigureOut">
              <a:rPr lang="tr-TR" smtClean="0"/>
              <a:t>11.09.2024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9093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11.09.2024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51249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11.09.2024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48808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11.09.2024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96765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28C4BE0-9CE7-4AB5-AFEE-8BFA9B101ADD}" type="datetimeFigureOut">
              <a:rPr lang="tr-TR" smtClean="0"/>
              <a:t>11.09.2024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29036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28C4BE0-9CE7-4AB5-AFEE-8BFA9B101ADD}" type="datetimeFigureOut">
              <a:rPr lang="tr-TR" smtClean="0"/>
              <a:t>11.09.2024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39628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28C4BE0-9CE7-4AB5-AFEE-8BFA9B101ADD}" type="datetimeFigureOut">
              <a:rPr lang="tr-TR" smtClean="0"/>
              <a:t>11.09.2024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18250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28C4BE0-9CE7-4AB5-AFEE-8BFA9B101ADD}" type="datetimeFigureOut">
              <a:rPr lang="tr-TR" smtClean="0"/>
              <a:t>11.09.2024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76468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8C4BE0-9CE7-4AB5-AFEE-8BFA9B101ADD}" type="datetimeFigureOut">
              <a:rPr lang="tr-TR" smtClean="0"/>
              <a:t>11.09.2024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09167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11.09.2024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4561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11.09.2024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88556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C4BE0-9CE7-4AB5-AFEE-8BFA9B101ADD}" type="datetimeFigureOut">
              <a:rPr lang="tr-TR" smtClean="0"/>
              <a:t>11.09.2024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6FF69-02B1-4CA9-A9D6-8DEA02365170}" type="slidenum">
              <a:rPr lang="tr-TR" smtClean="0"/>
              <a:t>‹#›</a:t>
            </a:fld>
            <a:endParaRPr lang="tr-TR"/>
          </a:p>
        </p:txBody>
      </p:sp>
    </p:spTree>
    <p:extLst>
      <p:ext uri="{BB962C8B-B14F-4D97-AF65-F5344CB8AC3E}">
        <p14:creationId xmlns:p14="http://schemas.microsoft.com/office/powerpoint/2010/main" val="100320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8"/>
          <p:cNvSpPr>
            <a:spLocks noGrp="1"/>
          </p:cNvSpPr>
          <p:nvPr>
            <p:ph type="title"/>
          </p:nvPr>
        </p:nvSpPr>
        <p:spPr>
          <a:xfrm>
            <a:off x="452284" y="967663"/>
            <a:ext cx="11189110" cy="1792153"/>
          </a:xfrm>
        </p:spPr>
        <p:txBody>
          <a:bodyPr>
            <a:normAutofit fontScale="90000"/>
          </a:bodyPr>
          <a:lstStyle/>
          <a:p>
            <a:r>
              <a:rPr lang="tr-TR" b="1" dirty="0">
                <a:latin typeface="Arial" panose="020B0604020202020204" pitchFamily="34" charset="0"/>
                <a:cs typeface="Arial" panose="020B0604020202020204" pitchFamily="34" charset="0"/>
              </a:rPr>
              <a:t>Yenilenebilir Enerji Olarak </a:t>
            </a:r>
            <a:r>
              <a:rPr lang="tr-TR" b="1" dirty="0" err="1">
                <a:latin typeface="Arial" panose="020B0604020202020204" pitchFamily="34" charset="0"/>
                <a:cs typeface="Arial" panose="020B0604020202020204" pitchFamily="34" charset="0"/>
              </a:rPr>
              <a:t>Fotovoltaik</a:t>
            </a:r>
            <a:r>
              <a:rPr lang="tr-TR" b="1" dirty="0">
                <a:latin typeface="Arial" panose="020B0604020202020204" pitchFamily="34" charset="0"/>
                <a:cs typeface="Arial" panose="020B0604020202020204" pitchFamily="34" charset="0"/>
              </a:rPr>
              <a:t> Panellerden Elektrikli Araç Şarjı ve Gelecek Projeksiyonları </a:t>
            </a:r>
            <a:endParaRPr lang="en-GB" b="1" dirty="0">
              <a:solidFill>
                <a:schemeClr val="tx1"/>
              </a:solidFill>
              <a:latin typeface="Arial" panose="020B0604020202020204" pitchFamily="34" charset="0"/>
              <a:cs typeface="Arial" panose="020B0604020202020204" pitchFamily="34" charset="0"/>
            </a:endParaRPr>
          </a:p>
        </p:txBody>
      </p:sp>
      <p:sp>
        <p:nvSpPr>
          <p:cNvPr id="5" name="Metin Yer Tutucusu 2"/>
          <p:cNvSpPr txBox="1">
            <a:spLocks/>
          </p:cNvSpPr>
          <p:nvPr/>
        </p:nvSpPr>
        <p:spPr>
          <a:xfrm>
            <a:off x="452284" y="3329146"/>
            <a:ext cx="11189110" cy="912546"/>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400" b="1" dirty="0">
                <a:solidFill>
                  <a:schemeClr val="tx1"/>
                </a:solidFill>
                <a:latin typeface="Arial" panose="020B0604020202020204" pitchFamily="34" charset="0"/>
                <a:cs typeface="Arial" panose="020B0604020202020204" pitchFamily="34" charset="0"/>
              </a:rPr>
              <a:t>İbrahim ÖZ</a:t>
            </a:r>
            <a:r>
              <a:rPr lang="tr-TR" sz="2400" dirty="0">
                <a:solidFill>
                  <a:schemeClr val="tx1"/>
                </a:solidFill>
                <a:latin typeface="Arial" panose="020B0604020202020204" pitchFamily="34" charset="0"/>
                <a:cs typeface="Arial" panose="020B0604020202020204" pitchFamily="34" charset="0"/>
              </a:rPr>
              <a:t>, Mehmet Bulut</a:t>
            </a:r>
          </a:p>
          <a:p>
            <a:r>
              <a:rPr lang="tr-TR" sz="1000" dirty="0">
                <a:solidFill>
                  <a:schemeClr val="tx1"/>
                </a:solidFill>
                <a:latin typeface="Arial" panose="020B0604020202020204" pitchFamily="34" charset="0"/>
                <a:cs typeface="Arial" panose="020B0604020202020204" pitchFamily="34" charset="0"/>
              </a:rPr>
              <a:t>(Sunucunun ismi koyu harflerle yazılmalı)</a:t>
            </a:r>
          </a:p>
        </p:txBody>
      </p:sp>
      <p:sp>
        <p:nvSpPr>
          <p:cNvPr id="6" name="Espace réservé du texte 6"/>
          <p:cNvSpPr txBox="1">
            <a:spLocks/>
          </p:cNvSpPr>
          <p:nvPr/>
        </p:nvSpPr>
        <p:spPr>
          <a:xfrm>
            <a:off x="452284" y="4859513"/>
            <a:ext cx="11189414" cy="77441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a:p>
            <a:pPr marL="0" indent="0">
              <a:buNone/>
            </a:pPr>
            <a:r>
              <a:rPr lang="tr-TR" sz="2600" dirty="0">
                <a:latin typeface="Arial" panose="020B0604020202020204" pitchFamily="34" charset="0"/>
                <a:cs typeface="Arial" panose="020B0604020202020204" pitchFamily="34" charset="0"/>
              </a:rPr>
              <a:t>Bildiri ID </a:t>
            </a:r>
            <a:r>
              <a:rPr lang="en-GB" sz="2600" dirty="0">
                <a:latin typeface="Arial" panose="020B0604020202020204" pitchFamily="34" charset="0"/>
                <a:cs typeface="Arial" panose="020B0604020202020204" pitchFamily="34" charset="0"/>
              </a:rPr>
              <a:t>Nu</a:t>
            </a:r>
            <a:r>
              <a:rPr lang="tr-TR" sz="2600" dirty="0">
                <a:latin typeface="Arial" panose="020B0604020202020204" pitchFamily="34" charset="0"/>
                <a:cs typeface="Arial" panose="020B0604020202020204" pitchFamily="34" charset="0"/>
              </a:rPr>
              <a:t>marası:0149</a:t>
            </a:r>
            <a:endParaRPr lang="en-GB" sz="2600" dirty="0">
              <a:latin typeface="Arial" panose="020B0604020202020204" pitchFamily="34" charset="0"/>
              <a:cs typeface="Arial" panose="020B0604020202020204" pitchFamily="34" charset="0"/>
            </a:endParaRPr>
          </a:p>
        </p:txBody>
      </p:sp>
      <p:pic>
        <p:nvPicPr>
          <p:cNvPr id="1026" name="Picture 2" descr="https://intra.epdk.gov.tr/Content/Resources/Images/epdk-logo.png?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7775" y="2689188"/>
            <a:ext cx="1609725" cy="542926"/>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10"/>
          <p:cNvPicPr>
            <a:picLocks noChangeAspect="1"/>
          </p:cNvPicPr>
          <p:nvPr/>
        </p:nvPicPr>
        <p:blipFill>
          <a:blip r:embed="rId4"/>
          <a:stretch>
            <a:fillRect/>
          </a:stretch>
        </p:blipFill>
        <p:spPr>
          <a:xfrm>
            <a:off x="10725683" y="3395482"/>
            <a:ext cx="915711" cy="960536"/>
          </a:xfrm>
          <a:prstGeom prst="rect">
            <a:avLst/>
          </a:prstGeom>
        </p:spPr>
      </p:pic>
    </p:spTree>
    <p:extLst>
      <p:ext uri="{BB962C8B-B14F-4D97-AF65-F5344CB8AC3E}">
        <p14:creationId xmlns:p14="http://schemas.microsoft.com/office/powerpoint/2010/main" val="222811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2581683" y="172305"/>
            <a:ext cx="7958665" cy="698500"/>
          </a:xfrm>
        </p:spPr>
        <p:txBody>
          <a:bodyPr>
            <a:normAutofit/>
          </a:bodyPr>
          <a:lstStyle/>
          <a:p>
            <a:pPr algn="ctr"/>
            <a:r>
              <a:rPr lang="tr-TR" sz="3200" b="1" dirty="0">
                <a:latin typeface="Arial" panose="020B0604020202020204" pitchFamily="34" charset="0"/>
                <a:cs typeface="Arial" panose="020B0604020202020204" pitchFamily="34" charset="0"/>
              </a:rPr>
              <a:t>Gelecek Projeksiyonları</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366021" y="1362475"/>
            <a:ext cx="10994943" cy="2169825"/>
          </a:xfrm>
          <a:prstGeom prst="rect">
            <a:avLst/>
          </a:prstGeom>
        </p:spPr>
        <p:txBody>
          <a:bodyPr wrap="square">
            <a:spAutoFit/>
          </a:bodyPr>
          <a:lstStyle/>
          <a:p>
            <a:pPr marL="342900" indent="-342900">
              <a:lnSpc>
                <a:spcPct val="150000"/>
              </a:lnSpc>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marL="800100" lvl="1" indent="-342900">
              <a:lnSpc>
                <a:spcPct val="150000"/>
              </a:lnSpc>
              <a:buFont typeface="Arial" panose="020B0604020202020204" pitchFamily="34" charset="0"/>
              <a:buChar char="•"/>
            </a:pPr>
            <a:r>
              <a:rPr lang="tr-TR" sz="2400" b="1" dirty="0">
                <a:latin typeface="Arial" panose="020B0604020202020204" pitchFamily="34" charset="0"/>
                <a:cs typeface="Arial" panose="020B0604020202020204" pitchFamily="34" charset="0"/>
              </a:rPr>
              <a:t>Elektrikli Araç Sayısı Tahminleri (2025-2035) Orta Senaryo:</a:t>
            </a:r>
          </a:p>
          <a:p>
            <a:pPr marL="1257300" lvl="2" indent="-34290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2025: 269.154 araç, 2,45 km² PV alanı</a:t>
            </a:r>
          </a:p>
          <a:p>
            <a:pPr marL="1257300" lvl="2" indent="-34290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2035: 3.307.577 araç, 30,17 km² PV alanı</a:t>
            </a:r>
          </a:p>
        </p:txBody>
      </p:sp>
      <p:graphicFrame>
        <p:nvGraphicFramePr>
          <p:cNvPr id="7" name="Tablo 6"/>
          <p:cNvGraphicFramePr>
            <a:graphicFrameLocks noGrp="1"/>
          </p:cNvGraphicFramePr>
          <p:nvPr>
            <p:extLst>
              <p:ext uri="{D42A27DB-BD31-4B8C-83A1-F6EECF244321}">
                <p14:modId xmlns:p14="http://schemas.microsoft.com/office/powerpoint/2010/main" val="2832596453"/>
              </p:ext>
            </p:extLst>
          </p:nvPr>
        </p:nvGraphicFramePr>
        <p:xfrm>
          <a:off x="366021" y="3878619"/>
          <a:ext cx="11570678" cy="2032000"/>
        </p:xfrm>
        <a:graphic>
          <a:graphicData uri="http://schemas.openxmlformats.org/drawingml/2006/table">
            <a:tbl>
              <a:tblPr firstRow="1" bandRow="1">
                <a:tableStyleId>{5C22544A-7EE6-4342-B048-85BDC9FD1C3A}</a:tableStyleId>
              </a:tblPr>
              <a:tblGrid>
                <a:gridCol w="1242648">
                  <a:extLst>
                    <a:ext uri="{9D8B030D-6E8A-4147-A177-3AD203B41FA5}">
                      <a16:colId xmlns:a16="http://schemas.microsoft.com/office/drawing/2014/main" val="4138962704"/>
                    </a:ext>
                  </a:extLst>
                </a:gridCol>
                <a:gridCol w="2063260">
                  <a:extLst>
                    <a:ext uri="{9D8B030D-6E8A-4147-A177-3AD203B41FA5}">
                      <a16:colId xmlns:a16="http://schemas.microsoft.com/office/drawing/2014/main" val="1072653423"/>
                    </a:ext>
                  </a:extLst>
                </a:gridCol>
                <a:gridCol w="1477109">
                  <a:extLst>
                    <a:ext uri="{9D8B030D-6E8A-4147-A177-3AD203B41FA5}">
                      <a16:colId xmlns:a16="http://schemas.microsoft.com/office/drawing/2014/main" val="1277859889"/>
                    </a:ext>
                  </a:extLst>
                </a:gridCol>
                <a:gridCol w="1828799">
                  <a:extLst>
                    <a:ext uri="{9D8B030D-6E8A-4147-A177-3AD203B41FA5}">
                      <a16:colId xmlns:a16="http://schemas.microsoft.com/office/drawing/2014/main" val="2457547240"/>
                    </a:ext>
                  </a:extLst>
                </a:gridCol>
                <a:gridCol w="1418494">
                  <a:extLst>
                    <a:ext uri="{9D8B030D-6E8A-4147-A177-3AD203B41FA5}">
                      <a16:colId xmlns:a16="http://schemas.microsoft.com/office/drawing/2014/main" val="4130089348"/>
                    </a:ext>
                  </a:extLst>
                </a:gridCol>
                <a:gridCol w="2063261">
                  <a:extLst>
                    <a:ext uri="{9D8B030D-6E8A-4147-A177-3AD203B41FA5}">
                      <a16:colId xmlns:a16="http://schemas.microsoft.com/office/drawing/2014/main" val="1474375341"/>
                    </a:ext>
                  </a:extLst>
                </a:gridCol>
                <a:gridCol w="1477107">
                  <a:extLst>
                    <a:ext uri="{9D8B030D-6E8A-4147-A177-3AD203B41FA5}">
                      <a16:colId xmlns:a16="http://schemas.microsoft.com/office/drawing/2014/main" val="2261814798"/>
                    </a:ext>
                  </a:extLst>
                </a:gridCol>
              </a:tblGrid>
              <a:tr h="370840">
                <a:tc>
                  <a:txBody>
                    <a:bodyPr/>
                    <a:lstStyle/>
                    <a:p>
                      <a:pPr algn="ctr">
                        <a:lnSpc>
                          <a:spcPct val="100000"/>
                        </a:lnSpc>
                        <a:spcAft>
                          <a:spcPts val="0"/>
                        </a:spcAft>
                      </a:pPr>
                      <a:r>
                        <a:rPr lang="tr-TR" sz="2400" b="1" dirty="0">
                          <a:effectLst/>
                        </a:rPr>
                        <a:t>Yıl</a:t>
                      </a:r>
                      <a:endParaRPr lang="tr-TR" sz="2400" b="1"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b="1" dirty="0">
                          <a:effectLst/>
                        </a:rPr>
                        <a:t>EA sayısı Düşük senaryo</a:t>
                      </a:r>
                      <a:endParaRPr lang="tr-TR" sz="2400" b="1"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b="1" dirty="0">
                          <a:effectLst/>
                        </a:rPr>
                        <a:t>PV </a:t>
                      </a:r>
                    </a:p>
                    <a:p>
                      <a:pPr algn="ctr">
                        <a:lnSpc>
                          <a:spcPct val="100000"/>
                        </a:lnSpc>
                        <a:spcAft>
                          <a:spcPts val="0"/>
                        </a:spcAft>
                      </a:pPr>
                      <a:r>
                        <a:rPr lang="tr-TR" sz="2400" b="1" dirty="0">
                          <a:effectLst/>
                        </a:rPr>
                        <a:t>A(km</a:t>
                      </a:r>
                      <a:r>
                        <a:rPr lang="tr-TR" sz="2400" b="1" baseline="30000" dirty="0">
                          <a:effectLst/>
                        </a:rPr>
                        <a:t>2</a:t>
                      </a:r>
                      <a:r>
                        <a:rPr lang="tr-TR" sz="2400" b="1" dirty="0">
                          <a:effectLst/>
                        </a:rPr>
                        <a:t>)</a:t>
                      </a:r>
                      <a:endParaRPr lang="tr-TR" sz="2400" b="1"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b="1" dirty="0">
                          <a:effectLst/>
                        </a:rPr>
                        <a:t>EA sayısı Orta senaryo</a:t>
                      </a:r>
                      <a:endParaRPr lang="tr-TR" sz="2400" b="1"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b="1" dirty="0">
                          <a:effectLst/>
                        </a:rPr>
                        <a:t>PV </a:t>
                      </a:r>
                    </a:p>
                    <a:p>
                      <a:pPr algn="ctr">
                        <a:lnSpc>
                          <a:spcPct val="100000"/>
                        </a:lnSpc>
                        <a:spcAft>
                          <a:spcPts val="0"/>
                        </a:spcAft>
                      </a:pPr>
                      <a:r>
                        <a:rPr lang="tr-TR" sz="2400" b="1" dirty="0">
                          <a:effectLst/>
                        </a:rPr>
                        <a:t>A(km</a:t>
                      </a:r>
                      <a:r>
                        <a:rPr lang="tr-TR" sz="2400" b="1" baseline="30000" dirty="0">
                          <a:effectLst/>
                        </a:rPr>
                        <a:t>2</a:t>
                      </a:r>
                      <a:r>
                        <a:rPr lang="tr-TR" sz="2400" b="1" dirty="0">
                          <a:effectLst/>
                        </a:rPr>
                        <a:t>)</a:t>
                      </a:r>
                      <a:endParaRPr lang="tr-TR" sz="2400" b="1"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b="1" dirty="0">
                          <a:effectLst/>
                        </a:rPr>
                        <a:t>EA sayısı Yüksek senaryo</a:t>
                      </a:r>
                      <a:endParaRPr lang="tr-TR" sz="2400" b="1"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b="1" dirty="0">
                          <a:effectLst/>
                        </a:rPr>
                        <a:t>PV </a:t>
                      </a:r>
                    </a:p>
                    <a:p>
                      <a:pPr algn="ctr">
                        <a:lnSpc>
                          <a:spcPct val="100000"/>
                        </a:lnSpc>
                        <a:spcAft>
                          <a:spcPts val="0"/>
                        </a:spcAft>
                      </a:pPr>
                      <a:r>
                        <a:rPr lang="tr-TR" sz="2400" b="1" dirty="0">
                          <a:effectLst/>
                        </a:rPr>
                        <a:t>A(km</a:t>
                      </a:r>
                      <a:r>
                        <a:rPr lang="tr-TR" sz="2400" b="1" baseline="30000" dirty="0">
                          <a:effectLst/>
                        </a:rPr>
                        <a:t>2</a:t>
                      </a:r>
                      <a:r>
                        <a:rPr lang="tr-TR" sz="2400" b="1" dirty="0">
                          <a:effectLst/>
                        </a:rPr>
                        <a:t>)</a:t>
                      </a:r>
                      <a:endParaRPr lang="tr-TR" sz="2400" b="1" dirty="0">
                        <a:effectLst/>
                        <a:latin typeface="Arial" panose="020B0604020202020204" pitchFamily="34" charset="0"/>
                        <a:ea typeface="Arial" panose="020B0604020202020204" pitchFamily="34" charset="0"/>
                      </a:endParaRPr>
                    </a:p>
                  </a:txBody>
                  <a:tcPr marL="25400" marR="25400" marT="25400" marB="25400" anchor="ctr"/>
                </a:tc>
                <a:extLst>
                  <a:ext uri="{0D108BD9-81ED-4DB2-BD59-A6C34878D82A}">
                    <a16:rowId xmlns:a16="http://schemas.microsoft.com/office/drawing/2014/main" val="874982287"/>
                  </a:ext>
                </a:extLst>
              </a:tr>
              <a:tr h="370840">
                <a:tc>
                  <a:txBody>
                    <a:bodyPr/>
                    <a:lstStyle/>
                    <a:p>
                      <a:pPr algn="r">
                        <a:lnSpc>
                          <a:spcPct val="100000"/>
                        </a:lnSpc>
                        <a:spcAft>
                          <a:spcPts val="0"/>
                        </a:spcAft>
                      </a:pPr>
                      <a:r>
                        <a:rPr lang="tr-TR" sz="2400" b="1" dirty="0">
                          <a:effectLst/>
                        </a:rPr>
                        <a:t>2025</a:t>
                      </a:r>
                      <a:endParaRPr lang="tr-TR" sz="2400" b="1"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dirty="0">
                          <a:effectLst/>
                        </a:rPr>
                        <a:t>202.030</a:t>
                      </a:r>
                      <a:endParaRPr lang="tr-TR" sz="24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dirty="0">
                          <a:effectLst/>
                        </a:rPr>
                        <a:t>1,84</a:t>
                      </a:r>
                      <a:endParaRPr lang="tr-TR" sz="24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dirty="0">
                          <a:effectLst/>
                        </a:rPr>
                        <a:t>269.154</a:t>
                      </a:r>
                      <a:endParaRPr lang="tr-TR" sz="24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dirty="0">
                          <a:effectLst/>
                        </a:rPr>
                        <a:t>2,45</a:t>
                      </a:r>
                      <a:endParaRPr lang="tr-TR" sz="24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dirty="0">
                          <a:effectLst/>
                        </a:rPr>
                        <a:t>361.893</a:t>
                      </a:r>
                      <a:endParaRPr lang="tr-TR" sz="24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dirty="0">
                          <a:effectLst/>
                        </a:rPr>
                        <a:t>3,30</a:t>
                      </a:r>
                      <a:endParaRPr lang="tr-TR" sz="2400" dirty="0">
                        <a:effectLst/>
                        <a:latin typeface="Arial" panose="020B0604020202020204" pitchFamily="34" charset="0"/>
                        <a:ea typeface="Arial" panose="020B0604020202020204" pitchFamily="34" charset="0"/>
                      </a:endParaRPr>
                    </a:p>
                  </a:txBody>
                  <a:tcPr marL="25400" marR="25400" marT="25400" marB="25400" anchor="ctr"/>
                </a:tc>
                <a:extLst>
                  <a:ext uri="{0D108BD9-81ED-4DB2-BD59-A6C34878D82A}">
                    <a16:rowId xmlns:a16="http://schemas.microsoft.com/office/drawing/2014/main" val="3064293092"/>
                  </a:ext>
                </a:extLst>
              </a:tr>
              <a:tr h="370840">
                <a:tc>
                  <a:txBody>
                    <a:bodyPr/>
                    <a:lstStyle/>
                    <a:p>
                      <a:pPr algn="r">
                        <a:lnSpc>
                          <a:spcPct val="100000"/>
                        </a:lnSpc>
                        <a:spcAft>
                          <a:spcPts val="0"/>
                        </a:spcAft>
                      </a:pPr>
                      <a:r>
                        <a:rPr lang="tr-TR" sz="2400" b="1" dirty="0">
                          <a:effectLst/>
                        </a:rPr>
                        <a:t>2030</a:t>
                      </a:r>
                      <a:endParaRPr lang="tr-TR" sz="2400" b="1"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dirty="0">
                          <a:effectLst/>
                        </a:rPr>
                        <a:t>776.362</a:t>
                      </a:r>
                      <a:endParaRPr lang="tr-TR" sz="24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dirty="0">
                          <a:effectLst/>
                        </a:rPr>
                        <a:t>7,08</a:t>
                      </a:r>
                      <a:endParaRPr lang="tr-TR" sz="24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dirty="0">
                          <a:effectLst/>
                        </a:rPr>
                        <a:t>1.321.932</a:t>
                      </a:r>
                      <a:endParaRPr lang="tr-TR" sz="24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dirty="0">
                          <a:effectLst/>
                        </a:rPr>
                        <a:t>12,06</a:t>
                      </a:r>
                      <a:endParaRPr lang="tr-TR" sz="24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dirty="0">
                          <a:effectLst/>
                        </a:rPr>
                        <a:t>1.679.600</a:t>
                      </a:r>
                      <a:endParaRPr lang="tr-TR" sz="24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dirty="0">
                          <a:effectLst/>
                        </a:rPr>
                        <a:t>15,32</a:t>
                      </a:r>
                      <a:endParaRPr lang="tr-TR" sz="2400" dirty="0">
                        <a:effectLst/>
                        <a:latin typeface="Arial" panose="020B0604020202020204" pitchFamily="34" charset="0"/>
                        <a:ea typeface="Arial" panose="020B0604020202020204" pitchFamily="34" charset="0"/>
                      </a:endParaRPr>
                    </a:p>
                  </a:txBody>
                  <a:tcPr marL="25400" marR="25400" marT="25400" marB="25400" anchor="ctr"/>
                </a:tc>
                <a:extLst>
                  <a:ext uri="{0D108BD9-81ED-4DB2-BD59-A6C34878D82A}">
                    <a16:rowId xmlns:a16="http://schemas.microsoft.com/office/drawing/2014/main" val="3365158555"/>
                  </a:ext>
                </a:extLst>
              </a:tr>
              <a:tr h="370840">
                <a:tc>
                  <a:txBody>
                    <a:bodyPr/>
                    <a:lstStyle/>
                    <a:p>
                      <a:pPr algn="r">
                        <a:lnSpc>
                          <a:spcPct val="100000"/>
                        </a:lnSpc>
                        <a:spcAft>
                          <a:spcPts val="0"/>
                        </a:spcAft>
                      </a:pPr>
                      <a:r>
                        <a:rPr lang="tr-TR" sz="2400" b="1" dirty="0">
                          <a:effectLst/>
                        </a:rPr>
                        <a:t>2035</a:t>
                      </a:r>
                      <a:endParaRPr lang="tr-TR" sz="2400" b="1"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a:effectLst/>
                        </a:rPr>
                        <a:t>1.779.488</a:t>
                      </a:r>
                      <a:endParaRPr lang="tr-TR" sz="240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dirty="0">
                          <a:effectLst/>
                        </a:rPr>
                        <a:t>16,23</a:t>
                      </a:r>
                      <a:endParaRPr lang="tr-TR" sz="24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dirty="0">
                          <a:effectLst/>
                        </a:rPr>
                        <a:t>3.307.577</a:t>
                      </a:r>
                      <a:endParaRPr lang="tr-TR" sz="24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dirty="0">
                          <a:effectLst/>
                        </a:rPr>
                        <a:t>30,17</a:t>
                      </a:r>
                      <a:endParaRPr lang="tr-TR" sz="24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dirty="0">
                          <a:effectLst/>
                        </a:rPr>
                        <a:t>4.214.273</a:t>
                      </a:r>
                      <a:endParaRPr lang="tr-TR" sz="24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ctr">
                        <a:lnSpc>
                          <a:spcPct val="100000"/>
                        </a:lnSpc>
                        <a:spcAft>
                          <a:spcPts val="0"/>
                        </a:spcAft>
                      </a:pPr>
                      <a:r>
                        <a:rPr lang="tr-TR" sz="2400" dirty="0">
                          <a:effectLst/>
                        </a:rPr>
                        <a:t>38,43</a:t>
                      </a:r>
                      <a:endParaRPr lang="tr-TR" sz="2400" dirty="0">
                        <a:effectLst/>
                        <a:latin typeface="Arial" panose="020B0604020202020204" pitchFamily="34" charset="0"/>
                        <a:ea typeface="Arial" panose="020B0604020202020204" pitchFamily="34" charset="0"/>
                      </a:endParaRPr>
                    </a:p>
                  </a:txBody>
                  <a:tcPr marL="25400" marR="25400" marT="25400" marB="25400" anchor="ctr"/>
                </a:tc>
                <a:extLst>
                  <a:ext uri="{0D108BD9-81ED-4DB2-BD59-A6C34878D82A}">
                    <a16:rowId xmlns:a16="http://schemas.microsoft.com/office/drawing/2014/main" val="2575777576"/>
                  </a:ext>
                </a:extLst>
              </a:tr>
            </a:tbl>
          </a:graphicData>
        </a:graphic>
      </p:graphicFrame>
    </p:spTree>
    <p:extLst>
      <p:ext uri="{BB962C8B-B14F-4D97-AF65-F5344CB8AC3E}">
        <p14:creationId xmlns:p14="http://schemas.microsoft.com/office/powerpoint/2010/main" val="4205471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2523067" y="113690"/>
            <a:ext cx="7958665" cy="698500"/>
          </a:xfrm>
        </p:spPr>
        <p:txBody>
          <a:bodyPr>
            <a:normAutofit/>
          </a:bodyPr>
          <a:lstStyle/>
          <a:p>
            <a:r>
              <a:rPr lang="es-ES" sz="3200" b="1" dirty="0">
                <a:latin typeface="Arial" panose="020B0604020202020204" pitchFamily="34" charset="0"/>
                <a:cs typeface="Arial" panose="020B0604020202020204" pitchFamily="34" charset="0"/>
              </a:rPr>
              <a:t>EA Batarya ve Petrol Karşılaştırması</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458502" y="1057675"/>
            <a:ext cx="11170789" cy="1569660"/>
          </a:xfrm>
          <a:prstGeom prst="rect">
            <a:avLst/>
          </a:prstGeom>
        </p:spPr>
        <p:txBody>
          <a:bodyPr wrap="square">
            <a:spAutoFit/>
          </a:bodyPr>
          <a:lstStyle/>
          <a:p>
            <a:pPr marL="800100" lvl="1" indent="-342900">
              <a:buFont typeface="Arial" panose="020B0604020202020204" pitchFamily="34" charset="0"/>
              <a:buChar char="•"/>
            </a:pPr>
            <a:r>
              <a:rPr lang="tr-TR" sz="2400" b="1" dirty="0">
                <a:latin typeface="Arial" panose="020B0604020202020204" pitchFamily="34" charset="0"/>
                <a:cs typeface="Arial" panose="020B0604020202020204" pitchFamily="34" charset="0"/>
              </a:rPr>
              <a:t>Batarya Teknolojileri:</a:t>
            </a:r>
          </a:p>
          <a:p>
            <a:pPr marL="1257300" lvl="2" indent="-342900">
              <a:buFont typeface="Arial" panose="020B0604020202020204" pitchFamily="34" charset="0"/>
              <a:buChar char="•"/>
            </a:pPr>
            <a:r>
              <a:rPr lang="tr-TR" sz="2400" dirty="0">
                <a:latin typeface="Arial" panose="020B0604020202020204" pitchFamily="34" charset="0"/>
                <a:cs typeface="Arial" panose="020B0604020202020204" pitchFamily="34" charset="0"/>
              </a:rPr>
              <a:t>1 kg batarya ve 1 kg petrol karşılaştırması.</a:t>
            </a:r>
          </a:p>
          <a:p>
            <a:pPr marL="1257300" lvl="2" indent="-342900">
              <a:buFont typeface="Arial" panose="020B0604020202020204" pitchFamily="34" charset="0"/>
              <a:buChar char="•"/>
            </a:pPr>
            <a:r>
              <a:rPr lang="tr-TR" sz="2400" dirty="0">
                <a:latin typeface="Arial" panose="020B0604020202020204" pitchFamily="34" charset="0"/>
                <a:cs typeface="Arial" panose="020B0604020202020204" pitchFamily="34" charset="0"/>
              </a:rPr>
              <a:t>Bugünkü teknoloji ile 1 kg batarya, 1 kg petrolden 22 kat daha az enerji depolayabiliyor.</a:t>
            </a:r>
          </a:p>
        </p:txBody>
      </p:sp>
      <p:sp>
        <p:nvSpPr>
          <p:cNvPr id="7" name="Dikdörtgen 6"/>
          <p:cNvSpPr/>
          <p:nvPr/>
        </p:nvSpPr>
        <p:spPr>
          <a:xfrm>
            <a:off x="351693" y="6259841"/>
            <a:ext cx="9434471" cy="369332"/>
          </a:xfrm>
          <a:prstGeom prst="rect">
            <a:avLst/>
          </a:prstGeom>
        </p:spPr>
        <p:txBody>
          <a:bodyPr wrap="square">
            <a:spAutoFit/>
          </a:bodyPr>
          <a:lstStyle/>
          <a:p>
            <a:r>
              <a:rPr lang="tr-TR" dirty="0">
                <a:solidFill>
                  <a:srgbClr val="0D0D0D"/>
                </a:solidFill>
                <a:latin typeface="Times New Roman" panose="02020603050405020304" pitchFamily="18" charset="0"/>
                <a:ea typeface="Times New Roman" panose="02020603050405020304" pitchFamily="18" charset="0"/>
              </a:rPr>
              <a:t>Fosil yakıt ve EA bataryalarının enerji yoğunluğu ve ağırlığı açısından karşılaştırılması</a:t>
            </a:r>
            <a:endParaRPr lang="tr-TR" dirty="0"/>
          </a:p>
        </p:txBody>
      </p:sp>
      <p:graphicFrame>
        <p:nvGraphicFramePr>
          <p:cNvPr id="8" name="Tablo 7"/>
          <p:cNvGraphicFramePr>
            <a:graphicFrameLocks noGrp="1"/>
          </p:cNvGraphicFramePr>
          <p:nvPr>
            <p:extLst>
              <p:ext uri="{D42A27DB-BD31-4B8C-83A1-F6EECF244321}">
                <p14:modId xmlns:p14="http://schemas.microsoft.com/office/powerpoint/2010/main" val="1173161893"/>
              </p:ext>
            </p:extLst>
          </p:nvPr>
        </p:nvGraphicFramePr>
        <p:xfrm>
          <a:off x="351693" y="3145906"/>
          <a:ext cx="11277598" cy="2780030"/>
        </p:xfrm>
        <a:graphic>
          <a:graphicData uri="http://schemas.openxmlformats.org/drawingml/2006/table">
            <a:tbl>
              <a:tblPr firstRow="1" bandRow="1">
                <a:tableStyleId>{5C22544A-7EE6-4342-B048-85BDC9FD1C3A}</a:tableStyleId>
              </a:tblPr>
              <a:tblGrid>
                <a:gridCol w="2379784">
                  <a:extLst>
                    <a:ext uri="{9D8B030D-6E8A-4147-A177-3AD203B41FA5}">
                      <a16:colId xmlns:a16="http://schemas.microsoft.com/office/drawing/2014/main" val="3921121048"/>
                    </a:ext>
                  </a:extLst>
                </a:gridCol>
                <a:gridCol w="1465385">
                  <a:extLst>
                    <a:ext uri="{9D8B030D-6E8A-4147-A177-3AD203B41FA5}">
                      <a16:colId xmlns:a16="http://schemas.microsoft.com/office/drawing/2014/main" val="1772884506"/>
                    </a:ext>
                  </a:extLst>
                </a:gridCol>
                <a:gridCol w="1793630">
                  <a:extLst>
                    <a:ext uri="{9D8B030D-6E8A-4147-A177-3AD203B41FA5}">
                      <a16:colId xmlns:a16="http://schemas.microsoft.com/office/drawing/2014/main" val="3748827747"/>
                    </a:ext>
                  </a:extLst>
                </a:gridCol>
                <a:gridCol w="1514995">
                  <a:extLst>
                    <a:ext uri="{9D8B030D-6E8A-4147-A177-3AD203B41FA5}">
                      <a16:colId xmlns:a16="http://schemas.microsoft.com/office/drawing/2014/main" val="3492446501"/>
                    </a:ext>
                  </a:extLst>
                </a:gridCol>
                <a:gridCol w="1835597">
                  <a:extLst>
                    <a:ext uri="{9D8B030D-6E8A-4147-A177-3AD203B41FA5}">
                      <a16:colId xmlns:a16="http://schemas.microsoft.com/office/drawing/2014/main" val="1447716646"/>
                    </a:ext>
                  </a:extLst>
                </a:gridCol>
                <a:gridCol w="2288207">
                  <a:extLst>
                    <a:ext uri="{9D8B030D-6E8A-4147-A177-3AD203B41FA5}">
                      <a16:colId xmlns:a16="http://schemas.microsoft.com/office/drawing/2014/main" val="181328332"/>
                    </a:ext>
                  </a:extLst>
                </a:gridCol>
              </a:tblGrid>
              <a:tr h="370840">
                <a:tc>
                  <a:txBody>
                    <a:bodyPr/>
                    <a:lstStyle/>
                    <a:p>
                      <a:pPr>
                        <a:lnSpc>
                          <a:spcPct val="100000"/>
                        </a:lnSpc>
                        <a:spcAft>
                          <a:spcPts val="0"/>
                        </a:spcAft>
                      </a:pPr>
                      <a:r>
                        <a:rPr lang="tr-TR" sz="2000" b="1" dirty="0">
                          <a:effectLst/>
                          <a:latin typeface="Times New Roman" panose="02020603050405020304" pitchFamily="18" charset="0"/>
                          <a:ea typeface="Times New Roman" panose="02020603050405020304" pitchFamily="18" charset="0"/>
                        </a:rPr>
                        <a:t>Fosil yakıt / Batarya</a:t>
                      </a:r>
                      <a:endParaRPr lang="tr-TR" sz="2800" dirty="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b="1">
                          <a:effectLst/>
                          <a:latin typeface="Times New Roman" panose="02020603050405020304" pitchFamily="18" charset="0"/>
                          <a:ea typeface="Times New Roman" panose="02020603050405020304" pitchFamily="18" charset="0"/>
                        </a:rPr>
                        <a:t>Wh/kg</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b="1">
                          <a:effectLst/>
                          <a:latin typeface="Times New Roman" panose="02020603050405020304" pitchFamily="18" charset="0"/>
                          <a:ea typeface="Times New Roman" panose="02020603050405020304" pitchFamily="18" charset="0"/>
                        </a:rPr>
                        <a:t>kWh/L</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b="1">
                          <a:effectLst/>
                          <a:latin typeface="Times New Roman" panose="02020603050405020304" pitchFamily="18" charset="0"/>
                          <a:ea typeface="Times New Roman" panose="02020603050405020304" pitchFamily="18" charset="0"/>
                        </a:rPr>
                        <a:t>Verim</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b="1" dirty="0">
                          <a:effectLst/>
                          <a:latin typeface="Times New Roman" panose="02020603050405020304" pitchFamily="18" charset="0"/>
                          <a:ea typeface="Times New Roman" panose="02020603050405020304" pitchFamily="18" charset="0"/>
                        </a:rPr>
                        <a:t>Net </a:t>
                      </a:r>
                      <a:r>
                        <a:rPr lang="tr-TR" sz="2000" b="1" dirty="0" err="1">
                          <a:effectLst/>
                          <a:latin typeface="Times New Roman" panose="02020603050405020304" pitchFamily="18" charset="0"/>
                          <a:ea typeface="Times New Roman" panose="02020603050405020304" pitchFamily="18" charset="0"/>
                        </a:rPr>
                        <a:t>Wh</a:t>
                      </a:r>
                      <a:r>
                        <a:rPr lang="tr-TR" sz="2000" b="1" dirty="0">
                          <a:effectLst/>
                          <a:latin typeface="Times New Roman" panose="02020603050405020304" pitchFamily="18" charset="0"/>
                          <a:ea typeface="Times New Roman" panose="02020603050405020304" pitchFamily="18" charset="0"/>
                        </a:rPr>
                        <a:t>/kg</a:t>
                      </a:r>
                      <a:endParaRPr lang="tr-TR" sz="2800" dirty="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1800" b="1" dirty="0">
                          <a:effectLst/>
                          <a:latin typeface="Times New Roman" panose="02020603050405020304" pitchFamily="18" charset="0"/>
                          <a:ea typeface="Times New Roman" panose="02020603050405020304" pitchFamily="18" charset="0"/>
                        </a:rPr>
                        <a:t>Oran,  </a:t>
                      </a:r>
                      <a:r>
                        <a:rPr lang="tr-TR" sz="1800" b="1" dirty="0" err="1">
                          <a:effectLst/>
                          <a:latin typeface="Times New Roman" panose="02020603050405020304" pitchFamily="18" charset="0"/>
                          <a:ea typeface="Times New Roman" panose="02020603050405020304" pitchFamily="18" charset="0"/>
                        </a:rPr>
                        <a:t>Li-Ion</a:t>
                      </a:r>
                      <a:r>
                        <a:rPr lang="tr-TR" sz="1800" b="1" dirty="0">
                          <a:effectLst/>
                          <a:latin typeface="Times New Roman" panose="02020603050405020304" pitchFamily="18" charset="0"/>
                          <a:ea typeface="Times New Roman" panose="02020603050405020304" pitchFamily="18" charset="0"/>
                        </a:rPr>
                        <a:t> </a:t>
                      </a:r>
                      <a:endParaRPr lang="tr-TR" sz="1800" dirty="0">
                        <a:effectLst/>
                        <a:latin typeface="Arial" panose="020B0604020202020204" pitchFamily="34" charset="0"/>
                        <a:ea typeface="Arial" panose="020B0604020202020204" pitchFamily="34" charset="0"/>
                      </a:endParaRPr>
                    </a:p>
                    <a:p>
                      <a:pPr algn="ctr">
                        <a:lnSpc>
                          <a:spcPct val="100000"/>
                        </a:lnSpc>
                        <a:spcAft>
                          <a:spcPts val="0"/>
                        </a:spcAft>
                      </a:pPr>
                      <a:r>
                        <a:rPr lang="tr-TR" sz="1800" b="1" dirty="0">
                          <a:effectLst/>
                          <a:latin typeface="Times New Roman" panose="02020603050405020304" pitchFamily="18" charset="0"/>
                          <a:ea typeface="Times New Roman" panose="02020603050405020304" pitchFamily="18" charset="0"/>
                        </a:rPr>
                        <a:t>100Wh/kg ye göre</a:t>
                      </a:r>
                      <a:endParaRPr lang="tr-TR" sz="1800" dirty="0">
                        <a:effectLst/>
                        <a:latin typeface="Arial" panose="020B0604020202020204" pitchFamily="34" charset="0"/>
                        <a:ea typeface="Arial" panose="020B0604020202020204" pitchFamily="34" charset="0"/>
                      </a:endParaRPr>
                    </a:p>
                  </a:txBody>
                  <a:tcPr marL="3175" marR="3175" marT="3175" marB="3175" anchor="ctr"/>
                </a:tc>
                <a:extLst>
                  <a:ext uri="{0D108BD9-81ED-4DB2-BD59-A6C34878D82A}">
                    <a16:rowId xmlns:a16="http://schemas.microsoft.com/office/drawing/2014/main" val="2792296180"/>
                  </a:ext>
                </a:extLst>
              </a:tr>
              <a:tr h="370840">
                <a:tc>
                  <a:txBody>
                    <a:bodyPr/>
                    <a:lstStyle/>
                    <a:p>
                      <a:pPr>
                        <a:lnSpc>
                          <a:spcPct val="100000"/>
                        </a:lnSpc>
                        <a:spcAft>
                          <a:spcPts val="0"/>
                        </a:spcAft>
                      </a:pPr>
                      <a:r>
                        <a:rPr lang="tr-TR" sz="2000" dirty="0">
                          <a:effectLst/>
                          <a:latin typeface="Times New Roman" panose="02020603050405020304" pitchFamily="18" charset="0"/>
                          <a:ea typeface="Times New Roman" panose="02020603050405020304" pitchFamily="18" charset="0"/>
                        </a:rPr>
                        <a:t>Petrol</a:t>
                      </a:r>
                      <a:endParaRPr lang="tr-TR" sz="2800" dirty="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12100</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9.120</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18%</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2178</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21,78</a:t>
                      </a:r>
                      <a:endParaRPr lang="tr-TR" sz="2800">
                        <a:effectLst/>
                        <a:latin typeface="Arial" panose="020B0604020202020204" pitchFamily="34" charset="0"/>
                        <a:ea typeface="Arial" panose="020B0604020202020204" pitchFamily="34" charset="0"/>
                      </a:endParaRPr>
                    </a:p>
                  </a:txBody>
                  <a:tcPr marL="3175" marR="3175" marT="3175" marB="3175" anchor="ctr"/>
                </a:tc>
                <a:extLst>
                  <a:ext uri="{0D108BD9-81ED-4DB2-BD59-A6C34878D82A}">
                    <a16:rowId xmlns:a16="http://schemas.microsoft.com/office/drawing/2014/main" val="2754980445"/>
                  </a:ext>
                </a:extLst>
              </a:tr>
              <a:tr h="370840">
                <a:tc>
                  <a:txBody>
                    <a:bodyPr/>
                    <a:lstStyle/>
                    <a:p>
                      <a:pPr>
                        <a:lnSpc>
                          <a:spcPct val="100000"/>
                        </a:lnSpc>
                        <a:spcAft>
                          <a:spcPts val="0"/>
                        </a:spcAft>
                      </a:pPr>
                      <a:r>
                        <a:rPr lang="tr-TR" sz="2000" dirty="0">
                          <a:effectLst/>
                          <a:latin typeface="Times New Roman" panose="02020603050405020304" pitchFamily="18" charset="0"/>
                          <a:ea typeface="Times New Roman" panose="02020603050405020304" pitchFamily="18" charset="0"/>
                        </a:rPr>
                        <a:t>Motorin</a:t>
                      </a:r>
                      <a:endParaRPr lang="tr-TR" sz="2800" dirty="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dirty="0">
                          <a:effectLst/>
                          <a:latin typeface="Times New Roman" panose="02020603050405020304" pitchFamily="18" charset="0"/>
                          <a:ea typeface="Times New Roman" panose="02020603050405020304" pitchFamily="18" charset="0"/>
                        </a:rPr>
                        <a:t>11800</a:t>
                      </a:r>
                      <a:endParaRPr lang="tr-TR" sz="2800" dirty="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9.970</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22%</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2596</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25,96</a:t>
                      </a:r>
                      <a:endParaRPr lang="tr-TR" sz="2800">
                        <a:effectLst/>
                        <a:latin typeface="Arial" panose="020B0604020202020204" pitchFamily="34" charset="0"/>
                        <a:ea typeface="Arial" panose="020B0604020202020204" pitchFamily="34" charset="0"/>
                      </a:endParaRPr>
                    </a:p>
                  </a:txBody>
                  <a:tcPr marL="3175" marR="3175" marT="3175" marB="3175" anchor="ctr"/>
                </a:tc>
                <a:extLst>
                  <a:ext uri="{0D108BD9-81ED-4DB2-BD59-A6C34878D82A}">
                    <a16:rowId xmlns:a16="http://schemas.microsoft.com/office/drawing/2014/main" val="1401425667"/>
                  </a:ext>
                </a:extLst>
              </a:tr>
              <a:tr h="370840">
                <a:tc>
                  <a:txBody>
                    <a:bodyPr/>
                    <a:lstStyle/>
                    <a:p>
                      <a:pPr>
                        <a:lnSpc>
                          <a:spcPct val="100000"/>
                        </a:lnSpc>
                        <a:spcAft>
                          <a:spcPts val="0"/>
                        </a:spcAft>
                      </a:pPr>
                      <a:r>
                        <a:rPr lang="tr-TR" sz="2000">
                          <a:effectLst/>
                          <a:latin typeface="Times New Roman" panose="02020603050405020304" pitchFamily="18" charset="0"/>
                          <a:ea typeface="Times New Roman" panose="02020603050405020304" pitchFamily="18" charset="0"/>
                        </a:rPr>
                        <a:t>Batarya (kurşun asit)</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dirty="0">
                          <a:effectLst/>
                          <a:latin typeface="Times New Roman" panose="02020603050405020304" pitchFamily="18" charset="0"/>
                          <a:ea typeface="Times New Roman" panose="02020603050405020304" pitchFamily="18" charset="0"/>
                        </a:rPr>
                        <a:t>30</a:t>
                      </a:r>
                      <a:endParaRPr lang="tr-TR" sz="2800" dirty="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dirty="0">
                          <a:effectLst/>
                          <a:latin typeface="Times New Roman" panose="02020603050405020304" pitchFamily="18" charset="0"/>
                          <a:ea typeface="Times New Roman" panose="02020603050405020304" pitchFamily="18" charset="0"/>
                        </a:rPr>
                        <a:t>60</a:t>
                      </a:r>
                      <a:endParaRPr lang="tr-TR" sz="2800" dirty="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80%</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24</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0,24</a:t>
                      </a:r>
                      <a:endParaRPr lang="tr-TR" sz="2800">
                        <a:effectLst/>
                        <a:latin typeface="Arial" panose="020B0604020202020204" pitchFamily="34" charset="0"/>
                        <a:ea typeface="Arial" panose="020B0604020202020204" pitchFamily="34" charset="0"/>
                      </a:endParaRPr>
                    </a:p>
                  </a:txBody>
                  <a:tcPr marL="3175" marR="3175" marT="3175" marB="3175" anchor="ctr"/>
                </a:tc>
                <a:extLst>
                  <a:ext uri="{0D108BD9-81ED-4DB2-BD59-A6C34878D82A}">
                    <a16:rowId xmlns:a16="http://schemas.microsoft.com/office/drawing/2014/main" val="1901068818"/>
                  </a:ext>
                </a:extLst>
              </a:tr>
              <a:tr h="370840">
                <a:tc>
                  <a:txBody>
                    <a:bodyPr/>
                    <a:lstStyle/>
                    <a:p>
                      <a:pPr>
                        <a:lnSpc>
                          <a:spcPct val="100000"/>
                        </a:lnSpc>
                        <a:spcAft>
                          <a:spcPts val="0"/>
                        </a:spcAft>
                      </a:pPr>
                      <a:r>
                        <a:rPr lang="tr-TR" sz="2000" dirty="0">
                          <a:effectLst/>
                          <a:latin typeface="Times New Roman" panose="02020603050405020304" pitchFamily="18" charset="0"/>
                          <a:ea typeface="Times New Roman" panose="02020603050405020304" pitchFamily="18" charset="0"/>
                        </a:rPr>
                        <a:t>Batarya </a:t>
                      </a:r>
                      <a:r>
                        <a:rPr lang="tr-TR" sz="2000" dirty="0" err="1">
                          <a:effectLst/>
                          <a:latin typeface="Times New Roman" panose="02020603050405020304" pitchFamily="18" charset="0"/>
                          <a:ea typeface="Times New Roman" panose="02020603050405020304" pitchFamily="18" charset="0"/>
                        </a:rPr>
                        <a:t>NiMH</a:t>
                      </a:r>
                      <a:endParaRPr lang="tr-TR" sz="2800" dirty="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60</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dirty="0">
                          <a:effectLst/>
                          <a:latin typeface="Times New Roman" panose="02020603050405020304" pitchFamily="18" charset="0"/>
                          <a:ea typeface="Times New Roman" panose="02020603050405020304" pitchFamily="18" charset="0"/>
                        </a:rPr>
                        <a:t>150</a:t>
                      </a:r>
                      <a:endParaRPr lang="tr-TR" sz="2800" dirty="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dirty="0">
                          <a:effectLst/>
                          <a:latin typeface="Times New Roman" panose="02020603050405020304" pitchFamily="18" charset="0"/>
                          <a:ea typeface="Times New Roman" panose="02020603050405020304" pitchFamily="18" charset="0"/>
                        </a:rPr>
                        <a:t>80%</a:t>
                      </a:r>
                      <a:endParaRPr lang="tr-TR" sz="2800" dirty="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48</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0,48</a:t>
                      </a:r>
                      <a:endParaRPr lang="tr-TR" sz="2800">
                        <a:effectLst/>
                        <a:latin typeface="Arial" panose="020B0604020202020204" pitchFamily="34" charset="0"/>
                        <a:ea typeface="Arial" panose="020B0604020202020204" pitchFamily="34" charset="0"/>
                      </a:endParaRPr>
                    </a:p>
                  </a:txBody>
                  <a:tcPr marL="3175" marR="3175" marT="3175" marB="3175" anchor="ctr"/>
                </a:tc>
                <a:extLst>
                  <a:ext uri="{0D108BD9-81ED-4DB2-BD59-A6C34878D82A}">
                    <a16:rowId xmlns:a16="http://schemas.microsoft.com/office/drawing/2014/main" val="2737414143"/>
                  </a:ext>
                </a:extLst>
              </a:tr>
              <a:tr h="370840">
                <a:tc>
                  <a:txBody>
                    <a:bodyPr/>
                    <a:lstStyle/>
                    <a:p>
                      <a:pPr>
                        <a:lnSpc>
                          <a:spcPct val="100000"/>
                        </a:lnSpc>
                        <a:spcAft>
                          <a:spcPts val="0"/>
                        </a:spcAft>
                      </a:pPr>
                      <a:r>
                        <a:rPr lang="tr-TR" sz="2000">
                          <a:effectLst/>
                          <a:latin typeface="Times New Roman" panose="02020603050405020304" pitchFamily="18" charset="0"/>
                          <a:ea typeface="Times New Roman" panose="02020603050405020304" pitchFamily="18" charset="0"/>
                        </a:rPr>
                        <a:t>Batarya LiFePO4</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100</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150</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dirty="0">
                          <a:effectLst/>
                          <a:latin typeface="Times New Roman" panose="02020603050405020304" pitchFamily="18" charset="0"/>
                          <a:ea typeface="Times New Roman" panose="02020603050405020304" pitchFamily="18" charset="0"/>
                        </a:rPr>
                        <a:t>80%</a:t>
                      </a:r>
                      <a:endParaRPr lang="tr-TR" sz="2800" dirty="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dirty="0">
                          <a:effectLst/>
                          <a:latin typeface="Times New Roman" panose="02020603050405020304" pitchFamily="18" charset="0"/>
                          <a:ea typeface="Times New Roman" panose="02020603050405020304" pitchFamily="18" charset="0"/>
                        </a:rPr>
                        <a:t>80</a:t>
                      </a:r>
                      <a:endParaRPr lang="tr-TR" sz="2800" dirty="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dirty="0">
                          <a:effectLst/>
                          <a:latin typeface="Times New Roman" panose="02020603050405020304" pitchFamily="18" charset="0"/>
                          <a:ea typeface="Times New Roman" panose="02020603050405020304" pitchFamily="18" charset="0"/>
                        </a:rPr>
                        <a:t>0,80</a:t>
                      </a:r>
                      <a:endParaRPr lang="tr-TR" sz="2800" dirty="0">
                        <a:effectLst/>
                        <a:latin typeface="Arial" panose="020B0604020202020204" pitchFamily="34" charset="0"/>
                        <a:ea typeface="Arial" panose="020B0604020202020204" pitchFamily="34" charset="0"/>
                      </a:endParaRPr>
                    </a:p>
                  </a:txBody>
                  <a:tcPr marL="3175" marR="3175" marT="3175" marB="3175" anchor="ctr"/>
                </a:tc>
                <a:extLst>
                  <a:ext uri="{0D108BD9-81ED-4DB2-BD59-A6C34878D82A}">
                    <a16:rowId xmlns:a16="http://schemas.microsoft.com/office/drawing/2014/main" val="3229033771"/>
                  </a:ext>
                </a:extLst>
              </a:tr>
              <a:tr h="370840">
                <a:tc>
                  <a:txBody>
                    <a:bodyPr/>
                    <a:lstStyle/>
                    <a:p>
                      <a:pPr>
                        <a:lnSpc>
                          <a:spcPct val="100000"/>
                        </a:lnSpc>
                        <a:spcAft>
                          <a:spcPts val="0"/>
                        </a:spcAft>
                      </a:pPr>
                      <a:r>
                        <a:rPr lang="tr-TR" sz="2000">
                          <a:effectLst/>
                          <a:latin typeface="Times New Roman" panose="02020603050405020304" pitchFamily="18" charset="0"/>
                          <a:ea typeface="Times New Roman" panose="02020603050405020304" pitchFamily="18" charset="0"/>
                        </a:rPr>
                        <a:t>Batarya LiPO/LiCo</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135</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250</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80%</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a:effectLst/>
                          <a:latin typeface="Times New Roman" panose="02020603050405020304" pitchFamily="18" charset="0"/>
                          <a:ea typeface="Times New Roman" panose="02020603050405020304" pitchFamily="18" charset="0"/>
                        </a:rPr>
                        <a:t>108</a:t>
                      </a:r>
                      <a:endParaRPr lang="tr-TR" sz="2800">
                        <a:effectLst/>
                        <a:latin typeface="Arial" panose="020B0604020202020204" pitchFamily="34" charset="0"/>
                        <a:ea typeface="Arial" panose="020B0604020202020204" pitchFamily="34" charset="0"/>
                      </a:endParaRPr>
                    </a:p>
                  </a:txBody>
                  <a:tcPr marL="3175" marR="3175" marT="3175" marB="3175" anchor="ctr"/>
                </a:tc>
                <a:tc>
                  <a:txBody>
                    <a:bodyPr/>
                    <a:lstStyle/>
                    <a:p>
                      <a:pPr algn="ctr">
                        <a:lnSpc>
                          <a:spcPct val="100000"/>
                        </a:lnSpc>
                        <a:spcAft>
                          <a:spcPts val="0"/>
                        </a:spcAft>
                      </a:pPr>
                      <a:r>
                        <a:rPr lang="tr-TR" sz="2000" dirty="0">
                          <a:effectLst/>
                          <a:latin typeface="Times New Roman" panose="02020603050405020304" pitchFamily="18" charset="0"/>
                          <a:ea typeface="Times New Roman" panose="02020603050405020304" pitchFamily="18" charset="0"/>
                        </a:rPr>
                        <a:t>1,08</a:t>
                      </a:r>
                      <a:endParaRPr lang="tr-TR" sz="2800" dirty="0">
                        <a:effectLst/>
                        <a:latin typeface="Arial" panose="020B0604020202020204" pitchFamily="34" charset="0"/>
                        <a:ea typeface="Arial" panose="020B0604020202020204" pitchFamily="34" charset="0"/>
                      </a:endParaRPr>
                    </a:p>
                  </a:txBody>
                  <a:tcPr marL="3175" marR="3175" marT="3175" marB="3175" anchor="ctr"/>
                </a:tc>
                <a:extLst>
                  <a:ext uri="{0D108BD9-81ED-4DB2-BD59-A6C34878D82A}">
                    <a16:rowId xmlns:a16="http://schemas.microsoft.com/office/drawing/2014/main" val="1389335940"/>
                  </a:ext>
                </a:extLst>
              </a:tr>
            </a:tbl>
          </a:graphicData>
        </a:graphic>
      </p:graphicFrame>
    </p:spTree>
    <p:extLst>
      <p:ext uri="{BB962C8B-B14F-4D97-AF65-F5344CB8AC3E}">
        <p14:creationId xmlns:p14="http://schemas.microsoft.com/office/powerpoint/2010/main" val="1887628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g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36" y="1032676"/>
            <a:ext cx="11230707" cy="543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920150" y="152045"/>
            <a:ext cx="8088881" cy="461665"/>
          </a:xfrm>
          <a:prstGeom prst="rect">
            <a:avLst/>
          </a:prstGeom>
        </p:spPr>
        <p:txBody>
          <a:bodyPr wrap="none">
            <a:spAutoFit/>
          </a:bodyPr>
          <a:lstStyle/>
          <a:p>
            <a:r>
              <a:rPr lang="tr-TR" sz="2400" b="1" dirty="0"/>
              <a:t>Piyasada mevcut bazı </a:t>
            </a:r>
            <a:r>
              <a:rPr lang="tr-TR" sz="2400" b="1" dirty="0" err="1"/>
              <a:t>EA’lar</a:t>
            </a:r>
            <a:r>
              <a:rPr lang="tr-TR" sz="2400" b="1" dirty="0"/>
              <a:t> için batarya ağırlığı ve araç ağırlığı</a:t>
            </a:r>
          </a:p>
        </p:txBody>
      </p:sp>
      <p:sp>
        <p:nvSpPr>
          <p:cNvPr id="3" name="Metin kutusu 2"/>
          <p:cNvSpPr txBox="1"/>
          <p:nvPr/>
        </p:nvSpPr>
        <p:spPr>
          <a:xfrm>
            <a:off x="1377696" y="6268571"/>
            <a:ext cx="4852416" cy="400110"/>
          </a:xfrm>
          <a:prstGeom prst="rect">
            <a:avLst/>
          </a:prstGeom>
          <a:noFill/>
        </p:spPr>
        <p:txBody>
          <a:bodyPr wrap="square" rtlCol="0">
            <a:spAutoFit/>
          </a:bodyPr>
          <a:lstStyle/>
          <a:p>
            <a:r>
              <a:rPr lang="tr-TR" sz="2000" b="1" dirty="0"/>
              <a:t>Batarya toplam EA kütlesi içinde %15-%40</a:t>
            </a:r>
          </a:p>
        </p:txBody>
      </p:sp>
    </p:spTree>
    <p:extLst>
      <p:ext uri="{BB962C8B-B14F-4D97-AF65-F5344CB8AC3E}">
        <p14:creationId xmlns:p14="http://schemas.microsoft.com/office/powerpoint/2010/main" val="2837724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237067" y="430213"/>
            <a:ext cx="7958665" cy="698500"/>
          </a:xfrm>
        </p:spPr>
        <p:txBody>
          <a:bodyPr>
            <a:normAutofit/>
          </a:bodyPr>
          <a:lstStyle/>
          <a:p>
            <a:r>
              <a:rPr lang="tr-TR" sz="3200" b="1" dirty="0">
                <a:latin typeface="Arial" panose="020B0604020202020204" pitchFamily="34" charset="0"/>
                <a:cs typeface="Arial" panose="020B0604020202020204" pitchFamily="34" charset="0"/>
              </a:rPr>
              <a:t>Sonuçlar</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470226" y="1143734"/>
            <a:ext cx="10994944" cy="4385816"/>
          </a:xfrm>
          <a:prstGeom prst="rect">
            <a:avLst/>
          </a:prstGeom>
        </p:spPr>
        <p:txBody>
          <a:bodyPr wrap="square">
            <a:spAutoFit/>
          </a:bodyPr>
          <a:lstStyle/>
          <a:p>
            <a:pPr marL="342900" indent="-342900">
              <a:lnSpc>
                <a:spcPct val="150000"/>
              </a:lnSpc>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lvl="1">
              <a:lnSpc>
                <a:spcPct val="150000"/>
              </a:lnSpc>
            </a:pPr>
            <a:r>
              <a:rPr lang="tr-TR" sz="2400" b="1" dirty="0">
                <a:latin typeface="Arial" panose="020B0604020202020204" pitchFamily="34" charset="0"/>
                <a:cs typeface="Arial" panose="020B0604020202020204" pitchFamily="34" charset="0"/>
              </a:rPr>
              <a:t>Yenilenebilir Enerji ile Şarj:</a:t>
            </a:r>
          </a:p>
          <a:p>
            <a:pPr marL="1257300" lvl="2" indent="-34290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Karbon salınımını azaltma ve sürdürülebilir çevreye katkı.</a:t>
            </a:r>
          </a:p>
          <a:p>
            <a:pPr marL="800100" lvl="1" indent="-342900">
              <a:lnSpc>
                <a:spcPct val="150000"/>
              </a:lnSpc>
              <a:buFont typeface="Arial" panose="020B0604020202020204" pitchFamily="34" charset="0"/>
              <a:buChar char="•"/>
            </a:pPr>
            <a:r>
              <a:rPr lang="tr-TR" sz="2400" b="1" dirty="0">
                <a:latin typeface="Arial" panose="020B0604020202020204" pitchFamily="34" charset="0"/>
                <a:cs typeface="Arial" panose="020B0604020202020204" pitchFamily="34" charset="0"/>
              </a:rPr>
              <a:t>Gelecek Hedefler:</a:t>
            </a:r>
          </a:p>
          <a:p>
            <a:pPr marL="1257300" lvl="2" indent="-34290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Batarya teknolojisinde 10 kat iyileşme ihtiyacı.</a:t>
            </a:r>
          </a:p>
          <a:p>
            <a:pPr marL="1257300" lvl="2" indent="-34290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Şarj sürelerinin 10 dakikanın altına inmesi.</a:t>
            </a:r>
          </a:p>
          <a:p>
            <a:pPr marL="800100" lvl="1" indent="-342900">
              <a:lnSpc>
                <a:spcPct val="150000"/>
              </a:lnSpc>
              <a:buFont typeface="Arial" panose="020B0604020202020204" pitchFamily="34" charset="0"/>
              <a:buChar char="•"/>
            </a:pPr>
            <a:r>
              <a:rPr lang="tr-TR" sz="2400" b="1" dirty="0">
                <a:latin typeface="Arial" panose="020B0604020202020204" pitchFamily="34" charset="0"/>
                <a:cs typeface="Arial" panose="020B0604020202020204" pitchFamily="34" charset="0"/>
              </a:rPr>
              <a:t>PV Alan İhtiyacı:</a:t>
            </a:r>
          </a:p>
          <a:p>
            <a:pPr marL="1257300" lvl="2" indent="-34290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Elektrikli araçların yaygınlaşmasıyla PV alanı ihtiyacı artacak.</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41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237067" y="430213"/>
            <a:ext cx="7958665" cy="698500"/>
          </a:xfrm>
        </p:spPr>
        <p:txBody>
          <a:bodyPr>
            <a:normAutofit/>
          </a:bodyPr>
          <a:lstStyle/>
          <a:p>
            <a:r>
              <a:rPr lang="es-ES" sz="3200" b="1" dirty="0">
                <a:latin typeface="Arial" panose="020B0604020202020204" pitchFamily="34" charset="0"/>
                <a:cs typeface="Arial" panose="020B0604020202020204" pitchFamily="34" charset="0"/>
              </a:rPr>
              <a:t>Fotovoltaik Teknolojilerdeki Gelişmeler</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915703" y="1467984"/>
            <a:ext cx="8930948" cy="3277820"/>
          </a:xfrm>
          <a:prstGeom prst="rect">
            <a:avLst/>
          </a:prstGeom>
        </p:spPr>
        <p:txBody>
          <a:bodyPr wrap="square">
            <a:spAutoFit/>
          </a:bodyPr>
          <a:lstStyle/>
          <a:p>
            <a:pPr marL="342900" indent="-342900">
              <a:lnSpc>
                <a:spcPct val="150000"/>
              </a:lnSpc>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marL="800100" lvl="1" indent="-342900">
              <a:lnSpc>
                <a:spcPct val="150000"/>
              </a:lnSpc>
              <a:buFont typeface="Arial" panose="020B0604020202020204" pitchFamily="34" charset="0"/>
              <a:buChar char="•"/>
            </a:pPr>
            <a:r>
              <a:rPr lang="tr-TR" sz="2400" b="1" dirty="0">
                <a:latin typeface="Arial" panose="020B0604020202020204" pitchFamily="34" charset="0"/>
                <a:cs typeface="Arial" panose="020B0604020202020204" pitchFamily="34" charset="0"/>
              </a:rPr>
              <a:t>PV Verimliliği:</a:t>
            </a:r>
          </a:p>
          <a:p>
            <a:pPr marL="1257300" lvl="2" indent="-34290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Mevcut PV verimi: %20</a:t>
            </a:r>
          </a:p>
          <a:p>
            <a:pPr marL="1257300" lvl="2" indent="-34290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Gelecekteki hedefler: %27,5’e ulaşan sistemler</a:t>
            </a:r>
            <a:r>
              <a:rPr lang="tr-TR" sz="2400" b="1" dirty="0">
                <a:latin typeface="Arial" panose="020B0604020202020204" pitchFamily="34" charset="0"/>
                <a:cs typeface="Arial" panose="020B0604020202020204" pitchFamily="34" charset="0"/>
              </a:rPr>
              <a:t>.</a:t>
            </a:r>
          </a:p>
          <a:p>
            <a:pPr marL="800100" lvl="1" indent="-342900">
              <a:lnSpc>
                <a:spcPct val="150000"/>
              </a:lnSpc>
              <a:buFont typeface="Arial" panose="020B0604020202020204" pitchFamily="34" charset="0"/>
              <a:buChar char="•"/>
            </a:pPr>
            <a:r>
              <a:rPr lang="tr-TR" sz="2400" b="1" dirty="0">
                <a:latin typeface="Arial" panose="020B0604020202020204" pitchFamily="34" charset="0"/>
                <a:cs typeface="Arial" panose="020B0604020202020204" pitchFamily="34" charset="0"/>
              </a:rPr>
              <a:t>Panel Verimliliğini Etkileyen Faktörler:</a:t>
            </a:r>
          </a:p>
          <a:p>
            <a:pPr marL="1257300" lvl="2" indent="-34290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Panel açısı, sıcaklık, kullanılan silikon tipi vb.</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0887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78888" y="191123"/>
            <a:ext cx="5099020" cy="584775"/>
          </a:xfrm>
          <a:prstGeom prst="rect">
            <a:avLst/>
          </a:prstGeom>
        </p:spPr>
        <p:txBody>
          <a:bodyPr wrap="square">
            <a:spAutoFit/>
          </a:bodyPr>
          <a:lstStyle/>
          <a:p>
            <a:pPr algn="ctr"/>
            <a:r>
              <a:rPr lang="tr-TR" sz="3200" b="1" dirty="0"/>
              <a:t>TARTIŞMA ve SONUÇ</a:t>
            </a:r>
          </a:p>
        </p:txBody>
      </p:sp>
      <p:sp>
        <p:nvSpPr>
          <p:cNvPr id="3" name="Dikdörtgen 2"/>
          <p:cNvSpPr/>
          <p:nvPr/>
        </p:nvSpPr>
        <p:spPr>
          <a:xfrm>
            <a:off x="1210084" y="1319185"/>
            <a:ext cx="9774440" cy="4585871"/>
          </a:xfrm>
          <a:prstGeom prst="rect">
            <a:avLst/>
          </a:prstGeom>
        </p:spPr>
        <p:txBody>
          <a:bodyPr wrap="square">
            <a:spAutoFit/>
          </a:bodyPr>
          <a:lstStyle/>
          <a:p>
            <a:r>
              <a:rPr lang="tr-TR" sz="2400" dirty="0" err="1">
                <a:latin typeface="Arial" panose="020B0604020202020204" pitchFamily="34" charset="0"/>
                <a:cs typeface="Arial" panose="020B0604020202020204" pitchFamily="34" charset="0"/>
              </a:rPr>
              <a:t>Fotovoltaik</a:t>
            </a:r>
            <a:r>
              <a:rPr lang="tr-TR" sz="2400" dirty="0">
                <a:latin typeface="Arial" panose="020B0604020202020204" pitchFamily="34" charset="0"/>
                <a:cs typeface="Arial" panose="020B0604020202020204" pitchFamily="34" charset="0"/>
              </a:rPr>
              <a:t> panellerden elektrikli araç şarjı, gelecekte ulaşımın daha çevreci ve sürdürülebilir olmasına katkı sağlayabilir. </a:t>
            </a:r>
          </a:p>
          <a:p>
            <a:r>
              <a:rPr lang="tr-TR" sz="2400" dirty="0">
                <a:latin typeface="Arial" panose="020B0604020202020204" pitchFamily="34" charset="0"/>
                <a:cs typeface="Arial" panose="020B0604020202020204" pitchFamily="34" charset="0"/>
              </a:rPr>
              <a:t>Ancak, bu sistemin yaygınlaşması için </a:t>
            </a:r>
          </a:p>
          <a:p>
            <a:pPr marL="914400" lvl="1" indent="-457200">
              <a:buFont typeface="Arial" panose="020B0604020202020204" pitchFamily="34" charset="0"/>
              <a:buChar char="•"/>
            </a:pPr>
            <a:r>
              <a:rPr lang="tr-TR" sz="2400" dirty="0">
                <a:latin typeface="Arial" panose="020B0604020202020204" pitchFamily="34" charset="0"/>
                <a:cs typeface="Arial" panose="020B0604020202020204" pitchFamily="34" charset="0"/>
              </a:rPr>
              <a:t>enerji verimliliği, </a:t>
            </a:r>
          </a:p>
          <a:p>
            <a:pPr marL="914400" lvl="1" indent="-457200">
              <a:buFont typeface="Arial" panose="020B0604020202020204" pitchFamily="34" charset="0"/>
              <a:buChar char="•"/>
            </a:pPr>
            <a:r>
              <a:rPr lang="tr-TR" sz="2400" dirty="0">
                <a:latin typeface="Arial" panose="020B0604020202020204" pitchFamily="34" charset="0"/>
                <a:cs typeface="Arial" panose="020B0604020202020204" pitchFamily="34" charset="0"/>
              </a:rPr>
              <a:t>teknolojik gelişmeler </a:t>
            </a:r>
          </a:p>
          <a:p>
            <a:pPr marL="914400" lvl="1" indent="-457200">
              <a:buFont typeface="Arial" panose="020B0604020202020204" pitchFamily="34" charset="0"/>
              <a:buChar char="•"/>
            </a:pPr>
            <a:r>
              <a:rPr lang="tr-TR" sz="2400" dirty="0">
                <a:latin typeface="Arial" panose="020B0604020202020204" pitchFamily="34" charset="0"/>
                <a:cs typeface="Arial" panose="020B0604020202020204" pitchFamily="34" charset="0"/>
              </a:rPr>
              <a:t>altyapı yatırımları </a:t>
            </a:r>
          </a:p>
          <a:p>
            <a:r>
              <a:rPr lang="tr-TR" sz="2400" dirty="0">
                <a:latin typeface="Arial" panose="020B0604020202020204" pitchFamily="34" charset="0"/>
                <a:cs typeface="Arial" panose="020B0604020202020204" pitchFamily="34" charset="0"/>
              </a:rPr>
              <a:t>gibi çeşitli faktörlerin dikkate alınması gerekmektedir. </a:t>
            </a:r>
          </a:p>
          <a:p>
            <a:pPr marL="914400" lvl="1" indent="-457200">
              <a:buFont typeface="Arial" panose="020B0604020202020204" pitchFamily="34" charset="0"/>
              <a:buChar char="•"/>
            </a:pPr>
            <a:r>
              <a:rPr lang="tr-TR" sz="2400" dirty="0">
                <a:latin typeface="Arial" panose="020B0604020202020204" pitchFamily="34" charset="0"/>
                <a:cs typeface="Arial" panose="020B0604020202020204" pitchFamily="34" charset="0"/>
              </a:rPr>
              <a:t>Elektrikli araçların </a:t>
            </a:r>
          </a:p>
          <a:p>
            <a:pPr marL="914400" lvl="1" indent="-457200">
              <a:buFont typeface="Arial" panose="020B0604020202020204" pitchFamily="34" charset="0"/>
              <a:buChar char="•"/>
            </a:pPr>
            <a:r>
              <a:rPr lang="tr-TR" sz="2400" dirty="0">
                <a:latin typeface="Arial" panose="020B0604020202020204" pitchFamily="34" charset="0"/>
                <a:cs typeface="Arial" panose="020B0604020202020204" pitchFamily="34" charset="0"/>
              </a:rPr>
              <a:t>şarj süresi, </a:t>
            </a:r>
          </a:p>
          <a:p>
            <a:pPr marL="914400" lvl="1" indent="-457200">
              <a:buFont typeface="Arial" panose="020B0604020202020204" pitchFamily="34" charset="0"/>
              <a:buChar char="•"/>
            </a:pPr>
            <a:r>
              <a:rPr lang="tr-TR" sz="2400" dirty="0">
                <a:latin typeface="Arial" panose="020B0604020202020204" pitchFamily="34" charset="0"/>
                <a:cs typeface="Arial" panose="020B0604020202020204" pitchFamily="34" charset="0"/>
              </a:rPr>
              <a:t>şarj ağı ve </a:t>
            </a:r>
          </a:p>
          <a:p>
            <a:pPr marL="914400" lvl="1" indent="-457200">
              <a:buFont typeface="Arial" panose="020B0604020202020204" pitchFamily="34" charset="0"/>
              <a:buChar char="•"/>
            </a:pPr>
            <a:r>
              <a:rPr lang="tr-TR" sz="2400" dirty="0">
                <a:latin typeface="Arial" panose="020B0604020202020204" pitchFamily="34" charset="0"/>
                <a:cs typeface="Arial" panose="020B0604020202020204" pitchFamily="34" charset="0"/>
              </a:rPr>
              <a:t>menzili </a:t>
            </a:r>
          </a:p>
          <a:p>
            <a:r>
              <a:rPr lang="tr-TR" sz="2400" dirty="0">
                <a:latin typeface="Arial" panose="020B0604020202020204" pitchFamily="34" charset="0"/>
                <a:cs typeface="Arial" panose="020B0604020202020204" pitchFamily="34" charset="0"/>
              </a:rPr>
              <a:t>geliştirilmesi gereken alanlar olarak karşımıza çıkmaktadır</a:t>
            </a:r>
            <a:r>
              <a:rPr lang="tr-TR" sz="2800" dirty="0"/>
              <a:t>.</a:t>
            </a:r>
          </a:p>
        </p:txBody>
      </p:sp>
    </p:spTree>
    <p:extLst>
      <p:ext uri="{BB962C8B-B14F-4D97-AF65-F5344CB8AC3E}">
        <p14:creationId xmlns:p14="http://schemas.microsoft.com/office/powerpoint/2010/main" val="3981700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9732" y="1987826"/>
            <a:ext cx="10532534" cy="2677656"/>
          </a:xfrm>
          <a:prstGeom prst="rect">
            <a:avLst/>
          </a:prstGeom>
        </p:spPr>
        <p:txBody>
          <a:bodyPr wrap="square">
            <a:spAutoFit/>
          </a:bodyPr>
          <a:lstStyle/>
          <a:p>
            <a:r>
              <a:rPr lang="tr-TR" sz="2400" b="1" dirty="0">
                <a:latin typeface="Arial" panose="020B0604020202020204" pitchFamily="34" charset="0"/>
                <a:cs typeface="Arial" panose="020B0604020202020204" pitchFamily="34" charset="0"/>
              </a:rPr>
              <a:t>Kaynaklar</a:t>
            </a:r>
          </a:p>
          <a:p>
            <a:pPr marL="742950" lvl="1" indent="-285750">
              <a:lnSpc>
                <a:spcPct val="200000"/>
              </a:lnSpc>
              <a:buFont typeface="Arial" panose="020B0604020202020204" pitchFamily="34" charset="0"/>
              <a:buChar char="•"/>
            </a:pPr>
            <a:r>
              <a:rPr lang="tr-TR" sz="2400" dirty="0">
                <a:latin typeface="Arial" panose="020B0604020202020204" pitchFamily="34" charset="0"/>
                <a:cs typeface="Arial" panose="020B0604020202020204" pitchFamily="34" charset="0"/>
              </a:rPr>
              <a:t>TÜİK Verileri</a:t>
            </a:r>
          </a:p>
          <a:p>
            <a:pPr marL="742950" lvl="1" indent="-285750">
              <a:lnSpc>
                <a:spcPct val="200000"/>
              </a:lnSpc>
              <a:buFont typeface="Arial" panose="020B0604020202020204" pitchFamily="34" charset="0"/>
              <a:buChar char="•"/>
            </a:pPr>
            <a:r>
              <a:rPr lang="tr-TR" sz="2400" dirty="0">
                <a:latin typeface="Arial" panose="020B0604020202020204" pitchFamily="34" charset="0"/>
                <a:cs typeface="Arial" panose="020B0604020202020204" pitchFamily="34" charset="0"/>
              </a:rPr>
              <a:t>Enerji Bakanlığı ve GEPA verileri</a:t>
            </a:r>
          </a:p>
          <a:p>
            <a:pPr marL="742950" lvl="1" indent="-285750">
              <a:lnSpc>
                <a:spcPct val="200000"/>
              </a:lnSpc>
              <a:buFont typeface="Arial" panose="020B0604020202020204" pitchFamily="34" charset="0"/>
              <a:buChar char="•"/>
            </a:pPr>
            <a:r>
              <a:rPr lang="tr-TR" sz="2400" dirty="0">
                <a:latin typeface="Arial" panose="020B0604020202020204" pitchFamily="34" charset="0"/>
                <a:cs typeface="Arial" panose="020B0604020202020204" pitchFamily="34" charset="0"/>
              </a:rPr>
              <a:t>EPDK Elektrikli Araç ve Şarj Altyapısı Projeksiyonu Raporu</a:t>
            </a:r>
          </a:p>
        </p:txBody>
      </p:sp>
    </p:spTree>
    <p:extLst>
      <p:ext uri="{BB962C8B-B14F-4D97-AF65-F5344CB8AC3E}">
        <p14:creationId xmlns:p14="http://schemas.microsoft.com/office/powerpoint/2010/main" val="2102155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6142" y="343947"/>
            <a:ext cx="11877367" cy="6162456"/>
          </a:xfrm>
          <a:prstGeom prst="rect">
            <a:avLst/>
          </a:prstGeom>
        </p:spPr>
        <p:txBody>
          <a:bodyPr wrap="square">
            <a:spAutoFit/>
          </a:bodyPr>
          <a:lstStyle/>
          <a:p>
            <a:pPr>
              <a:lnSpc>
                <a:spcPct val="150000"/>
              </a:lnSpc>
            </a:pPr>
            <a:r>
              <a:rPr lang="tr-TR" sz="2400" b="1" dirty="0">
                <a:latin typeface="Arial" panose="020B0604020202020204" pitchFamily="34" charset="0"/>
                <a:cs typeface="Arial" panose="020B0604020202020204" pitchFamily="34" charset="0"/>
              </a:rPr>
              <a:t>Kaynaklar</a:t>
            </a:r>
          </a:p>
          <a:p>
            <a:pPr>
              <a:lnSpc>
                <a:spcPct val="150000"/>
              </a:lnSpc>
            </a:pPr>
            <a:r>
              <a:rPr lang="tr-TR" sz="1000" dirty="0"/>
              <a:t>[1] </a:t>
            </a:r>
            <a:r>
              <a:rPr lang="tr-TR" sz="1000" dirty="0" err="1"/>
              <a:t>Satheesh</a:t>
            </a:r>
            <a:r>
              <a:rPr lang="tr-TR" sz="1000" dirty="0"/>
              <a:t> Kumar, S., B. </a:t>
            </a:r>
            <a:r>
              <a:rPr lang="tr-TR" sz="1000" dirty="0" err="1"/>
              <a:t>Ashok</a:t>
            </a:r>
            <a:r>
              <a:rPr lang="tr-TR" sz="1000" dirty="0"/>
              <a:t> Kumar, </a:t>
            </a:r>
            <a:r>
              <a:rPr lang="tr-TR" sz="1000" dirty="0" err="1"/>
              <a:t>and</a:t>
            </a:r>
            <a:r>
              <a:rPr lang="tr-TR" sz="1000" dirty="0"/>
              <a:t> S. </a:t>
            </a:r>
            <a:r>
              <a:rPr lang="tr-TR" sz="1000" dirty="0" err="1"/>
              <a:t>Senthilrani</a:t>
            </a:r>
            <a:r>
              <a:rPr lang="tr-TR" sz="1000" dirty="0"/>
              <a:t>. "</a:t>
            </a:r>
            <a:r>
              <a:rPr lang="tr-TR" sz="1000" dirty="0" err="1"/>
              <a:t>Review</a:t>
            </a:r>
            <a:r>
              <a:rPr lang="tr-TR" sz="1000" dirty="0"/>
              <a:t> of </a:t>
            </a:r>
            <a:r>
              <a:rPr lang="tr-TR" sz="1000" dirty="0" err="1"/>
              <a:t>electric</a:t>
            </a:r>
            <a:r>
              <a:rPr lang="tr-TR" sz="1000" dirty="0"/>
              <a:t> </a:t>
            </a:r>
            <a:r>
              <a:rPr lang="tr-TR" sz="1000" dirty="0" err="1"/>
              <a:t>vehicle</a:t>
            </a:r>
            <a:r>
              <a:rPr lang="tr-TR" sz="1000" dirty="0"/>
              <a:t> (EV) </a:t>
            </a:r>
            <a:r>
              <a:rPr lang="tr-TR" sz="1000" dirty="0" err="1"/>
              <a:t>charging</a:t>
            </a:r>
            <a:r>
              <a:rPr lang="tr-TR" sz="1000" dirty="0"/>
              <a:t> </a:t>
            </a:r>
            <a:r>
              <a:rPr lang="tr-TR" sz="1000" dirty="0" err="1"/>
              <a:t>using</a:t>
            </a:r>
            <a:r>
              <a:rPr lang="tr-TR" sz="1000" dirty="0"/>
              <a:t> </a:t>
            </a:r>
            <a:r>
              <a:rPr lang="tr-TR" sz="1000" dirty="0" err="1"/>
              <a:t>renewable</a:t>
            </a:r>
            <a:r>
              <a:rPr lang="tr-TR" sz="1000" dirty="0"/>
              <a:t> solar </a:t>
            </a:r>
            <a:r>
              <a:rPr lang="tr-TR" sz="1000" dirty="0" err="1"/>
              <a:t>photovoltaic</a:t>
            </a:r>
            <a:r>
              <a:rPr lang="tr-TR" sz="1000" dirty="0"/>
              <a:t> (PV) </a:t>
            </a:r>
            <a:r>
              <a:rPr lang="tr-TR" sz="1000" dirty="0" err="1"/>
              <a:t>nano</a:t>
            </a:r>
            <a:r>
              <a:rPr lang="tr-TR" sz="1000" dirty="0"/>
              <a:t> </a:t>
            </a:r>
            <a:r>
              <a:rPr lang="tr-TR" sz="1000" dirty="0" err="1"/>
              <a:t>grid</a:t>
            </a:r>
            <a:r>
              <a:rPr lang="tr-TR" sz="1000" dirty="0"/>
              <a:t>." </a:t>
            </a:r>
            <a:r>
              <a:rPr lang="tr-TR" sz="1000" dirty="0" err="1"/>
              <a:t>Energy</a:t>
            </a:r>
            <a:r>
              <a:rPr lang="tr-TR" sz="1000" dirty="0"/>
              <a:t> &amp; Environment 35.2 (2024): 1089-1117.</a:t>
            </a:r>
          </a:p>
          <a:p>
            <a:pPr>
              <a:lnSpc>
                <a:spcPct val="150000"/>
              </a:lnSpc>
            </a:pPr>
            <a:r>
              <a:rPr lang="tr-TR" sz="1000" dirty="0"/>
              <a:t>[2] EPDK Elektrikli Araç Ve Şarj Altyapısı Projeksiyonu Nisan 2024, https://www.epdk.gov.tr/Detay/DownloadDocument?id=jvDGtVdWM9A= </a:t>
            </a:r>
          </a:p>
          <a:p>
            <a:pPr>
              <a:lnSpc>
                <a:spcPct val="150000"/>
              </a:lnSpc>
            </a:pPr>
            <a:r>
              <a:rPr lang="tr-TR" sz="1000" dirty="0"/>
              <a:t>[3] Durmuş, Furkan Said, </a:t>
            </a:r>
            <a:r>
              <a:rPr lang="tr-TR" sz="1000" dirty="0" err="1"/>
              <a:t>and</a:t>
            </a:r>
            <a:r>
              <a:rPr lang="tr-TR" sz="1000" dirty="0"/>
              <a:t> Habib Kaymaz. "Elektrikli Araç Şarj Yöntemleri." Akıllı Ulaşım Sistemleri ve Uygulamaları Dergisi 3.2 (2020): 123-139.</a:t>
            </a:r>
          </a:p>
          <a:p>
            <a:pPr>
              <a:lnSpc>
                <a:spcPct val="150000"/>
              </a:lnSpc>
            </a:pPr>
            <a:r>
              <a:rPr lang="tr-TR" sz="1000" dirty="0"/>
              <a:t>[4]   </a:t>
            </a:r>
            <a:r>
              <a:rPr lang="tr-TR" sz="1000" dirty="0" err="1"/>
              <a:t>Kocabey</a:t>
            </a:r>
            <a:r>
              <a:rPr lang="tr-TR" sz="1000" dirty="0"/>
              <a:t>, Süreyya. "Elektrikli otomobillerin dünü, bugünü ve geleceği." Akıllı Ulaşım Sistemleri ve Uygulamaları Dergisi 1.1 (2018): 16-23.</a:t>
            </a:r>
          </a:p>
          <a:p>
            <a:pPr>
              <a:lnSpc>
                <a:spcPct val="150000"/>
              </a:lnSpc>
            </a:pPr>
            <a:r>
              <a:rPr lang="tr-TR" sz="1000" dirty="0"/>
              <a:t>[5]  Enerji Bakanlığı Türkiye Güneş Enerjisi Potansiyeli Atlasına (GEPA)</a:t>
            </a:r>
          </a:p>
          <a:p>
            <a:pPr>
              <a:lnSpc>
                <a:spcPct val="150000"/>
              </a:lnSpc>
            </a:pPr>
            <a:r>
              <a:rPr lang="tr-TR" sz="1000" dirty="0"/>
              <a:t>https://enerji.gov.tr/gunes-bilgimerkezi#:~:text=%C3%9Clkemiz%2C%20co%C4%9Frafi%20konumu%20nedeniyle%20y%C3%BCksek,%3D%207%2C50%20saat%2Fg%C3%BCn</a:t>
            </a:r>
          </a:p>
          <a:p>
            <a:pPr>
              <a:lnSpc>
                <a:spcPct val="150000"/>
              </a:lnSpc>
            </a:pPr>
            <a:r>
              <a:rPr lang="tr-TR" sz="1000" dirty="0"/>
              <a:t>[6</a:t>
            </a:r>
            <a:r>
              <a:rPr lang="tr-TR" sz="1000"/>
              <a:t>] Türkiye </a:t>
            </a:r>
            <a:r>
              <a:rPr lang="tr-TR" sz="1000" dirty="0"/>
              <a:t>Güneşlenme Potansiyeli Atlası, Meteoroloji Genel Müdürlüğü, https://cevresehiriklimkutuphanesi.csb.gov.tr/Books/Book/e71c64fd-0320-4729-86af-126fcc47e75c </a:t>
            </a:r>
          </a:p>
          <a:p>
            <a:pPr>
              <a:lnSpc>
                <a:spcPct val="150000"/>
              </a:lnSpc>
            </a:pPr>
            <a:r>
              <a:rPr lang="tr-TR" sz="1000" dirty="0"/>
              <a:t>[7]  Çiçek, Alper, </a:t>
            </a:r>
            <a:r>
              <a:rPr lang="tr-TR" sz="1000" dirty="0" err="1"/>
              <a:t>and</a:t>
            </a:r>
            <a:r>
              <a:rPr lang="tr-TR" sz="1000" dirty="0"/>
              <a:t> Ozan Erdinç. "PV-batarya </a:t>
            </a:r>
            <a:r>
              <a:rPr lang="tr-TR" sz="1000" dirty="0" err="1"/>
              <a:t>hibrit</a:t>
            </a:r>
            <a:r>
              <a:rPr lang="tr-TR" sz="1000" dirty="0"/>
              <a:t> sistemi içeren elektrikli araç otoparkının şarj yönetimi." Avrupa Bilim ve Teknoloji Dergisi 15 (2019): 466-474.</a:t>
            </a:r>
          </a:p>
          <a:p>
            <a:pPr>
              <a:lnSpc>
                <a:spcPct val="150000"/>
              </a:lnSpc>
            </a:pPr>
            <a:r>
              <a:rPr lang="tr-TR" sz="1000" dirty="0"/>
              <a:t>[8]  Kılıç, Erdal. "Da-da yükselten dönüştürücü ile elektrikli araç batarya şarj cihazı tasarımı." Kahramanmaraş Sütçü İmam Üniversitesi Mühendislik Bilimleri Dergisi 22.4 (2019): 281-287.</a:t>
            </a:r>
          </a:p>
          <a:p>
            <a:pPr>
              <a:lnSpc>
                <a:spcPct val="150000"/>
              </a:lnSpc>
            </a:pPr>
            <a:r>
              <a:rPr lang="tr-TR" sz="1000" dirty="0"/>
              <a:t>[9]  KAYMAZ, Habib, </a:t>
            </a:r>
            <a:r>
              <a:rPr lang="tr-TR" sz="1000" dirty="0" err="1"/>
              <a:t>and</a:t>
            </a:r>
            <a:r>
              <a:rPr lang="tr-TR" sz="1000" dirty="0"/>
              <a:t> Yusuf HANÇAR. "Elektrikli araç batarya yönetim sistemleri için hücre eşitleme yöntemleri." Akıllı Ulaşım Sistemleri ve Uygulamaları Dergisi 4.1 (2021): 59-73.</a:t>
            </a:r>
          </a:p>
          <a:p>
            <a:pPr>
              <a:lnSpc>
                <a:spcPct val="150000"/>
              </a:lnSpc>
            </a:pPr>
            <a:r>
              <a:rPr lang="tr-TR" sz="1000" dirty="0"/>
              <a:t>[10]  </a:t>
            </a:r>
            <a:r>
              <a:rPr lang="tr-TR" sz="1000" dirty="0" err="1"/>
              <a:t>Alrubaie</a:t>
            </a:r>
            <a:r>
              <a:rPr lang="tr-TR" sz="1000" dirty="0"/>
              <a:t>, Ali </a:t>
            </a:r>
            <a:r>
              <a:rPr lang="tr-TR" sz="1000" dirty="0" err="1"/>
              <a:t>Jawad</a:t>
            </a:r>
            <a:r>
              <a:rPr lang="tr-TR" sz="1000" dirty="0"/>
              <a:t>, et al. "A </a:t>
            </a:r>
            <a:r>
              <a:rPr lang="tr-TR" sz="1000" dirty="0" err="1"/>
              <a:t>comprehensive</a:t>
            </a:r>
            <a:r>
              <a:rPr lang="tr-TR" sz="1000" dirty="0"/>
              <a:t> </a:t>
            </a:r>
            <a:r>
              <a:rPr lang="tr-TR" sz="1000" dirty="0" err="1"/>
              <a:t>review</a:t>
            </a:r>
            <a:r>
              <a:rPr lang="tr-TR" sz="1000" dirty="0"/>
              <a:t> of </a:t>
            </a:r>
            <a:r>
              <a:rPr lang="tr-TR" sz="1000" dirty="0" err="1"/>
              <a:t>electric</a:t>
            </a:r>
            <a:r>
              <a:rPr lang="tr-TR" sz="1000" dirty="0"/>
              <a:t> </a:t>
            </a:r>
            <a:r>
              <a:rPr lang="tr-TR" sz="1000" dirty="0" err="1"/>
              <a:t>vehicle</a:t>
            </a:r>
            <a:r>
              <a:rPr lang="tr-TR" sz="1000" dirty="0"/>
              <a:t> </a:t>
            </a:r>
            <a:r>
              <a:rPr lang="tr-TR" sz="1000" dirty="0" err="1"/>
              <a:t>charging</a:t>
            </a:r>
            <a:r>
              <a:rPr lang="tr-TR" sz="1000" dirty="0"/>
              <a:t> </a:t>
            </a:r>
            <a:r>
              <a:rPr lang="tr-TR" sz="1000" dirty="0" err="1"/>
              <a:t>stations</a:t>
            </a:r>
            <a:r>
              <a:rPr lang="tr-TR" sz="1000" dirty="0"/>
              <a:t> </a:t>
            </a:r>
            <a:r>
              <a:rPr lang="tr-TR" sz="1000" dirty="0" err="1"/>
              <a:t>with</a:t>
            </a:r>
            <a:r>
              <a:rPr lang="tr-TR" sz="1000" dirty="0"/>
              <a:t> solar </a:t>
            </a:r>
            <a:r>
              <a:rPr lang="tr-TR" sz="1000" dirty="0" err="1"/>
              <a:t>photovoltaic</a:t>
            </a:r>
            <a:r>
              <a:rPr lang="tr-TR" sz="1000" dirty="0"/>
              <a:t> </a:t>
            </a:r>
            <a:r>
              <a:rPr lang="tr-TR" sz="1000" dirty="0" err="1"/>
              <a:t>system</a:t>
            </a:r>
            <a:r>
              <a:rPr lang="tr-TR" sz="1000" dirty="0"/>
              <a:t> </a:t>
            </a:r>
            <a:r>
              <a:rPr lang="tr-TR" sz="1000" dirty="0" err="1"/>
              <a:t>considering</a:t>
            </a:r>
            <a:r>
              <a:rPr lang="tr-TR" sz="1000" dirty="0"/>
              <a:t> market, </a:t>
            </a:r>
            <a:r>
              <a:rPr lang="tr-TR" sz="1000" dirty="0" err="1"/>
              <a:t>technical</a:t>
            </a:r>
            <a:r>
              <a:rPr lang="tr-TR" sz="1000" dirty="0"/>
              <a:t> </a:t>
            </a:r>
            <a:r>
              <a:rPr lang="tr-TR" sz="1000" dirty="0" err="1"/>
              <a:t>requirements</a:t>
            </a:r>
            <a:r>
              <a:rPr lang="tr-TR" sz="1000" dirty="0"/>
              <a:t>, network </a:t>
            </a:r>
            <a:r>
              <a:rPr lang="tr-TR" sz="1000" dirty="0" err="1"/>
              <a:t>implications</a:t>
            </a:r>
            <a:r>
              <a:rPr lang="tr-TR" sz="1000" dirty="0"/>
              <a:t>, </a:t>
            </a:r>
            <a:r>
              <a:rPr lang="tr-TR" sz="1000" dirty="0" err="1"/>
              <a:t>and</a:t>
            </a:r>
            <a:r>
              <a:rPr lang="tr-TR" sz="1000" dirty="0"/>
              <a:t> </a:t>
            </a:r>
            <a:r>
              <a:rPr lang="tr-TR" sz="1000" dirty="0" err="1"/>
              <a:t>future</a:t>
            </a:r>
            <a:r>
              <a:rPr lang="tr-TR" sz="1000" dirty="0"/>
              <a:t> </a:t>
            </a:r>
            <a:r>
              <a:rPr lang="tr-TR" sz="1000" dirty="0" err="1"/>
              <a:t>challenges</a:t>
            </a:r>
            <a:r>
              <a:rPr lang="tr-TR" sz="1000" dirty="0"/>
              <a:t>." </a:t>
            </a:r>
            <a:r>
              <a:rPr lang="tr-TR" sz="1000" dirty="0" err="1"/>
              <a:t>Sustainability</a:t>
            </a:r>
            <a:r>
              <a:rPr lang="tr-TR" sz="1000" dirty="0"/>
              <a:t> 15.10 (2023): 8122.</a:t>
            </a:r>
          </a:p>
          <a:p>
            <a:pPr>
              <a:lnSpc>
                <a:spcPct val="150000"/>
              </a:lnSpc>
            </a:pPr>
            <a:r>
              <a:rPr lang="tr-TR" sz="1000" dirty="0"/>
              <a:t>[11]  Amir, </a:t>
            </a:r>
            <a:r>
              <a:rPr lang="tr-TR" sz="1000" dirty="0" err="1"/>
              <a:t>Mohammad</a:t>
            </a:r>
            <a:r>
              <a:rPr lang="tr-TR" sz="1000" dirty="0"/>
              <a:t>, et al. "</a:t>
            </a:r>
            <a:r>
              <a:rPr lang="tr-TR" sz="1000" dirty="0" err="1"/>
              <a:t>Intelligent</a:t>
            </a:r>
            <a:r>
              <a:rPr lang="tr-TR" sz="1000" dirty="0"/>
              <a:t> </a:t>
            </a:r>
            <a:r>
              <a:rPr lang="tr-TR" sz="1000" dirty="0" err="1"/>
              <a:t>energy</a:t>
            </a:r>
            <a:r>
              <a:rPr lang="tr-TR" sz="1000" dirty="0"/>
              <a:t> </a:t>
            </a:r>
            <a:r>
              <a:rPr lang="tr-TR" sz="1000" dirty="0" err="1"/>
              <a:t>management</a:t>
            </a:r>
            <a:r>
              <a:rPr lang="tr-TR" sz="1000" dirty="0"/>
              <a:t> </a:t>
            </a:r>
            <a:r>
              <a:rPr lang="tr-TR" sz="1000" dirty="0" err="1"/>
              <a:t>scheme‐based</a:t>
            </a:r>
            <a:r>
              <a:rPr lang="tr-TR" sz="1000" dirty="0"/>
              <a:t> </a:t>
            </a:r>
            <a:r>
              <a:rPr lang="tr-TR" sz="1000" dirty="0" err="1"/>
              <a:t>coordinated</a:t>
            </a:r>
            <a:r>
              <a:rPr lang="tr-TR" sz="1000" dirty="0"/>
              <a:t> </a:t>
            </a:r>
            <a:r>
              <a:rPr lang="tr-TR" sz="1000" dirty="0" err="1"/>
              <a:t>control</a:t>
            </a:r>
            <a:r>
              <a:rPr lang="tr-TR" sz="1000" dirty="0"/>
              <a:t> </a:t>
            </a:r>
            <a:r>
              <a:rPr lang="tr-TR" sz="1000" dirty="0" err="1"/>
              <a:t>for</a:t>
            </a:r>
            <a:r>
              <a:rPr lang="tr-TR" sz="1000" dirty="0"/>
              <a:t> </a:t>
            </a:r>
            <a:r>
              <a:rPr lang="tr-TR" sz="1000" dirty="0" err="1"/>
              <a:t>reducing</a:t>
            </a:r>
            <a:r>
              <a:rPr lang="tr-TR" sz="1000" dirty="0"/>
              <a:t> </a:t>
            </a:r>
            <a:r>
              <a:rPr lang="tr-TR" sz="1000" dirty="0" err="1"/>
              <a:t>peak</a:t>
            </a:r>
            <a:r>
              <a:rPr lang="tr-TR" sz="1000" dirty="0"/>
              <a:t> </a:t>
            </a:r>
            <a:r>
              <a:rPr lang="tr-TR" sz="1000" dirty="0" err="1"/>
              <a:t>load</a:t>
            </a:r>
            <a:r>
              <a:rPr lang="tr-TR" sz="1000" dirty="0"/>
              <a:t> in </a:t>
            </a:r>
            <a:r>
              <a:rPr lang="tr-TR" sz="1000" dirty="0" err="1"/>
              <a:t>grid‐connected</a:t>
            </a:r>
            <a:r>
              <a:rPr lang="tr-TR" sz="1000" dirty="0"/>
              <a:t> </a:t>
            </a:r>
            <a:r>
              <a:rPr lang="tr-TR" sz="1000" dirty="0" err="1"/>
              <a:t>photovoltaic‐powered</a:t>
            </a:r>
            <a:r>
              <a:rPr lang="tr-TR" sz="1000" dirty="0"/>
              <a:t> </a:t>
            </a:r>
            <a:r>
              <a:rPr lang="tr-TR" sz="1000" dirty="0" err="1"/>
              <a:t>electric</a:t>
            </a:r>
            <a:r>
              <a:rPr lang="tr-TR" sz="1000" dirty="0"/>
              <a:t> </a:t>
            </a:r>
            <a:r>
              <a:rPr lang="tr-TR" sz="1000" dirty="0" err="1"/>
              <a:t>vehicle</a:t>
            </a:r>
            <a:r>
              <a:rPr lang="tr-TR" sz="1000" dirty="0"/>
              <a:t> </a:t>
            </a:r>
            <a:r>
              <a:rPr lang="tr-TR" sz="1000" dirty="0" err="1"/>
              <a:t>charging</a:t>
            </a:r>
            <a:r>
              <a:rPr lang="tr-TR" sz="1000" dirty="0"/>
              <a:t> </a:t>
            </a:r>
            <a:r>
              <a:rPr lang="tr-TR" sz="1000" dirty="0" err="1"/>
              <a:t>stations</a:t>
            </a:r>
            <a:r>
              <a:rPr lang="tr-TR" sz="1000" dirty="0"/>
              <a:t>." IET </a:t>
            </a:r>
            <a:r>
              <a:rPr lang="tr-TR" sz="1000" dirty="0" err="1"/>
              <a:t>Generation</a:t>
            </a:r>
            <a:r>
              <a:rPr lang="tr-TR" sz="1000" dirty="0"/>
              <a:t>, </a:t>
            </a:r>
            <a:r>
              <a:rPr lang="tr-TR" sz="1000" dirty="0" err="1"/>
              <a:t>Transmission</a:t>
            </a:r>
            <a:r>
              <a:rPr lang="tr-TR" sz="1000" dirty="0"/>
              <a:t> &amp; Distribution 18.6 (2024): 1205-1222.</a:t>
            </a:r>
          </a:p>
          <a:p>
            <a:pPr>
              <a:lnSpc>
                <a:spcPct val="150000"/>
              </a:lnSpc>
            </a:pPr>
            <a:r>
              <a:rPr lang="tr-TR" sz="1000" dirty="0"/>
              <a:t>[12] </a:t>
            </a:r>
            <a:r>
              <a:rPr lang="tr-TR" sz="1000" dirty="0" err="1"/>
              <a:t>Fakour</a:t>
            </a:r>
            <a:r>
              <a:rPr lang="tr-TR" sz="1000" dirty="0"/>
              <a:t>, </a:t>
            </a:r>
            <a:r>
              <a:rPr lang="tr-TR" sz="1000" dirty="0" err="1"/>
              <a:t>Hoda</a:t>
            </a:r>
            <a:r>
              <a:rPr lang="tr-TR" sz="1000" dirty="0"/>
              <a:t>, et al. "Evaluation of solar </a:t>
            </a:r>
            <a:r>
              <a:rPr lang="tr-TR" sz="1000" dirty="0" err="1"/>
              <a:t>photovoltaic</a:t>
            </a:r>
            <a:r>
              <a:rPr lang="tr-TR" sz="1000" dirty="0"/>
              <a:t> </a:t>
            </a:r>
            <a:r>
              <a:rPr lang="tr-TR" sz="1000" dirty="0" err="1"/>
              <a:t>carport</a:t>
            </a:r>
            <a:r>
              <a:rPr lang="tr-TR" sz="1000" dirty="0"/>
              <a:t> </a:t>
            </a:r>
            <a:r>
              <a:rPr lang="tr-TR" sz="1000" dirty="0" err="1"/>
              <a:t>canopy</a:t>
            </a:r>
            <a:r>
              <a:rPr lang="tr-TR" sz="1000" dirty="0"/>
              <a:t> </a:t>
            </a:r>
            <a:r>
              <a:rPr lang="tr-TR" sz="1000" dirty="0" err="1"/>
              <a:t>with</a:t>
            </a:r>
            <a:r>
              <a:rPr lang="tr-TR" sz="1000" dirty="0"/>
              <a:t> </a:t>
            </a:r>
            <a:r>
              <a:rPr lang="tr-TR" sz="1000" dirty="0" err="1"/>
              <a:t>electric</a:t>
            </a:r>
            <a:r>
              <a:rPr lang="tr-TR" sz="1000" dirty="0"/>
              <a:t> </a:t>
            </a:r>
            <a:r>
              <a:rPr lang="tr-TR" sz="1000" dirty="0" err="1"/>
              <a:t>vehicle</a:t>
            </a:r>
            <a:r>
              <a:rPr lang="tr-TR" sz="1000" dirty="0"/>
              <a:t> </a:t>
            </a:r>
            <a:r>
              <a:rPr lang="tr-TR" sz="1000" dirty="0" err="1"/>
              <a:t>charging</a:t>
            </a:r>
            <a:r>
              <a:rPr lang="tr-TR" sz="1000" dirty="0"/>
              <a:t> </a:t>
            </a:r>
            <a:r>
              <a:rPr lang="tr-TR" sz="1000" dirty="0" err="1"/>
              <a:t>potential</a:t>
            </a:r>
            <a:r>
              <a:rPr lang="tr-TR" sz="1000" dirty="0"/>
              <a:t>." </a:t>
            </a:r>
            <a:r>
              <a:rPr lang="tr-TR" sz="1000" dirty="0" err="1"/>
              <a:t>Scientific</a:t>
            </a:r>
            <a:r>
              <a:rPr lang="tr-TR" sz="1000" dirty="0"/>
              <a:t> </a:t>
            </a:r>
            <a:r>
              <a:rPr lang="tr-TR" sz="1000" dirty="0" err="1"/>
              <a:t>Reports</a:t>
            </a:r>
            <a:r>
              <a:rPr lang="tr-TR" sz="1000" dirty="0"/>
              <a:t> 13.1 (2023): 2136. </a:t>
            </a:r>
          </a:p>
          <a:p>
            <a:pPr>
              <a:lnSpc>
                <a:spcPct val="150000"/>
              </a:lnSpc>
            </a:pPr>
            <a:r>
              <a:rPr lang="tr-TR" sz="1000" dirty="0"/>
              <a:t>[13] </a:t>
            </a:r>
            <a:r>
              <a:rPr lang="tr-TR" sz="1000" dirty="0" err="1"/>
              <a:t>Mastoi</a:t>
            </a:r>
            <a:r>
              <a:rPr lang="tr-TR" sz="1000" dirty="0"/>
              <a:t>, </a:t>
            </a:r>
            <a:r>
              <a:rPr lang="tr-TR" sz="1000" dirty="0" err="1"/>
              <a:t>Muhammad</a:t>
            </a:r>
            <a:r>
              <a:rPr lang="tr-TR" sz="1000" dirty="0"/>
              <a:t> </a:t>
            </a:r>
            <a:r>
              <a:rPr lang="tr-TR" sz="1000" dirty="0" err="1"/>
              <a:t>Shahid</a:t>
            </a:r>
            <a:r>
              <a:rPr lang="tr-TR" sz="1000" dirty="0"/>
              <a:t>, et al. "A </a:t>
            </a:r>
            <a:r>
              <a:rPr lang="tr-TR" sz="1000" dirty="0" err="1"/>
              <a:t>study</a:t>
            </a:r>
            <a:r>
              <a:rPr lang="tr-TR" sz="1000" dirty="0"/>
              <a:t> of </a:t>
            </a:r>
            <a:r>
              <a:rPr lang="tr-TR" sz="1000" dirty="0" err="1"/>
              <a:t>charging-dispatch</a:t>
            </a:r>
            <a:r>
              <a:rPr lang="tr-TR" sz="1000" dirty="0"/>
              <a:t> </a:t>
            </a:r>
            <a:r>
              <a:rPr lang="tr-TR" sz="1000" dirty="0" err="1"/>
              <a:t>strategies</a:t>
            </a:r>
            <a:r>
              <a:rPr lang="tr-TR" sz="1000" dirty="0"/>
              <a:t> </a:t>
            </a:r>
            <a:r>
              <a:rPr lang="tr-TR" sz="1000" dirty="0" err="1"/>
              <a:t>and</a:t>
            </a:r>
            <a:r>
              <a:rPr lang="tr-TR" sz="1000" dirty="0"/>
              <a:t> </a:t>
            </a:r>
            <a:r>
              <a:rPr lang="tr-TR" sz="1000" dirty="0" err="1"/>
              <a:t>vehicle-to-grid</a:t>
            </a:r>
            <a:r>
              <a:rPr lang="tr-TR" sz="1000" dirty="0"/>
              <a:t> </a:t>
            </a:r>
            <a:r>
              <a:rPr lang="tr-TR" sz="1000" dirty="0" err="1"/>
              <a:t>technologies</a:t>
            </a:r>
            <a:r>
              <a:rPr lang="tr-TR" sz="1000" dirty="0"/>
              <a:t> </a:t>
            </a:r>
            <a:r>
              <a:rPr lang="tr-TR" sz="1000" dirty="0" err="1"/>
              <a:t>for</a:t>
            </a:r>
            <a:r>
              <a:rPr lang="tr-TR" sz="1000" dirty="0"/>
              <a:t> </a:t>
            </a:r>
            <a:r>
              <a:rPr lang="tr-TR" sz="1000" dirty="0" err="1"/>
              <a:t>electric</a:t>
            </a:r>
            <a:r>
              <a:rPr lang="tr-TR" sz="1000" dirty="0"/>
              <a:t> </a:t>
            </a:r>
            <a:r>
              <a:rPr lang="tr-TR" sz="1000" dirty="0" err="1"/>
              <a:t>vehicles</a:t>
            </a:r>
            <a:r>
              <a:rPr lang="tr-TR" sz="1000" dirty="0"/>
              <a:t> in </a:t>
            </a:r>
            <a:r>
              <a:rPr lang="tr-TR" sz="1000" dirty="0" err="1"/>
              <a:t>distribution</a:t>
            </a:r>
            <a:r>
              <a:rPr lang="tr-TR" sz="1000" dirty="0"/>
              <a:t> </a:t>
            </a:r>
            <a:r>
              <a:rPr lang="tr-TR" sz="1000" dirty="0" err="1"/>
              <a:t>networks</a:t>
            </a:r>
            <a:r>
              <a:rPr lang="tr-TR" sz="1000" dirty="0"/>
              <a:t>." </a:t>
            </a:r>
            <a:r>
              <a:rPr lang="tr-TR" sz="1000" dirty="0" err="1"/>
              <a:t>Energy</a:t>
            </a:r>
            <a:r>
              <a:rPr lang="tr-TR" sz="1000" dirty="0"/>
              <a:t> </a:t>
            </a:r>
            <a:r>
              <a:rPr lang="tr-TR" sz="1000" dirty="0" err="1"/>
              <a:t>Reports</a:t>
            </a:r>
            <a:r>
              <a:rPr lang="tr-TR" sz="1000" dirty="0"/>
              <a:t> 9 (2023): 1777-1806.]</a:t>
            </a:r>
          </a:p>
          <a:p>
            <a:pPr>
              <a:lnSpc>
                <a:spcPct val="150000"/>
              </a:lnSpc>
            </a:pPr>
            <a:r>
              <a:rPr lang="tr-TR" sz="1000" dirty="0"/>
              <a:t>[14] Akman, Tuğba, Cemal Yılmaz, </a:t>
            </a:r>
            <a:r>
              <a:rPr lang="tr-TR" sz="1000" dirty="0" err="1"/>
              <a:t>and</a:t>
            </a:r>
            <a:r>
              <a:rPr lang="tr-TR" sz="1000" dirty="0"/>
              <a:t> Yusuf Sönmez. "</a:t>
            </a:r>
            <a:r>
              <a:rPr lang="tr-TR" sz="1000" dirty="0" err="1"/>
              <a:t>Short-term</a:t>
            </a:r>
            <a:r>
              <a:rPr lang="tr-TR" sz="1000" dirty="0"/>
              <a:t> </a:t>
            </a:r>
            <a:r>
              <a:rPr lang="tr-TR" sz="1000" dirty="0" err="1"/>
              <a:t>electric</a:t>
            </a:r>
            <a:r>
              <a:rPr lang="tr-TR" sz="1000" dirty="0"/>
              <a:t> </a:t>
            </a:r>
            <a:r>
              <a:rPr lang="tr-TR" sz="1000" dirty="0" err="1"/>
              <a:t>energy</a:t>
            </a:r>
            <a:r>
              <a:rPr lang="tr-TR" sz="1000" dirty="0"/>
              <a:t> </a:t>
            </a:r>
            <a:r>
              <a:rPr lang="tr-TR" sz="1000" dirty="0" err="1"/>
              <a:t>load</a:t>
            </a:r>
            <a:r>
              <a:rPr lang="tr-TR" sz="1000" dirty="0"/>
              <a:t> </a:t>
            </a:r>
            <a:r>
              <a:rPr lang="tr-TR" sz="1000" dirty="0" err="1"/>
              <a:t>forecasting</a:t>
            </a:r>
            <a:r>
              <a:rPr lang="tr-TR" sz="1000" dirty="0"/>
              <a:t> of Ankara </a:t>
            </a:r>
            <a:r>
              <a:rPr lang="tr-TR" sz="1000" dirty="0" err="1"/>
              <a:t>Region</a:t>
            </a:r>
            <a:r>
              <a:rPr lang="tr-TR" sz="1000" dirty="0"/>
              <a:t> </a:t>
            </a:r>
            <a:r>
              <a:rPr lang="tr-TR" sz="1000" dirty="0" err="1"/>
              <a:t>using</a:t>
            </a:r>
            <a:r>
              <a:rPr lang="tr-TR" sz="1000" dirty="0"/>
              <a:t> </a:t>
            </a:r>
            <a:r>
              <a:rPr lang="tr-TR" sz="1000" dirty="0" err="1"/>
              <a:t>artificial</a:t>
            </a:r>
            <a:r>
              <a:rPr lang="tr-TR" sz="1000" dirty="0"/>
              <a:t> </a:t>
            </a:r>
            <a:r>
              <a:rPr lang="tr-TR" sz="1000" dirty="0" err="1"/>
              <a:t>intelligence</a:t>
            </a:r>
            <a:r>
              <a:rPr lang="tr-TR" sz="1000" dirty="0"/>
              <a:t> </a:t>
            </a:r>
            <a:r>
              <a:rPr lang="tr-TR" sz="1000" dirty="0" err="1"/>
              <a:t>methods</a:t>
            </a:r>
            <a:r>
              <a:rPr lang="tr-TR" sz="1000" dirty="0"/>
              <a:t>." </a:t>
            </a:r>
            <a:r>
              <a:rPr lang="tr-TR" sz="1000" dirty="0" err="1"/>
              <a:t>Politeknik</a:t>
            </a:r>
            <a:r>
              <a:rPr lang="tr-TR" sz="1000" dirty="0"/>
              <a:t> Dergisi 26.4 (2023): 1517-1531.</a:t>
            </a:r>
          </a:p>
          <a:p>
            <a:pPr>
              <a:lnSpc>
                <a:spcPct val="150000"/>
              </a:lnSpc>
            </a:pPr>
            <a:r>
              <a:rPr lang="tr-TR" sz="1000" dirty="0"/>
              <a:t>[15]  Akça, Hakan, </a:t>
            </a:r>
            <a:r>
              <a:rPr lang="tr-TR" sz="1000" dirty="0" err="1"/>
              <a:t>and</a:t>
            </a:r>
            <a:r>
              <a:rPr lang="tr-TR" sz="1000" dirty="0"/>
              <a:t> Ahmet Aktaş. "dc/dc </a:t>
            </a:r>
            <a:r>
              <a:rPr lang="tr-TR" sz="1000" dirty="0" err="1"/>
              <a:t>Boost</a:t>
            </a:r>
            <a:r>
              <a:rPr lang="tr-TR" sz="1000" dirty="0"/>
              <a:t> Converter </a:t>
            </a:r>
            <a:r>
              <a:rPr lang="tr-TR" sz="1000" dirty="0" err="1"/>
              <a:t>Topologies</a:t>
            </a:r>
            <a:r>
              <a:rPr lang="tr-TR" sz="1000" dirty="0"/>
              <a:t> </a:t>
            </a:r>
            <a:r>
              <a:rPr lang="tr-TR" sz="1000" dirty="0" err="1"/>
              <a:t>and</a:t>
            </a:r>
            <a:r>
              <a:rPr lang="tr-TR" sz="1000" dirty="0"/>
              <a:t> </a:t>
            </a:r>
            <a:r>
              <a:rPr lang="tr-TR" sz="1000" dirty="0" err="1"/>
              <a:t>Experimental</a:t>
            </a:r>
            <a:r>
              <a:rPr lang="tr-TR" sz="1000" dirty="0"/>
              <a:t> </a:t>
            </a:r>
            <a:r>
              <a:rPr lang="tr-TR" sz="1000" dirty="0" err="1"/>
              <a:t>Comparison</a:t>
            </a:r>
            <a:r>
              <a:rPr lang="tr-TR" sz="1000" dirty="0"/>
              <a:t> in </a:t>
            </a:r>
            <a:r>
              <a:rPr lang="tr-TR" sz="1000" dirty="0" err="1"/>
              <a:t>Electric</a:t>
            </a:r>
            <a:r>
              <a:rPr lang="tr-TR" sz="1000" dirty="0"/>
              <a:t> </a:t>
            </a:r>
            <a:r>
              <a:rPr lang="tr-TR" sz="1000" dirty="0" err="1"/>
              <a:t>Vehicle</a:t>
            </a:r>
            <a:r>
              <a:rPr lang="tr-TR" sz="1000" dirty="0"/>
              <a:t> </a:t>
            </a:r>
            <a:r>
              <a:rPr lang="tr-TR" sz="1000" dirty="0" err="1"/>
              <a:t>to</a:t>
            </a:r>
            <a:r>
              <a:rPr lang="tr-TR" sz="1000" dirty="0"/>
              <a:t> </a:t>
            </a:r>
            <a:r>
              <a:rPr lang="tr-TR" sz="1000" dirty="0" err="1"/>
              <a:t>Grid</a:t>
            </a:r>
            <a:r>
              <a:rPr lang="tr-TR" sz="1000" dirty="0"/>
              <a:t> Applications." </a:t>
            </a:r>
            <a:r>
              <a:rPr lang="tr-TR" sz="1000" dirty="0" err="1"/>
              <a:t>Politeknik</a:t>
            </a:r>
            <a:r>
              <a:rPr lang="tr-TR" sz="1000" dirty="0"/>
              <a:t> Dergisi: 1-1.</a:t>
            </a:r>
          </a:p>
          <a:p>
            <a:pPr>
              <a:lnSpc>
                <a:spcPct val="150000"/>
              </a:lnSpc>
            </a:pPr>
            <a:r>
              <a:rPr lang="tr-TR" sz="1000" dirty="0"/>
              <a:t>[16]  Çakır, Mutlu Tarık, </a:t>
            </a:r>
            <a:r>
              <a:rPr lang="tr-TR" sz="1000" dirty="0" err="1"/>
              <a:t>and</a:t>
            </a:r>
            <a:r>
              <a:rPr lang="tr-TR" sz="1000" dirty="0"/>
              <a:t> Musa Faruk Çakır. "</a:t>
            </a:r>
            <a:r>
              <a:rPr lang="tr-TR" sz="1000" dirty="0" err="1"/>
              <a:t>Evaluating</a:t>
            </a:r>
            <a:r>
              <a:rPr lang="tr-TR" sz="1000" dirty="0"/>
              <a:t> </a:t>
            </a:r>
            <a:r>
              <a:rPr lang="tr-TR" sz="1000" dirty="0" err="1"/>
              <a:t>the</a:t>
            </a:r>
            <a:r>
              <a:rPr lang="tr-TR" sz="1000" dirty="0"/>
              <a:t> </a:t>
            </a:r>
            <a:r>
              <a:rPr lang="tr-TR" sz="1000" dirty="0" err="1"/>
              <a:t>Effect</a:t>
            </a:r>
            <a:r>
              <a:rPr lang="tr-TR" sz="1000" dirty="0"/>
              <a:t> of </a:t>
            </a:r>
            <a:r>
              <a:rPr lang="tr-TR" sz="1000" dirty="0" err="1"/>
              <a:t>Electric</a:t>
            </a:r>
            <a:r>
              <a:rPr lang="tr-TR" sz="1000" dirty="0"/>
              <a:t> </a:t>
            </a:r>
            <a:r>
              <a:rPr lang="tr-TR" sz="1000" dirty="0" err="1"/>
              <a:t>Vehicle</a:t>
            </a:r>
            <a:r>
              <a:rPr lang="tr-TR" sz="1000" dirty="0"/>
              <a:t> </a:t>
            </a:r>
            <a:r>
              <a:rPr lang="tr-TR" sz="1000" dirty="0" err="1"/>
              <a:t>Charging</a:t>
            </a:r>
            <a:r>
              <a:rPr lang="tr-TR" sz="1000" dirty="0"/>
              <a:t> </a:t>
            </a:r>
            <a:r>
              <a:rPr lang="tr-TR" sz="1000" dirty="0" err="1"/>
              <a:t>Stations</a:t>
            </a:r>
            <a:r>
              <a:rPr lang="tr-TR" sz="1000" dirty="0"/>
              <a:t> on </a:t>
            </a:r>
            <a:r>
              <a:rPr lang="tr-TR" sz="1000" dirty="0" err="1"/>
              <a:t>Power</a:t>
            </a:r>
            <a:r>
              <a:rPr lang="tr-TR" sz="1000" dirty="0"/>
              <a:t> </a:t>
            </a:r>
            <a:r>
              <a:rPr lang="tr-TR" sz="1000" dirty="0" err="1"/>
              <a:t>Grids</a:t>
            </a:r>
            <a:r>
              <a:rPr lang="tr-TR" sz="1000" dirty="0"/>
              <a:t> in Sivas </a:t>
            </a:r>
            <a:r>
              <a:rPr lang="tr-TR" sz="1000" dirty="0" err="1"/>
              <a:t>Province</a:t>
            </a:r>
            <a:r>
              <a:rPr lang="tr-TR" sz="1000" dirty="0"/>
              <a:t>." </a:t>
            </a:r>
            <a:r>
              <a:rPr lang="tr-TR" sz="1000" dirty="0" err="1"/>
              <a:t>Politeknik</a:t>
            </a:r>
            <a:r>
              <a:rPr lang="tr-TR" sz="1000" dirty="0"/>
              <a:t> Dergisi 26.3 (2023): 1215-1231. </a:t>
            </a:r>
          </a:p>
          <a:p>
            <a:pPr>
              <a:lnSpc>
                <a:spcPct val="150000"/>
              </a:lnSpc>
            </a:pPr>
            <a:r>
              <a:rPr lang="tr-TR" sz="1000" dirty="0"/>
              <a:t>[17]  Çetin, Muhammed Sefa, Muhsin Tunay Gençoğlu, </a:t>
            </a:r>
            <a:r>
              <a:rPr lang="tr-TR" sz="1000" dirty="0" err="1"/>
              <a:t>and</a:t>
            </a:r>
            <a:r>
              <a:rPr lang="tr-TR" sz="1000" dirty="0"/>
              <a:t> </a:t>
            </a:r>
            <a:r>
              <a:rPr lang="tr-TR" sz="1000" dirty="0" err="1"/>
              <a:t>Arkadiusz</a:t>
            </a:r>
            <a:r>
              <a:rPr lang="tr-TR" sz="1000" dirty="0"/>
              <a:t> </a:t>
            </a:r>
            <a:r>
              <a:rPr lang="tr-TR" sz="1000" dirty="0" err="1"/>
              <a:t>Dobrzycki</a:t>
            </a:r>
            <a:r>
              <a:rPr lang="tr-TR" sz="1000" dirty="0"/>
              <a:t>. "</a:t>
            </a:r>
            <a:r>
              <a:rPr lang="tr-TR" sz="1000" dirty="0" err="1"/>
              <a:t>Investigation</a:t>
            </a:r>
            <a:r>
              <a:rPr lang="tr-TR" sz="1000" dirty="0"/>
              <a:t> of </a:t>
            </a:r>
            <a:r>
              <a:rPr lang="tr-TR" sz="1000" dirty="0" err="1"/>
              <a:t>Charging</a:t>
            </a:r>
            <a:r>
              <a:rPr lang="tr-TR" sz="1000" dirty="0"/>
              <a:t> Technologies </a:t>
            </a:r>
            <a:r>
              <a:rPr lang="tr-TR" sz="1000" dirty="0" err="1"/>
              <a:t>for</a:t>
            </a:r>
            <a:r>
              <a:rPr lang="tr-TR" sz="1000" dirty="0"/>
              <a:t> </a:t>
            </a:r>
            <a:r>
              <a:rPr lang="tr-TR" sz="1000" dirty="0" err="1"/>
              <a:t>Electric</a:t>
            </a:r>
            <a:r>
              <a:rPr lang="tr-TR" sz="1000" dirty="0"/>
              <a:t> </a:t>
            </a:r>
            <a:r>
              <a:rPr lang="tr-TR" sz="1000" dirty="0" err="1"/>
              <a:t>Vehicles</a:t>
            </a:r>
            <a:r>
              <a:rPr lang="tr-TR" sz="1000" dirty="0"/>
              <a:t>." </a:t>
            </a:r>
            <a:r>
              <a:rPr lang="tr-TR" sz="1000" dirty="0" err="1"/>
              <a:t>Turkish</a:t>
            </a:r>
            <a:r>
              <a:rPr lang="tr-TR" sz="1000" dirty="0"/>
              <a:t> </a:t>
            </a:r>
            <a:r>
              <a:rPr lang="tr-TR" sz="1000" dirty="0" err="1"/>
              <a:t>Journal</a:t>
            </a:r>
            <a:r>
              <a:rPr lang="tr-TR" sz="1000" dirty="0"/>
              <a:t> of </a:t>
            </a:r>
            <a:r>
              <a:rPr lang="tr-TR" sz="1000" dirty="0" err="1"/>
              <a:t>Science</a:t>
            </a:r>
            <a:r>
              <a:rPr lang="tr-TR" sz="1000" dirty="0"/>
              <a:t> </a:t>
            </a:r>
            <a:r>
              <a:rPr lang="tr-TR" sz="1000" dirty="0" err="1"/>
              <a:t>and</a:t>
            </a:r>
            <a:r>
              <a:rPr lang="tr-TR" sz="1000" dirty="0"/>
              <a:t> </a:t>
            </a:r>
            <a:r>
              <a:rPr lang="tr-TR" sz="1000" dirty="0" err="1"/>
              <a:t>Technology</a:t>
            </a:r>
            <a:r>
              <a:rPr lang="tr-TR" sz="1000" dirty="0"/>
              <a:t> 19.1 (2024): 97-106.</a:t>
            </a:r>
          </a:p>
          <a:p>
            <a:pPr>
              <a:lnSpc>
                <a:spcPct val="150000"/>
              </a:lnSpc>
            </a:pPr>
            <a:r>
              <a:rPr lang="tr-TR" sz="1000" dirty="0"/>
              <a:t>[18] Koçer, Abdülkadir, Seyfi </a:t>
            </a:r>
            <a:r>
              <a:rPr lang="tr-TR" sz="1000" dirty="0" err="1"/>
              <a:t>Şevik</a:t>
            </a:r>
            <a:r>
              <a:rPr lang="tr-TR" sz="1000" dirty="0"/>
              <a:t>, </a:t>
            </a:r>
            <a:r>
              <a:rPr lang="tr-TR" sz="1000" dirty="0" err="1"/>
              <a:t>and</a:t>
            </a:r>
            <a:r>
              <a:rPr lang="tr-TR" sz="1000" dirty="0"/>
              <a:t> Afşin Güngör. "Ankara ve İlçeleri için Güneş Kolektörü Optimum Eğim </a:t>
            </a:r>
            <a:r>
              <a:rPr lang="tr-TR" sz="1000" dirty="0" err="1"/>
              <a:t>Açisinin</a:t>
            </a:r>
            <a:r>
              <a:rPr lang="tr-TR" sz="1000" dirty="0"/>
              <a:t> Belirlenmesi." Uludağ Üniversitesi Mühendislik Fakültesi Dergisi 21.1 (2016): 63-78. </a:t>
            </a:r>
          </a:p>
          <a:p>
            <a:pPr>
              <a:lnSpc>
                <a:spcPct val="150000"/>
              </a:lnSpc>
            </a:pPr>
            <a:r>
              <a:rPr lang="tr-TR" sz="1000" dirty="0"/>
              <a:t>[19] </a:t>
            </a:r>
            <a:r>
              <a:rPr lang="tr-TR" sz="1000" dirty="0" err="1"/>
              <a:t>Peerlings</a:t>
            </a:r>
            <a:r>
              <a:rPr lang="tr-TR" sz="1000" dirty="0"/>
              <a:t>, </a:t>
            </a:r>
            <a:r>
              <a:rPr lang="tr-TR" sz="1000" dirty="0" err="1"/>
              <a:t>Jordi</a:t>
            </a:r>
            <a:r>
              <a:rPr lang="tr-TR" sz="1000" dirty="0"/>
              <a:t>, et al. "</a:t>
            </a:r>
            <a:r>
              <a:rPr lang="tr-TR" sz="1000" dirty="0" err="1"/>
              <a:t>The</a:t>
            </a:r>
            <a:r>
              <a:rPr lang="tr-TR" sz="1000" dirty="0"/>
              <a:t> </a:t>
            </a:r>
            <a:r>
              <a:rPr lang="tr-TR" sz="1000" dirty="0" err="1"/>
              <a:t>photovoltaic</a:t>
            </a:r>
            <a:r>
              <a:rPr lang="tr-TR" sz="1000" dirty="0"/>
              <a:t> </a:t>
            </a:r>
            <a:r>
              <a:rPr lang="tr-TR" sz="1000" dirty="0" err="1"/>
              <a:t>potential</a:t>
            </a:r>
            <a:r>
              <a:rPr lang="tr-TR" sz="1000" dirty="0"/>
              <a:t> </a:t>
            </a:r>
            <a:r>
              <a:rPr lang="tr-TR" sz="1000" dirty="0" err="1"/>
              <a:t>for</a:t>
            </a:r>
            <a:r>
              <a:rPr lang="tr-TR" sz="1000" dirty="0"/>
              <a:t> </a:t>
            </a:r>
            <a:r>
              <a:rPr lang="tr-TR" sz="1000" dirty="0" err="1"/>
              <a:t>electric</a:t>
            </a:r>
            <a:r>
              <a:rPr lang="tr-TR" sz="1000" dirty="0"/>
              <a:t> </a:t>
            </a:r>
            <a:r>
              <a:rPr lang="tr-TR" sz="1000" dirty="0" err="1"/>
              <a:t>vehicle</a:t>
            </a:r>
            <a:r>
              <a:rPr lang="tr-TR" sz="1000" dirty="0"/>
              <a:t> </a:t>
            </a:r>
            <a:r>
              <a:rPr lang="tr-TR" sz="1000" dirty="0" err="1"/>
              <a:t>charging</a:t>
            </a:r>
            <a:r>
              <a:rPr lang="tr-TR" sz="1000" dirty="0"/>
              <a:t> </a:t>
            </a:r>
            <a:r>
              <a:rPr lang="tr-TR" sz="1000" dirty="0" err="1"/>
              <a:t>along</a:t>
            </a:r>
            <a:r>
              <a:rPr lang="tr-TR" sz="1000" dirty="0"/>
              <a:t> </a:t>
            </a:r>
            <a:r>
              <a:rPr lang="tr-TR" sz="1000" dirty="0" err="1"/>
              <a:t>highways</a:t>
            </a:r>
            <a:r>
              <a:rPr lang="tr-TR" sz="1000" dirty="0"/>
              <a:t>: A </a:t>
            </a:r>
            <a:r>
              <a:rPr lang="tr-TR" sz="1000" dirty="0" err="1"/>
              <a:t>Dutch</a:t>
            </a:r>
            <a:r>
              <a:rPr lang="tr-TR" sz="1000" dirty="0"/>
              <a:t> </a:t>
            </a:r>
            <a:r>
              <a:rPr lang="tr-TR" sz="1000" dirty="0" err="1"/>
              <a:t>case</a:t>
            </a:r>
            <a:r>
              <a:rPr lang="tr-TR" sz="1000" dirty="0"/>
              <a:t> </a:t>
            </a:r>
            <a:r>
              <a:rPr lang="tr-TR" sz="1000" dirty="0" err="1"/>
              <a:t>study</a:t>
            </a:r>
            <a:r>
              <a:rPr lang="tr-TR" sz="1000" dirty="0"/>
              <a:t>." </a:t>
            </a:r>
            <a:r>
              <a:rPr lang="tr-TR" sz="1000" dirty="0" err="1"/>
              <a:t>Progress</a:t>
            </a:r>
            <a:r>
              <a:rPr lang="tr-TR" sz="1000" dirty="0"/>
              <a:t> in </a:t>
            </a:r>
            <a:r>
              <a:rPr lang="tr-TR" sz="1000" dirty="0" err="1"/>
              <a:t>Photovoltaics</a:t>
            </a:r>
            <a:r>
              <a:rPr lang="tr-TR" sz="1000" dirty="0"/>
              <a:t>: </a:t>
            </a:r>
            <a:r>
              <a:rPr lang="tr-TR" sz="1000" dirty="0" err="1"/>
              <a:t>Research</a:t>
            </a:r>
            <a:r>
              <a:rPr lang="tr-TR" sz="1000" dirty="0"/>
              <a:t> </a:t>
            </a:r>
            <a:r>
              <a:rPr lang="tr-TR" sz="1000" dirty="0" err="1"/>
              <a:t>and</a:t>
            </a:r>
            <a:r>
              <a:rPr lang="tr-TR" sz="1000" dirty="0"/>
              <a:t> Applications 32.4 (2024): 244-252.</a:t>
            </a:r>
          </a:p>
          <a:p>
            <a:pPr>
              <a:lnSpc>
                <a:spcPct val="150000"/>
              </a:lnSpc>
            </a:pPr>
            <a:r>
              <a:rPr lang="tr-TR" sz="1000" dirty="0"/>
              <a:t>[20] </a:t>
            </a:r>
            <a:r>
              <a:rPr lang="tr-TR" sz="1000" dirty="0" err="1"/>
              <a:t>Berjoza</a:t>
            </a:r>
            <a:r>
              <a:rPr lang="tr-TR" sz="1000" dirty="0"/>
              <a:t>, </a:t>
            </a:r>
            <a:r>
              <a:rPr lang="tr-TR" sz="1000" dirty="0" err="1"/>
              <a:t>Dainis</a:t>
            </a:r>
            <a:r>
              <a:rPr lang="tr-TR" sz="1000" dirty="0"/>
              <a:t>, </a:t>
            </a:r>
            <a:r>
              <a:rPr lang="tr-TR" sz="1000" dirty="0" err="1"/>
              <a:t>and</a:t>
            </a:r>
            <a:r>
              <a:rPr lang="tr-TR" sz="1000" dirty="0"/>
              <a:t> </a:t>
            </a:r>
            <a:r>
              <a:rPr lang="tr-TR" sz="1000" dirty="0" err="1"/>
              <a:t>Inara</a:t>
            </a:r>
            <a:r>
              <a:rPr lang="tr-TR" sz="1000" dirty="0"/>
              <a:t> </a:t>
            </a:r>
            <a:r>
              <a:rPr lang="tr-TR" sz="1000" dirty="0" err="1"/>
              <a:t>Jurgena</a:t>
            </a:r>
            <a:r>
              <a:rPr lang="tr-TR" sz="1000" dirty="0"/>
              <a:t>. "</a:t>
            </a:r>
            <a:r>
              <a:rPr lang="tr-TR" sz="1000" dirty="0" err="1"/>
              <a:t>Influence</a:t>
            </a:r>
            <a:r>
              <a:rPr lang="tr-TR" sz="1000" dirty="0"/>
              <a:t> of </a:t>
            </a:r>
            <a:r>
              <a:rPr lang="tr-TR" sz="1000" dirty="0" err="1"/>
              <a:t>batteries</a:t>
            </a:r>
            <a:r>
              <a:rPr lang="tr-TR" sz="1000" dirty="0"/>
              <a:t> </a:t>
            </a:r>
            <a:r>
              <a:rPr lang="tr-TR" sz="1000" dirty="0" err="1"/>
              <a:t>weight</a:t>
            </a:r>
            <a:r>
              <a:rPr lang="tr-TR" sz="1000" dirty="0"/>
              <a:t> on </a:t>
            </a:r>
            <a:r>
              <a:rPr lang="tr-TR" sz="1000" dirty="0" err="1"/>
              <a:t>electric</a:t>
            </a:r>
            <a:r>
              <a:rPr lang="tr-TR" sz="1000" dirty="0"/>
              <a:t> </a:t>
            </a:r>
            <a:r>
              <a:rPr lang="tr-TR" sz="1000" dirty="0" err="1"/>
              <a:t>automobile</a:t>
            </a:r>
            <a:r>
              <a:rPr lang="tr-TR" sz="1000" dirty="0"/>
              <a:t> </a:t>
            </a:r>
            <a:r>
              <a:rPr lang="tr-TR" sz="1000" dirty="0" err="1"/>
              <a:t>performance</a:t>
            </a:r>
            <a:r>
              <a:rPr lang="tr-TR" sz="1000" dirty="0"/>
              <a:t>." </a:t>
            </a:r>
            <a:r>
              <a:rPr lang="tr-TR" sz="1000" dirty="0" err="1"/>
              <a:t>Eng</a:t>
            </a:r>
            <a:r>
              <a:rPr lang="tr-TR" sz="1000" dirty="0"/>
              <a:t>. </a:t>
            </a:r>
            <a:r>
              <a:rPr lang="tr-TR" sz="1000" dirty="0" err="1"/>
              <a:t>Rural</a:t>
            </a:r>
            <a:r>
              <a:rPr lang="tr-TR" sz="1000" dirty="0"/>
              <a:t> Dev 16 (2017): 1388-1394. </a:t>
            </a:r>
          </a:p>
          <a:p>
            <a:pPr>
              <a:lnSpc>
                <a:spcPct val="150000"/>
              </a:lnSpc>
            </a:pPr>
            <a:r>
              <a:rPr lang="tr-TR" sz="1000" dirty="0"/>
              <a:t>[21] Kerem, Alper, </a:t>
            </a:r>
            <a:r>
              <a:rPr lang="tr-TR" sz="1000" dirty="0" err="1"/>
              <a:t>and</a:t>
            </a:r>
            <a:r>
              <a:rPr lang="tr-TR" sz="1000" dirty="0"/>
              <a:t> Hatice </a:t>
            </a:r>
            <a:r>
              <a:rPr lang="tr-TR" sz="1000" dirty="0" err="1"/>
              <a:t>Gürbak</a:t>
            </a:r>
            <a:r>
              <a:rPr lang="tr-TR" sz="1000" dirty="0"/>
              <a:t>. "</a:t>
            </a:r>
            <a:r>
              <a:rPr lang="tr-TR" sz="1000" dirty="0" err="1"/>
              <a:t>Fast</a:t>
            </a:r>
            <a:r>
              <a:rPr lang="tr-TR" sz="1000" dirty="0"/>
              <a:t> </a:t>
            </a:r>
            <a:r>
              <a:rPr lang="tr-TR" sz="1000" dirty="0" err="1"/>
              <a:t>Charging</a:t>
            </a:r>
            <a:r>
              <a:rPr lang="tr-TR" sz="1000" dirty="0"/>
              <a:t> Station Technologies </a:t>
            </a:r>
            <a:r>
              <a:rPr lang="tr-TR" sz="1000" dirty="0" err="1"/>
              <a:t>For</a:t>
            </a:r>
            <a:r>
              <a:rPr lang="tr-TR" sz="1000" dirty="0"/>
              <a:t> </a:t>
            </a:r>
            <a:r>
              <a:rPr lang="tr-TR" sz="1000" dirty="0" err="1"/>
              <a:t>Electric</a:t>
            </a:r>
            <a:r>
              <a:rPr lang="tr-TR" sz="1000" dirty="0"/>
              <a:t> </a:t>
            </a:r>
            <a:r>
              <a:rPr lang="tr-TR" sz="1000" dirty="0" err="1"/>
              <a:t>Vehicles</a:t>
            </a:r>
            <a:r>
              <a:rPr lang="tr-TR" sz="1000" dirty="0"/>
              <a:t>." Gazi </a:t>
            </a:r>
            <a:r>
              <a:rPr lang="tr-TR" sz="1000" dirty="0" err="1"/>
              <a:t>University</a:t>
            </a:r>
            <a:r>
              <a:rPr lang="tr-TR" sz="1000" dirty="0"/>
              <a:t> </a:t>
            </a:r>
            <a:r>
              <a:rPr lang="tr-TR" sz="1000" dirty="0" err="1"/>
              <a:t>Journal</a:t>
            </a:r>
            <a:r>
              <a:rPr lang="tr-TR" sz="1000" dirty="0"/>
              <a:t> of </a:t>
            </a:r>
            <a:r>
              <a:rPr lang="tr-TR" sz="1000" dirty="0" err="1"/>
              <a:t>Science</a:t>
            </a:r>
            <a:r>
              <a:rPr lang="tr-TR" sz="1000" dirty="0"/>
              <a:t> 8.3 (2020): 1-2. </a:t>
            </a:r>
          </a:p>
        </p:txBody>
      </p:sp>
    </p:spTree>
    <p:extLst>
      <p:ext uri="{BB962C8B-B14F-4D97-AF65-F5344CB8AC3E}">
        <p14:creationId xmlns:p14="http://schemas.microsoft.com/office/powerpoint/2010/main" val="3134962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525970" y="413249"/>
            <a:ext cx="3987841" cy="697832"/>
          </a:xfrm>
        </p:spPr>
        <p:txBody>
          <a:bodyPr>
            <a:normAutofit/>
          </a:bodyPr>
          <a:lstStyle/>
          <a:p>
            <a:r>
              <a:rPr lang="tr-TR" sz="3200" b="1" dirty="0">
                <a:latin typeface="Arial" panose="020B0604020202020204" pitchFamily="34" charset="0"/>
                <a:cs typeface="Arial" panose="020B0604020202020204" pitchFamily="34" charset="0"/>
              </a:rPr>
              <a:t>İçindekiler</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373570" y="991063"/>
            <a:ext cx="8692845" cy="4154984"/>
          </a:xfrm>
          <a:prstGeom prst="rect">
            <a:avLst/>
          </a:prstGeom>
        </p:spPr>
        <p:txBody>
          <a:bodyPr wrap="square">
            <a:spAutoFit/>
          </a:bodyPr>
          <a:lstStyle/>
          <a:p>
            <a:pPr marL="342900" indent="-342900">
              <a:lnSpc>
                <a:spcPct val="200000"/>
              </a:lnSpc>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800100" lvl="1" indent="-342900">
              <a:lnSpc>
                <a:spcPct val="200000"/>
              </a:lnSpc>
              <a:buFont typeface="Arial" panose="020B0604020202020204" pitchFamily="34" charset="0"/>
              <a:buChar char="•"/>
            </a:pPr>
            <a:r>
              <a:rPr lang="tr-TR" sz="2800" dirty="0">
                <a:latin typeface="Arial" panose="020B0604020202020204" pitchFamily="34" charset="0"/>
                <a:cs typeface="Arial" panose="020B0604020202020204" pitchFamily="34" charset="0"/>
              </a:rPr>
              <a:t>Elektrikli Araçlar (EA) ve Yenilenebilir Enerji</a:t>
            </a:r>
          </a:p>
          <a:p>
            <a:pPr marL="800100" lvl="1" indent="-342900">
              <a:lnSpc>
                <a:spcPct val="200000"/>
              </a:lnSpc>
              <a:buFont typeface="Arial" panose="020B0604020202020204" pitchFamily="34" charset="0"/>
              <a:buChar char="•"/>
            </a:pPr>
            <a:r>
              <a:rPr lang="tr-TR" sz="2800" dirty="0" err="1">
                <a:latin typeface="Arial" panose="020B0604020202020204" pitchFamily="34" charset="0"/>
                <a:cs typeface="Arial" panose="020B0604020202020204" pitchFamily="34" charset="0"/>
              </a:rPr>
              <a:t>Fotovoltaik</a:t>
            </a:r>
            <a:r>
              <a:rPr lang="tr-TR" sz="2800" dirty="0">
                <a:latin typeface="Arial" panose="020B0604020202020204" pitchFamily="34" charset="0"/>
                <a:cs typeface="Arial" panose="020B0604020202020204" pitchFamily="34" charset="0"/>
              </a:rPr>
              <a:t> Paneller (PV) ile EA Şarjı</a:t>
            </a:r>
          </a:p>
          <a:p>
            <a:pPr marL="800100" lvl="1" indent="-342900">
              <a:lnSpc>
                <a:spcPct val="200000"/>
              </a:lnSpc>
              <a:buFont typeface="Arial" panose="020B0604020202020204" pitchFamily="34" charset="0"/>
              <a:buChar char="•"/>
            </a:pPr>
            <a:r>
              <a:rPr lang="tr-TR" sz="2800" dirty="0">
                <a:latin typeface="Arial" panose="020B0604020202020204" pitchFamily="34" charset="0"/>
                <a:cs typeface="Arial" panose="020B0604020202020204" pitchFamily="34" charset="0"/>
              </a:rPr>
              <a:t>Gelecek Projeksiyonları</a:t>
            </a:r>
          </a:p>
          <a:p>
            <a:pPr marL="800100" lvl="1" indent="-342900">
              <a:lnSpc>
                <a:spcPct val="200000"/>
              </a:lnSpc>
              <a:buFont typeface="Arial" panose="020B0604020202020204" pitchFamily="34" charset="0"/>
              <a:buChar char="•"/>
            </a:pPr>
            <a:r>
              <a:rPr lang="tr-TR" sz="2800" dirty="0">
                <a:latin typeface="Arial" panose="020B0604020202020204" pitchFamily="34" charset="0"/>
                <a:cs typeface="Arial" panose="020B0604020202020204" pitchFamily="34" charset="0"/>
              </a:rPr>
              <a:t>Teknolojik İhtiyaçlar ve Şarj Yöntemleri</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55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3152775" y="110376"/>
            <a:ext cx="6142038" cy="698500"/>
          </a:xfrm>
        </p:spPr>
        <p:txBody>
          <a:bodyPr>
            <a:normAutofit/>
          </a:bodyPr>
          <a:lstStyle/>
          <a:p>
            <a:r>
              <a:rPr lang="tr-TR" sz="3200" b="1" dirty="0">
                <a:latin typeface="Arial" panose="020B0604020202020204" pitchFamily="34" charset="0"/>
                <a:cs typeface="Arial" panose="020B0604020202020204" pitchFamily="34" charset="0"/>
              </a:rPr>
              <a:t>Elektrikli Araçların Geleceği</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49764" y="1099439"/>
            <a:ext cx="5637764" cy="5309146"/>
          </a:xfrm>
          <a:prstGeom prst="rect">
            <a:avLst/>
          </a:prstGeom>
        </p:spPr>
        <p:txBody>
          <a:bodyPr wrap="square">
            <a:spAutoFit/>
          </a:bodyPr>
          <a:lstStyle/>
          <a:p>
            <a:pPr marL="342900" indent="-342900">
              <a:lnSpc>
                <a:spcPct val="150000"/>
              </a:lnSpc>
              <a:buFont typeface="Arial" panose="020B0604020202020204" pitchFamily="34" charset="0"/>
              <a:buChar char="•"/>
            </a:pPr>
            <a:endParaRPr lang="tr-TR" sz="1400" dirty="0">
              <a:latin typeface="Arial" panose="020B0604020202020204" pitchFamily="34" charset="0"/>
              <a:cs typeface="Arial" panose="020B0604020202020204" pitchFamily="34" charset="0"/>
            </a:endParaRPr>
          </a:p>
          <a:p>
            <a:pPr marL="800100" lvl="1" indent="-342900">
              <a:lnSpc>
                <a:spcPct val="150000"/>
              </a:lnSpc>
              <a:buFont typeface="Arial" panose="020B0604020202020204" pitchFamily="34" charset="0"/>
              <a:buChar char="•"/>
            </a:pPr>
            <a:r>
              <a:rPr lang="tr-TR" b="1" dirty="0">
                <a:latin typeface="Arial" panose="020B0604020202020204" pitchFamily="34" charset="0"/>
                <a:cs typeface="Arial" panose="020B0604020202020204" pitchFamily="34" charset="0"/>
              </a:rPr>
              <a:t>Elektrikli Araçların Yaygınlaşması:</a:t>
            </a:r>
          </a:p>
          <a:p>
            <a:pPr marL="1257300" lvl="2" indent="-342900">
              <a:lnSpc>
                <a:spcPct val="150000"/>
              </a:lnSpc>
              <a:buFont typeface="Arial" panose="020B0604020202020204" pitchFamily="34" charset="0"/>
              <a:buChar char="•"/>
            </a:pPr>
            <a:r>
              <a:rPr lang="tr-TR" dirty="0">
                <a:latin typeface="Arial" panose="020B0604020202020204" pitchFamily="34" charset="0"/>
                <a:cs typeface="Arial" panose="020B0604020202020204" pitchFamily="34" charset="0"/>
              </a:rPr>
              <a:t>Karbon salınımını azaltma potansiyeli.</a:t>
            </a:r>
          </a:p>
          <a:p>
            <a:pPr marL="1257300" lvl="2" indent="-342900">
              <a:lnSpc>
                <a:spcPct val="150000"/>
              </a:lnSpc>
              <a:buFont typeface="Arial" panose="020B0604020202020204" pitchFamily="34" charset="0"/>
              <a:buChar char="•"/>
            </a:pPr>
            <a:r>
              <a:rPr lang="tr-TR" dirty="0">
                <a:latin typeface="Arial" panose="020B0604020202020204" pitchFamily="34" charset="0"/>
                <a:cs typeface="Arial" panose="020B0604020202020204" pitchFamily="34" charset="0"/>
              </a:rPr>
              <a:t>Türkiye'deki elektrikli araç sayısı ve projeksiyonları.</a:t>
            </a:r>
          </a:p>
          <a:p>
            <a:pPr marL="1257300" lvl="2" indent="-342900">
              <a:lnSpc>
                <a:spcPct val="150000"/>
              </a:lnSpc>
              <a:buFont typeface="Arial" panose="020B0604020202020204" pitchFamily="34" charset="0"/>
              <a:buChar char="•"/>
            </a:pPr>
            <a:r>
              <a:rPr lang="tr-TR" dirty="0">
                <a:latin typeface="Arial" panose="020B0604020202020204" pitchFamily="34" charset="0"/>
                <a:cs typeface="Arial" panose="020B0604020202020204" pitchFamily="34" charset="0"/>
              </a:rPr>
              <a:t>EA kullanımıyla fosil yakıtlara olan bağımlılığın azalması.</a:t>
            </a:r>
          </a:p>
          <a:p>
            <a:pPr marL="800100" lvl="1" indent="-342900">
              <a:lnSpc>
                <a:spcPct val="150000"/>
              </a:lnSpc>
              <a:buFont typeface="Arial" panose="020B0604020202020204" pitchFamily="34" charset="0"/>
              <a:buChar char="•"/>
            </a:pPr>
            <a:r>
              <a:rPr lang="tr-TR" b="1" dirty="0">
                <a:latin typeface="Arial" panose="020B0604020202020204" pitchFamily="34" charset="0"/>
                <a:cs typeface="Arial" panose="020B0604020202020204" pitchFamily="34" charset="0"/>
              </a:rPr>
              <a:t>PV Panellerle Şarj:</a:t>
            </a:r>
          </a:p>
          <a:p>
            <a:pPr marL="1257300" lvl="2" indent="-342900">
              <a:lnSpc>
                <a:spcPct val="150000"/>
              </a:lnSpc>
              <a:buFont typeface="Arial" panose="020B0604020202020204" pitchFamily="34" charset="0"/>
              <a:buChar char="•"/>
            </a:pPr>
            <a:r>
              <a:rPr lang="tr-TR" dirty="0">
                <a:latin typeface="Arial" panose="020B0604020202020204" pitchFamily="34" charset="0"/>
                <a:cs typeface="Arial" panose="020B0604020202020204" pitchFamily="34" charset="0"/>
              </a:rPr>
              <a:t>Güneş enerjisi ile elektrik üretimi ve depolama.	</a:t>
            </a:r>
          </a:p>
          <a:p>
            <a:pPr marL="1714500" lvl="3" indent="-342900">
              <a:lnSpc>
                <a:spcPct val="150000"/>
              </a:lnSpc>
              <a:buFont typeface="Arial" panose="020B0604020202020204" pitchFamily="34" charset="0"/>
              <a:buChar char="•"/>
            </a:pPr>
            <a:r>
              <a:rPr lang="tr-TR" dirty="0">
                <a:latin typeface="Arial" panose="020B0604020202020204" pitchFamily="34" charset="0"/>
                <a:cs typeface="Arial" panose="020B0604020202020204" pitchFamily="34" charset="0"/>
              </a:rPr>
              <a:t>Ortalama bir elektrikli araç için gerekli PV alanı.</a:t>
            </a:r>
            <a:endParaRPr lang="tr-TR" sz="1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fr-FR" sz="1400" dirty="0">
              <a:latin typeface="Arial" panose="020B0604020202020204" pitchFamily="34" charset="0"/>
              <a:cs typeface="Arial" panose="020B0604020202020204" pitchFamily="34" charset="0"/>
            </a:endParaRPr>
          </a:p>
        </p:txBody>
      </p:sp>
      <p:pic>
        <p:nvPicPr>
          <p:cNvPr id="6" name="image3.png" descr="Grafik"/>
          <p:cNvPicPr/>
          <p:nvPr/>
        </p:nvPicPr>
        <p:blipFill>
          <a:blip r:embed="rId3"/>
          <a:srcRect/>
          <a:stretch>
            <a:fillRect/>
          </a:stretch>
        </p:blipFill>
        <p:spPr>
          <a:xfrm>
            <a:off x="5324475" y="1826514"/>
            <a:ext cx="6461125" cy="3533036"/>
          </a:xfrm>
          <a:prstGeom prst="rect">
            <a:avLst/>
          </a:prstGeom>
          <a:ln/>
        </p:spPr>
      </p:pic>
      <p:sp>
        <p:nvSpPr>
          <p:cNvPr id="7" name="Dikdörtgen 6"/>
          <p:cNvSpPr/>
          <p:nvPr/>
        </p:nvSpPr>
        <p:spPr>
          <a:xfrm>
            <a:off x="7566821" y="5280781"/>
            <a:ext cx="3831690" cy="369332"/>
          </a:xfrm>
          <a:prstGeom prst="rect">
            <a:avLst/>
          </a:prstGeom>
        </p:spPr>
        <p:txBody>
          <a:bodyPr wrap="none">
            <a:spAutoFit/>
          </a:bodyPr>
          <a:lstStyle/>
          <a:p>
            <a:r>
              <a:rPr lang="tr-TR" dirty="0"/>
              <a:t>Türkiye EA sayısı 2018-2024 Nisan arası</a:t>
            </a:r>
          </a:p>
        </p:txBody>
      </p:sp>
    </p:spTree>
    <p:extLst>
      <p:ext uri="{BB962C8B-B14F-4D97-AF65-F5344CB8AC3E}">
        <p14:creationId xmlns:p14="http://schemas.microsoft.com/office/powerpoint/2010/main" val="567734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3619500" y="152745"/>
            <a:ext cx="6142038" cy="698500"/>
          </a:xfrm>
        </p:spPr>
        <p:txBody>
          <a:bodyPr>
            <a:normAutofit/>
          </a:bodyPr>
          <a:lstStyle/>
          <a:p>
            <a:pPr algn="ctr"/>
            <a:r>
              <a:rPr lang="tr-TR" sz="3200" b="1" dirty="0">
                <a:latin typeface="Arial" panose="020B0604020202020204" pitchFamily="34" charset="0"/>
                <a:cs typeface="Arial" panose="020B0604020202020204" pitchFamily="34" charset="0"/>
              </a:rPr>
              <a:t>EA Şarj Yöntemleri</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128037" y="594614"/>
            <a:ext cx="6110838" cy="6047809"/>
          </a:xfrm>
          <a:prstGeom prst="rect">
            <a:avLst/>
          </a:prstGeom>
        </p:spPr>
        <p:txBody>
          <a:bodyPr wrap="square">
            <a:spAutoFit/>
          </a:bodyPr>
          <a:lstStyle/>
          <a:p>
            <a:pPr marL="342900" indent="-342900">
              <a:lnSpc>
                <a:spcPct val="150000"/>
              </a:lnSpc>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marL="800100" lvl="1" indent="-342900">
              <a:lnSpc>
                <a:spcPct val="150000"/>
              </a:lnSpc>
              <a:buFont typeface="Arial" panose="020B0604020202020204" pitchFamily="34" charset="0"/>
              <a:buChar char="•"/>
            </a:pPr>
            <a:r>
              <a:rPr lang="tr-TR" sz="2400" b="1" dirty="0">
                <a:latin typeface="Arial" panose="020B0604020202020204" pitchFamily="34" charset="0"/>
                <a:cs typeface="Arial" panose="020B0604020202020204" pitchFamily="34" charset="0"/>
              </a:rPr>
              <a:t>Şarj Tipleri:</a:t>
            </a:r>
          </a:p>
          <a:p>
            <a:pPr marL="1257300" lvl="2" indent="-34290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Kablolu ve kablosuz şarj teknolojileri.</a:t>
            </a:r>
          </a:p>
          <a:p>
            <a:pPr marL="1257300" lvl="2" indent="-34290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Şarj süresi, batarya değişimi ve şarj verimliliği.</a:t>
            </a:r>
          </a:p>
          <a:p>
            <a:pPr marL="800100" lvl="1" indent="-342900">
              <a:lnSpc>
                <a:spcPct val="150000"/>
              </a:lnSpc>
              <a:buFont typeface="Arial" panose="020B0604020202020204" pitchFamily="34" charset="0"/>
              <a:buChar char="•"/>
            </a:pPr>
            <a:r>
              <a:rPr lang="tr-TR" sz="2400" b="1" dirty="0">
                <a:latin typeface="Arial" panose="020B0604020202020204" pitchFamily="34" charset="0"/>
                <a:cs typeface="Arial" panose="020B0604020202020204" pitchFamily="34" charset="0"/>
              </a:rPr>
              <a:t>Teknolojik Gelişim:</a:t>
            </a:r>
          </a:p>
          <a:p>
            <a:pPr marL="1257300" lvl="2" indent="-34290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Batarya verimliliği ve menzil artırma ihtiyacı.</a:t>
            </a:r>
          </a:p>
          <a:p>
            <a:pPr marL="1257300" lvl="2" indent="-34290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2035'e kadar şarj sürelerinin 10 dakikanın altına indirilmesi hedefi.</a:t>
            </a:r>
            <a:endParaRPr lang="fr-FR" dirty="0">
              <a:latin typeface="Arial" panose="020B0604020202020204" pitchFamily="34" charset="0"/>
              <a:cs typeface="Arial" panose="020B0604020202020204" pitchFamily="34" charset="0"/>
            </a:endParaRPr>
          </a:p>
        </p:txBody>
      </p:sp>
      <p:pic>
        <p:nvPicPr>
          <p:cNvPr id="6" name="image11.png"/>
          <p:cNvPicPr>
            <a:picLocks/>
          </p:cNvPicPr>
          <p:nvPr/>
        </p:nvPicPr>
        <p:blipFill>
          <a:blip r:embed="rId3"/>
          <a:srcRect/>
          <a:stretch>
            <a:fillRect/>
          </a:stretch>
        </p:blipFill>
        <p:spPr>
          <a:xfrm>
            <a:off x="6057900" y="1442629"/>
            <a:ext cx="5933154" cy="4259160"/>
          </a:xfrm>
          <a:prstGeom prst="rect">
            <a:avLst/>
          </a:prstGeom>
          <a:ln/>
        </p:spPr>
      </p:pic>
    </p:spTree>
    <p:extLst>
      <p:ext uri="{BB962C8B-B14F-4D97-AF65-F5344CB8AC3E}">
        <p14:creationId xmlns:p14="http://schemas.microsoft.com/office/powerpoint/2010/main" val="211456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0" y="254000"/>
            <a:ext cx="6142038" cy="698500"/>
          </a:xfrm>
        </p:spPr>
        <p:txBody>
          <a:bodyPr>
            <a:normAutofit fontScale="90000"/>
          </a:bodyPr>
          <a:lstStyle/>
          <a:p>
            <a:pPr algn="ctr"/>
            <a:r>
              <a:rPr lang="tr-TR" sz="3200" b="1" dirty="0" err="1">
                <a:latin typeface="Arial" panose="020B0604020202020204" pitchFamily="34" charset="0"/>
                <a:cs typeface="Arial" panose="020B0604020202020204" pitchFamily="34" charset="0"/>
              </a:rPr>
              <a:t>Fotovoltaik</a:t>
            </a:r>
            <a:r>
              <a:rPr lang="tr-TR" sz="3200" b="1" dirty="0">
                <a:latin typeface="Arial" panose="020B0604020202020204" pitchFamily="34" charset="0"/>
                <a:cs typeface="Arial" panose="020B0604020202020204" pitchFamily="34" charset="0"/>
              </a:rPr>
              <a:t> Sistemlerin Kullanımı</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105508" y="1485419"/>
            <a:ext cx="6255179" cy="3671005"/>
          </a:xfrm>
          <a:prstGeom prst="rect">
            <a:avLst/>
          </a:prstGeom>
        </p:spPr>
        <p:txBody>
          <a:bodyPr wrap="square">
            <a:spAutoFit/>
          </a:bodyPr>
          <a:lstStyle/>
          <a:p>
            <a:pPr marL="800100" lvl="1" indent="-342900">
              <a:lnSpc>
                <a:spcPct val="200000"/>
              </a:lnSpc>
              <a:buFont typeface="Arial" panose="020B0604020202020204" pitchFamily="34" charset="0"/>
              <a:buChar char="•"/>
            </a:pPr>
            <a:r>
              <a:rPr lang="tr-TR" sz="2400" b="1" dirty="0">
                <a:latin typeface="Arial" panose="020B0604020202020204" pitchFamily="34" charset="0"/>
                <a:cs typeface="Arial" panose="020B0604020202020204" pitchFamily="34" charset="0"/>
              </a:rPr>
              <a:t>PV Sistemleri ile EA Şarjı:</a:t>
            </a:r>
          </a:p>
          <a:p>
            <a:pPr marL="1257300" lvl="2" indent="-342900">
              <a:lnSpc>
                <a:spcPct val="200000"/>
              </a:lnSpc>
              <a:buFont typeface="Arial" panose="020B0604020202020204" pitchFamily="34" charset="0"/>
              <a:buChar char="•"/>
            </a:pPr>
            <a:r>
              <a:rPr lang="tr-TR" sz="2400" dirty="0">
                <a:latin typeface="Arial" panose="020B0604020202020204" pitchFamily="34" charset="0"/>
                <a:cs typeface="Arial" panose="020B0604020202020204" pitchFamily="34" charset="0"/>
              </a:rPr>
              <a:t>Güneş enerjisinin elektrik enerjisine dönüştürülmesi.</a:t>
            </a:r>
          </a:p>
          <a:p>
            <a:pPr marL="1257300" lvl="2" indent="-342900">
              <a:lnSpc>
                <a:spcPct val="200000"/>
              </a:lnSpc>
              <a:buFont typeface="Arial" panose="020B0604020202020204" pitchFamily="34" charset="0"/>
              <a:buChar char="•"/>
            </a:pPr>
            <a:r>
              <a:rPr lang="tr-TR" sz="2400" dirty="0">
                <a:latin typeface="Arial" panose="020B0604020202020204" pitchFamily="34" charset="0"/>
                <a:cs typeface="Arial" panose="020B0604020202020204" pitchFamily="34" charset="0"/>
              </a:rPr>
              <a:t>Türkiye'de günlük güneşlenme süreleri ve ışınım değerleri </a:t>
            </a:r>
          </a:p>
        </p:txBody>
      </p:sp>
      <p:pic>
        <p:nvPicPr>
          <p:cNvPr id="6" name="image5.png"/>
          <p:cNvPicPr/>
          <p:nvPr/>
        </p:nvPicPr>
        <p:blipFill>
          <a:blip r:embed="rId3"/>
          <a:stretch>
            <a:fillRect/>
          </a:stretch>
        </p:blipFill>
        <p:spPr>
          <a:xfrm>
            <a:off x="6993032" y="4103078"/>
            <a:ext cx="4930347" cy="2614246"/>
          </a:xfrm>
          <a:prstGeom prst="rect">
            <a:avLst/>
          </a:prstGeom>
          <a:ln/>
        </p:spPr>
      </p:pic>
      <p:pic>
        <p:nvPicPr>
          <p:cNvPr id="7" name="image2.png"/>
          <p:cNvPicPr/>
          <p:nvPr/>
        </p:nvPicPr>
        <p:blipFill>
          <a:blip r:embed="rId4"/>
          <a:stretch>
            <a:fillRect/>
          </a:stretch>
        </p:blipFill>
        <p:spPr>
          <a:xfrm>
            <a:off x="6993032" y="952145"/>
            <a:ext cx="4930346" cy="2963363"/>
          </a:xfrm>
          <a:prstGeom prst="rect">
            <a:avLst/>
          </a:prstGeom>
          <a:ln/>
        </p:spPr>
      </p:pic>
    </p:spTree>
    <p:extLst>
      <p:ext uri="{BB962C8B-B14F-4D97-AF65-F5344CB8AC3E}">
        <p14:creationId xmlns:p14="http://schemas.microsoft.com/office/powerpoint/2010/main" val="3437218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png"/>
          <p:cNvPicPr/>
          <p:nvPr/>
        </p:nvPicPr>
        <p:blipFill>
          <a:blip r:embed="rId3" cstate="print">
            <a:extLst>
              <a:ext uri="{28A0092B-C50C-407E-A947-70E740481C1C}">
                <a14:useLocalDpi xmlns:a14="http://schemas.microsoft.com/office/drawing/2010/main" val="0"/>
              </a:ext>
            </a:extLst>
          </a:blip>
          <a:srcRect/>
          <a:stretch>
            <a:fillRect/>
          </a:stretch>
        </p:blipFill>
        <p:spPr>
          <a:xfrm>
            <a:off x="87926" y="970086"/>
            <a:ext cx="11975122" cy="5747238"/>
          </a:xfrm>
          <a:prstGeom prst="rect">
            <a:avLst/>
          </a:prstGeom>
          <a:ln/>
        </p:spPr>
      </p:pic>
      <p:sp>
        <p:nvSpPr>
          <p:cNvPr id="3" name="Titre 3"/>
          <p:cNvSpPr txBox="1">
            <a:spLocks/>
          </p:cNvSpPr>
          <p:nvPr/>
        </p:nvSpPr>
        <p:spPr>
          <a:xfrm>
            <a:off x="0" y="254000"/>
            <a:ext cx="9777046" cy="6985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latin typeface="Arial" panose="020B0604020202020204" pitchFamily="34" charset="0"/>
                <a:cs typeface="Arial" panose="020B0604020202020204" pitchFamily="34" charset="0"/>
              </a:rPr>
              <a:t>Yıllı Ortalama Günlük Güneşlenme Süresi saat/gün</a:t>
            </a:r>
            <a:endParaRPr lang="fr-F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480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532323" y="125413"/>
            <a:ext cx="10323246" cy="698500"/>
          </a:xfrm>
        </p:spPr>
        <p:txBody>
          <a:bodyPr>
            <a:normAutofit fontScale="90000"/>
          </a:bodyPr>
          <a:lstStyle/>
          <a:p>
            <a:r>
              <a:rPr lang="tr-TR" sz="3200" b="1" dirty="0" err="1">
                <a:latin typeface="Arial" panose="020B0604020202020204" pitchFamily="34" charset="0"/>
                <a:cs typeface="Arial" panose="020B0604020202020204" pitchFamily="34" charset="0"/>
              </a:rPr>
              <a:t>Fotovoltaik</a:t>
            </a:r>
            <a:r>
              <a:rPr lang="tr-TR" sz="3200" b="1" dirty="0">
                <a:latin typeface="Arial" panose="020B0604020202020204" pitchFamily="34" charset="0"/>
                <a:cs typeface="Arial" panose="020B0604020202020204" pitchFamily="34" charset="0"/>
              </a:rPr>
              <a:t> Sistemlerin Kullanımı:  Depolama Sistemleri</a:t>
            </a:r>
            <a:endParaRPr lang="fr-FR" sz="32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a:stretch>
            <a:fillRect/>
          </a:stretch>
        </p:blipFill>
        <p:spPr>
          <a:xfrm>
            <a:off x="637831" y="1610731"/>
            <a:ext cx="7235139" cy="4171490"/>
          </a:xfrm>
          <a:prstGeom prst="rect">
            <a:avLst/>
          </a:prstGeom>
        </p:spPr>
      </p:pic>
      <p:sp>
        <p:nvSpPr>
          <p:cNvPr id="7" name="Dikdörtgen 6"/>
          <p:cNvSpPr/>
          <p:nvPr/>
        </p:nvSpPr>
        <p:spPr>
          <a:xfrm>
            <a:off x="8452340" y="2296904"/>
            <a:ext cx="3434861" cy="2585323"/>
          </a:xfrm>
          <a:prstGeom prst="rect">
            <a:avLst/>
          </a:prstGeom>
        </p:spPr>
        <p:txBody>
          <a:bodyPr wrap="square">
            <a:spAutoFit/>
          </a:bodyPr>
          <a:lstStyle/>
          <a:p>
            <a:pPr marL="342900" indent="-342900">
              <a:lnSpc>
                <a:spcPct val="150000"/>
              </a:lnSpc>
              <a:buAutoNum type="alphaLcParenR"/>
            </a:pPr>
            <a:r>
              <a:rPr lang="tr-TR" dirty="0">
                <a:latin typeface="Arial" panose="020B0604020202020204" pitchFamily="34" charset="0"/>
                <a:cs typeface="Arial" panose="020B0604020202020204" pitchFamily="34" charset="0"/>
              </a:rPr>
              <a:t>Güneş panelinden </a:t>
            </a:r>
            <a:r>
              <a:rPr lang="tr-TR" dirty="0" err="1">
                <a:latin typeface="Arial" panose="020B0604020202020204" pitchFamily="34" charset="0"/>
                <a:cs typeface="Arial" panose="020B0604020202020204" pitchFamily="34" charset="0"/>
              </a:rPr>
              <a:t>EA’ın</a:t>
            </a:r>
            <a:r>
              <a:rPr lang="tr-TR" dirty="0">
                <a:latin typeface="Arial" panose="020B0604020202020204" pitchFamily="34" charset="0"/>
                <a:cs typeface="Arial" panose="020B0604020202020204" pitchFamily="34" charset="0"/>
              </a:rPr>
              <a:t> doğrudan şarj edilmesi </a:t>
            </a:r>
          </a:p>
          <a:p>
            <a:pPr marL="342900" indent="-342900">
              <a:lnSpc>
                <a:spcPct val="150000"/>
              </a:lnSpc>
              <a:buAutoNum type="alphaLcParenR"/>
            </a:pPr>
            <a:r>
              <a:rPr lang="tr-TR" dirty="0" err="1">
                <a:latin typeface="Arial" panose="020B0604020202020204" pitchFamily="34" charset="0"/>
                <a:cs typeface="Arial" panose="020B0604020202020204" pitchFamily="34" charset="0"/>
              </a:rPr>
              <a:t>EA’nın</a:t>
            </a:r>
            <a:r>
              <a:rPr lang="tr-TR" dirty="0">
                <a:latin typeface="Arial" panose="020B0604020202020204" pitchFamily="34" charset="0"/>
                <a:cs typeface="Arial" panose="020B0604020202020204" pitchFamily="34" charset="0"/>
              </a:rPr>
              <a:t> PV ‘den elde edilen enerjinin depolanması ve depolama sistemi üzerinden şarj edilmesi</a:t>
            </a:r>
          </a:p>
        </p:txBody>
      </p:sp>
    </p:spTree>
    <p:extLst>
      <p:ext uri="{BB962C8B-B14F-4D97-AF65-F5344CB8AC3E}">
        <p14:creationId xmlns:p14="http://schemas.microsoft.com/office/powerpoint/2010/main" val="400472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339968" y="160582"/>
            <a:ext cx="8195733" cy="698500"/>
          </a:xfrm>
        </p:spPr>
        <p:txBody>
          <a:bodyPr>
            <a:normAutofit fontScale="90000"/>
          </a:bodyPr>
          <a:lstStyle/>
          <a:p>
            <a:r>
              <a:rPr lang="tr-TR" sz="3200" b="1" dirty="0">
                <a:latin typeface="Arial" panose="020B0604020202020204" pitchFamily="34" charset="0"/>
                <a:cs typeface="Arial" panose="020B0604020202020204" pitchFamily="34" charset="0"/>
              </a:rPr>
              <a:t>Güneş Enerjisinden Şarj İçin Gerekli PV Alanı</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339968" y="1201982"/>
            <a:ext cx="5356143" cy="2793842"/>
          </a:xfrm>
          <a:prstGeom prst="rect">
            <a:avLst/>
          </a:prstGeom>
        </p:spPr>
        <p:txBody>
          <a:bodyPr wrap="square">
            <a:spAutoFit/>
          </a:bodyPr>
          <a:lstStyle/>
          <a:p>
            <a:pPr marL="361950" lvl="1" indent="-361950">
              <a:lnSpc>
                <a:spcPct val="150000"/>
              </a:lnSpc>
              <a:buFont typeface="Arial" panose="020B0604020202020204" pitchFamily="34" charset="0"/>
              <a:buChar char="•"/>
            </a:pPr>
            <a:r>
              <a:rPr lang="tr-TR" sz="2400" b="1" dirty="0">
                <a:latin typeface="Arial" panose="020B0604020202020204" pitchFamily="34" charset="0"/>
                <a:cs typeface="Arial" panose="020B0604020202020204" pitchFamily="34" charset="0"/>
              </a:rPr>
              <a:t>Günlük 37 km için PV Alanı:</a:t>
            </a:r>
          </a:p>
          <a:p>
            <a:pPr marL="819150" lvl="3" indent="-36195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Türkiye ortalaması: 9,10 m²</a:t>
            </a:r>
          </a:p>
          <a:p>
            <a:pPr marL="819150" lvl="3" indent="-36195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Ankara: 10,02 m²</a:t>
            </a:r>
          </a:p>
          <a:p>
            <a:pPr marL="819150" lvl="3" indent="-36195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Antalya: 8,10 m²</a:t>
            </a:r>
          </a:p>
          <a:p>
            <a:pPr marL="819150" lvl="3" indent="-361950">
              <a:lnSpc>
                <a:spcPct val="150000"/>
              </a:lnSpc>
              <a:buFont typeface="Arial" panose="020B0604020202020204" pitchFamily="34" charset="0"/>
              <a:buChar char="•"/>
            </a:pPr>
            <a:r>
              <a:rPr lang="tr-TR" sz="2400" dirty="0">
                <a:latin typeface="Arial" panose="020B0604020202020204" pitchFamily="34" charset="0"/>
                <a:cs typeface="Arial" panose="020B0604020202020204" pitchFamily="34" charset="0"/>
              </a:rPr>
              <a:t>Edirne: 13,60 m²</a:t>
            </a:r>
          </a:p>
        </p:txBody>
      </p:sp>
      <p:graphicFrame>
        <p:nvGraphicFramePr>
          <p:cNvPr id="2" name="Tablo 1"/>
          <p:cNvGraphicFramePr>
            <a:graphicFrameLocks noGrp="1"/>
          </p:cNvGraphicFramePr>
          <p:nvPr>
            <p:extLst>
              <p:ext uri="{D42A27DB-BD31-4B8C-83A1-F6EECF244321}">
                <p14:modId xmlns:p14="http://schemas.microsoft.com/office/powerpoint/2010/main" val="3075689155"/>
              </p:ext>
            </p:extLst>
          </p:nvPr>
        </p:nvGraphicFramePr>
        <p:xfrm>
          <a:off x="4100139" y="2803925"/>
          <a:ext cx="7939460" cy="3075224"/>
        </p:xfrm>
        <a:graphic>
          <a:graphicData uri="http://schemas.openxmlformats.org/drawingml/2006/table">
            <a:tbl>
              <a:tblPr firstRow="1" bandRow="1">
                <a:tableStyleId>{5C22544A-7EE6-4342-B048-85BDC9FD1C3A}</a:tableStyleId>
              </a:tblPr>
              <a:tblGrid>
                <a:gridCol w="1984865">
                  <a:extLst>
                    <a:ext uri="{9D8B030D-6E8A-4147-A177-3AD203B41FA5}">
                      <a16:colId xmlns:a16="http://schemas.microsoft.com/office/drawing/2014/main" val="2653302783"/>
                    </a:ext>
                  </a:extLst>
                </a:gridCol>
                <a:gridCol w="1984865">
                  <a:extLst>
                    <a:ext uri="{9D8B030D-6E8A-4147-A177-3AD203B41FA5}">
                      <a16:colId xmlns:a16="http://schemas.microsoft.com/office/drawing/2014/main" val="3428341744"/>
                    </a:ext>
                  </a:extLst>
                </a:gridCol>
                <a:gridCol w="1984865">
                  <a:extLst>
                    <a:ext uri="{9D8B030D-6E8A-4147-A177-3AD203B41FA5}">
                      <a16:colId xmlns:a16="http://schemas.microsoft.com/office/drawing/2014/main" val="422401568"/>
                    </a:ext>
                  </a:extLst>
                </a:gridCol>
                <a:gridCol w="1984865">
                  <a:extLst>
                    <a:ext uri="{9D8B030D-6E8A-4147-A177-3AD203B41FA5}">
                      <a16:colId xmlns:a16="http://schemas.microsoft.com/office/drawing/2014/main" val="3287819819"/>
                    </a:ext>
                  </a:extLst>
                </a:gridCol>
              </a:tblGrid>
              <a:tr h="555446">
                <a:tc>
                  <a:txBody>
                    <a:bodyPr/>
                    <a:lstStyle/>
                    <a:p>
                      <a:pPr algn="ctr">
                        <a:lnSpc>
                          <a:spcPct val="115000"/>
                        </a:lnSpc>
                        <a:spcAft>
                          <a:spcPts val="0"/>
                        </a:spcAft>
                      </a:pPr>
                      <a:r>
                        <a:rPr lang="tr-TR" sz="2800" dirty="0">
                          <a:effectLst/>
                        </a:rPr>
                        <a:t> </a:t>
                      </a:r>
                      <a:endParaRPr lang="tr-TR" sz="3600" dirty="0">
                        <a:effectLst/>
                        <a:latin typeface="Arial" panose="020B0604020202020204" pitchFamily="34" charset="0"/>
                        <a:ea typeface="Arial" panose="020B0604020202020204" pitchFamily="34" charset="0"/>
                      </a:endParaRPr>
                    </a:p>
                  </a:txBody>
                  <a:tcPr marL="0" marR="0" marT="0" marB="0" anchor="ctr"/>
                </a:tc>
                <a:tc>
                  <a:txBody>
                    <a:bodyPr/>
                    <a:lstStyle/>
                    <a:p>
                      <a:pPr algn="ctr">
                        <a:lnSpc>
                          <a:spcPct val="100000"/>
                        </a:lnSpc>
                        <a:spcAft>
                          <a:spcPts val="0"/>
                        </a:spcAft>
                      </a:pPr>
                      <a:r>
                        <a:rPr lang="tr-TR" sz="2800" b="1" dirty="0">
                          <a:effectLst/>
                        </a:rPr>
                        <a:t>Işınım </a:t>
                      </a:r>
                      <a:r>
                        <a:rPr lang="tr-TR" sz="2800" b="1" dirty="0" err="1">
                          <a:effectLst/>
                        </a:rPr>
                        <a:t>kWh</a:t>
                      </a:r>
                      <a:r>
                        <a:rPr lang="tr-TR" sz="2800" b="1" dirty="0">
                          <a:effectLst/>
                        </a:rPr>
                        <a:t>/m</a:t>
                      </a:r>
                      <a:r>
                        <a:rPr lang="tr-TR" sz="2800" b="1" baseline="30000" dirty="0">
                          <a:effectLst/>
                        </a:rPr>
                        <a:t>2</a:t>
                      </a:r>
                      <a:r>
                        <a:rPr lang="tr-TR" sz="2800" b="1" dirty="0">
                          <a:effectLst/>
                        </a:rPr>
                        <a:t> gün</a:t>
                      </a:r>
                      <a:endParaRPr lang="tr-TR" sz="3600" b="1" dirty="0">
                        <a:effectLst/>
                        <a:latin typeface="Arial" panose="020B0604020202020204" pitchFamily="34" charset="0"/>
                        <a:ea typeface="Arial" panose="020B0604020202020204" pitchFamily="34" charset="0"/>
                      </a:endParaRPr>
                    </a:p>
                  </a:txBody>
                  <a:tcPr marL="0" marR="0" marT="0" marB="0" anchor="ctr"/>
                </a:tc>
                <a:tc>
                  <a:txBody>
                    <a:bodyPr/>
                    <a:lstStyle/>
                    <a:p>
                      <a:pPr algn="ctr">
                        <a:lnSpc>
                          <a:spcPct val="100000"/>
                        </a:lnSpc>
                        <a:spcAft>
                          <a:spcPts val="0"/>
                        </a:spcAft>
                      </a:pPr>
                      <a:r>
                        <a:rPr lang="tr-TR" sz="2800" b="1" dirty="0">
                          <a:effectLst/>
                        </a:rPr>
                        <a:t>Güneşlenme süresi saat</a:t>
                      </a:r>
                      <a:endParaRPr lang="tr-TR" sz="3600" b="1" dirty="0">
                        <a:effectLst/>
                        <a:latin typeface="Arial" panose="020B0604020202020204" pitchFamily="34" charset="0"/>
                        <a:ea typeface="Arial" panose="020B0604020202020204" pitchFamily="34" charset="0"/>
                      </a:endParaRPr>
                    </a:p>
                  </a:txBody>
                  <a:tcPr marL="0" marR="0" marT="0" marB="0" anchor="ctr"/>
                </a:tc>
                <a:tc>
                  <a:txBody>
                    <a:bodyPr/>
                    <a:lstStyle/>
                    <a:p>
                      <a:pPr algn="ctr">
                        <a:lnSpc>
                          <a:spcPct val="100000"/>
                        </a:lnSpc>
                        <a:spcAft>
                          <a:spcPts val="0"/>
                        </a:spcAft>
                      </a:pPr>
                      <a:r>
                        <a:rPr lang="tr-TR" sz="2800" b="1" dirty="0">
                          <a:effectLst/>
                        </a:rPr>
                        <a:t>A (m</a:t>
                      </a:r>
                      <a:r>
                        <a:rPr lang="tr-TR" sz="2800" b="1" baseline="30000" dirty="0">
                          <a:effectLst/>
                        </a:rPr>
                        <a:t>2</a:t>
                      </a:r>
                      <a:r>
                        <a:rPr lang="tr-TR" sz="2800" b="1" dirty="0">
                          <a:effectLst/>
                        </a:rPr>
                        <a:t>) 6670 W için alan</a:t>
                      </a:r>
                      <a:endParaRPr lang="tr-TR" sz="3600" b="1" dirty="0">
                        <a:effectLst/>
                        <a:latin typeface="Arial" panose="020B0604020202020204" pitchFamily="34" charset="0"/>
                        <a:ea typeface="Arial" panose="020B0604020202020204" pitchFamily="34" charset="0"/>
                      </a:endParaRPr>
                    </a:p>
                  </a:txBody>
                  <a:tcPr marL="0" marR="0" marT="0" marB="0" anchor="ctr"/>
                </a:tc>
                <a:extLst>
                  <a:ext uri="{0D108BD9-81ED-4DB2-BD59-A6C34878D82A}">
                    <a16:rowId xmlns:a16="http://schemas.microsoft.com/office/drawing/2014/main" val="87796632"/>
                  </a:ext>
                </a:extLst>
              </a:tr>
              <a:tr h="555446">
                <a:tc>
                  <a:txBody>
                    <a:bodyPr/>
                    <a:lstStyle/>
                    <a:p>
                      <a:pPr>
                        <a:lnSpc>
                          <a:spcPct val="100000"/>
                        </a:lnSpc>
                        <a:spcAft>
                          <a:spcPts val="0"/>
                        </a:spcAft>
                      </a:pPr>
                      <a:r>
                        <a:rPr lang="tr-TR" sz="2800" dirty="0">
                          <a:effectLst/>
                        </a:rPr>
                        <a:t>Ankara</a:t>
                      </a:r>
                      <a:endParaRPr lang="tr-TR" sz="3600" dirty="0">
                        <a:effectLst/>
                        <a:latin typeface="Arial" panose="020B0604020202020204" pitchFamily="34" charset="0"/>
                        <a:ea typeface="Arial" panose="020B0604020202020204" pitchFamily="34" charset="0"/>
                      </a:endParaRPr>
                    </a:p>
                  </a:txBody>
                  <a:tcPr marL="0" marR="0" marT="0" marB="0" anchor="ctr"/>
                </a:tc>
                <a:tc>
                  <a:txBody>
                    <a:bodyPr/>
                    <a:lstStyle/>
                    <a:p>
                      <a:pPr algn="ctr">
                        <a:lnSpc>
                          <a:spcPct val="100000"/>
                        </a:lnSpc>
                        <a:spcAft>
                          <a:spcPts val="0"/>
                        </a:spcAft>
                      </a:pPr>
                      <a:r>
                        <a:rPr lang="tr-TR" sz="2800" dirty="0">
                          <a:effectLst/>
                        </a:rPr>
                        <a:t>3,8</a:t>
                      </a:r>
                      <a:endParaRPr lang="tr-TR" sz="3600" dirty="0">
                        <a:effectLst/>
                        <a:latin typeface="Arial" panose="020B0604020202020204" pitchFamily="34" charset="0"/>
                        <a:ea typeface="Arial" panose="020B0604020202020204" pitchFamily="34" charset="0"/>
                      </a:endParaRPr>
                    </a:p>
                  </a:txBody>
                  <a:tcPr marL="0" marR="0" marT="0" marB="0" anchor="ctr"/>
                </a:tc>
                <a:tc>
                  <a:txBody>
                    <a:bodyPr/>
                    <a:lstStyle/>
                    <a:p>
                      <a:pPr algn="ctr">
                        <a:lnSpc>
                          <a:spcPct val="100000"/>
                        </a:lnSpc>
                        <a:spcAft>
                          <a:spcPts val="0"/>
                        </a:spcAft>
                      </a:pPr>
                      <a:r>
                        <a:rPr lang="tr-TR" sz="2800" dirty="0">
                          <a:effectLst/>
                        </a:rPr>
                        <a:t>6,9</a:t>
                      </a:r>
                      <a:endParaRPr lang="tr-TR" sz="3600" dirty="0">
                        <a:effectLst/>
                        <a:latin typeface="Arial" panose="020B0604020202020204" pitchFamily="34" charset="0"/>
                        <a:ea typeface="Arial" panose="020B0604020202020204" pitchFamily="34" charset="0"/>
                      </a:endParaRPr>
                    </a:p>
                  </a:txBody>
                  <a:tcPr marL="0" marR="0" marT="0" marB="0" anchor="ctr"/>
                </a:tc>
                <a:tc>
                  <a:txBody>
                    <a:bodyPr/>
                    <a:lstStyle/>
                    <a:p>
                      <a:pPr algn="ctr">
                        <a:lnSpc>
                          <a:spcPct val="100000"/>
                        </a:lnSpc>
                        <a:spcAft>
                          <a:spcPts val="0"/>
                        </a:spcAft>
                      </a:pPr>
                      <a:r>
                        <a:rPr lang="tr-TR" sz="2800">
                          <a:effectLst/>
                        </a:rPr>
                        <a:t>10,02</a:t>
                      </a:r>
                      <a:endParaRPr lang="tr-TR" sz="3600">
                        <a:effectLst/>
                        <a:latin typeface="Arial" panose="020B0604020202020204" pitchFamily="34" charset="0"/>
                        <a:ea typeface="Arial" panose="020B0604020202020204" pitchFamily="34" charset="0"/>
                      </a:endParaRPr>
                    </a:p>
                  </a:txBody>
                  <a:tcPr marL="0" marR="0" marT="0" marB="0" anchor="ctr"/>
                </a:tc>
                <a:extLst>
                  <a:ext uri="{0D108BD9-81ED-4DB2-BD59-A6C34878D82A}">
                    <a16:rowId xmlns:a16="http://schemas.microsoft.com/office/drawing/2014/main" val="2489976481"/>
                  </a:ext>
                </a:extLst>
              </a:tr>
              <a:tr h="555446">
                <a:tc>
                  <a:txBody>
                    <a:bodyPr/>
                    <a:lstStyle/>
                    <a:p>
                      <a:pPr>
                        <a:lnSpc>
                          <a:spcPct val="100000"/>
                        </a:lnSpc>
                        <a:spcAft>
                          <a:spcPts val="0"/>
                        </a:spcAft>
                      </a:pPr>
                      <a:r>
                        <a:rPr lang="tr-TR" sz="2800" dirty="0">
                          <a:effectLst/>
                        </a:rPr>
                        <a:t>Edirne</a:t>
                      </a:r>
                      <a:endParaRPr lang="tr-TR" sz="3600" dirty="0">
                        <a:effectLst/>
                        <a:latin typeface="Arial" panose="020B0604020202020204" pitchFamily="34" charset="0"/>
                        <a:ea typeface="Arial" panose="020B0604020202020204" pitchFamily="34" charset="0"/>
                      </a:endParaRPr>
                    </a:p>
                  </a:txBody>
                  <a:tcPr marL="0" marR="0" marT="0" marB="0" anchor="ctr"/>
                </a:tc>
                <a:tc>
                  <a:txBody>
                    <a:bodyPr/>
                    <a:lstStyle/>
                    <a:p>
                      <a:pPr algn="ctr">
                        <a:lnSpc>
                          <a:spcPct val="100000"/>
                        </a:lnSpc>
                        <a:spcAft>
                          <a:spcPts val="0"/>
                        </a:spcAft>
                      </a:pPr>
                      <a:r>
                        <a:rPr lang="tr-TR" sz="2800" dirty="0">
                          <a:effectLst/>
                        </a:rPr>
                        <a:t>2,8</a:t>
                      </a:r>
                      <a:endParaRPr lang="tr-TR" sz="3600" dirty="0">
                        <a:effectLst/>
                        <a:latin typeface="Arial" panose="020B0604020202020204" pitchFamily="34" charset="0"/>
                        <a:ea typeface="Arial" panose="020B0604020202020204" pitchFamily="34" charset="0"/>
                      </a:endParaRPr>
                    </a:p>
                  </a:txBody>
                  <a:tcPr marL="0" marR="0" marT="0" marB="0" anchor="ctr"/>
                </a:tc>
                <a:tc>
                  <a:txBody>
                    <a:bodyPr/>
                    <a:lstStyle/>
                    <a:p>
                      <a:pPr algn="ctr">
                        <a:lnSpc>
                          <a:spcPct val="100000"/>
                        </a:lnSpc>
                        <a:spcAft>
                          <a:spcPts val="0"/>
                        </a:spcAft>
                      </a:pPr>
                      <a:r>
                        <a:rPr lang="tr-TR" sz="2800" dirty="0">
                          <a:effectLst/>
                        </a:rPr>
                        <a:t>6,2</a:t>
                      </a:r>
                      <a:endParaRPr lang="tr-TR" sz="3600" dirty="0">
                        <a:effectLst/>
                        <a:latin typeface="Arial" panose="020B0604020202020204" pitchFamily="34" charset="0"/>
                        <a:ea typeface="Arial" panose="020B0604020202020204" pitchFamily="34" charset="0"/>
                      </a:endParaRPr>
                    </a:p>
                  </a:txBody>
                  <a:tcPr marL="0" marR="0" marT="0" marB="0" anchor="ctr"/>
                </a:tc>
                <a:tc>
                  <a:txBody>
                    <a:bodyPr/>
                    <a:lstStyle/>
                    <a:p>
                      <a:pPr algn="ctr">
                        <a:lnSpc>
                          <a:spcPct val="100000"/>
                        </a:lnSpc>
                        <a:spcAft>
                          <a:spcPts val="0"/>
                        </a:spcAft>
                      </a:pPr>
                      <a:r>
                        <a:rPr lang="tr-TR" sz="2800" dirty="0">
                          <a:effectLst/>
                        </a:rPr>
                        <a:t>13,60</a:t>
                      </a:r>
                      <a:endParaRPr lang="tr-TR" sz="3600" dirty="0">
                        <a:effectLst/>
                        <a:latin typeface="Arial" panose="020B0604020202020204" pitchFamily="34" charset="0"/>
                        <a:ea typeface="Arial" panose="020B0604020202020204" pitchFamily="34" charset="0"/>
                      </a:endParaRPr>
                    </a:p>
                  </a:txBody>
                  <a:tcPr marL="0" marR="0" marT="0" marB="0" anchor="ctr"/>
                </a:tc>
                <a:extLst>
                  <a:ext uri="{0D108BD9-81ED-4DB2-BD59-A6C34878D82A}">
                    <a16:rowId xmlns:a16="http://schemas.microsoft.com/office/drawing/2014/main" val="731767245"/>
                  </a:ext>
                </a:extLst>
              </a:tr>
              <a:tr h="555446">
                <a:tc>
                  <a:txBody>
                    <a:bodyPr/>
                    <a:lstStyle/>
                    <a:p>
                      <a:pPr>
                        <a:lnSpc>
                          <a:spcPct val="100000"/>
                        </a:lnSpc>
                        <a:spcAft>
                          <a:spcPts val="0"/>
                        </a:spcAft>
                      </a:pPr>
                      <a:r>
                        <a:rPr lang="tr-TR" sz="2800">
                          <a:effectLst/>
                        </a:rPr>
                        <a:t>Antalya</a:t>
                      </a:r>
                      <a:endParaRPr lang="tr-TR" sz="3600">
                        <a:effectLst/>
                        <a:latin typeface="Arial" panose="020B0604020202020204" pitchFamily="34" charset="0"/>
                        <a:ea typeface="Arial" panose="020B0604020202020204" pitchFamily="34" charset="0"/>
                      </a:endParaRPr>
                    </a:p>
                  </a:txBody>
                  <a:tcPr marL="0" marR="0" marT="0" marB="0" anchor="ctr"/>
                </a:tc>
                <a:tc>
                  <a:txBody>
                    <a:bodyPr/>
                    <a:lstStyle/>
                    <a:p>
                      <a:pPr algn="ctr">
                        <a:lnSpc>
                          <a:spcPct val="100000"/>
                        </a:lnSpc>
                        <a:spcAft>
                          <a:spcPts val="0"/>
                        </a:spcAft>
                      </a:pPr>
                      <a:r>
                        <a:rPr lang="tr-TR" sz="2800">
                          <a:effectLst/>
                        </a:rPr>
                        <a:t>4,70</a:t>
                      </a:r>
                      <a:endParaRPr lang="tr-TR" sz="3600">
                        <a:effectLst/>
                        <a:latin typeface="Arial" panose="020B0604020202020204" pitchFamily="34" charset="0"/>
                        <a:ea typeface="Arial" panose="020B0604020202020204" pitchFamily="34" charset="0"/>
                      </a:endParaRPr>
                    </a:p>
                  </a:txBody>
                  <a:tcPr marL="0" marR="0" marT="0" marB="0" anchor="ctr"/>
                </a:tc>
                <a:tc>
                  <a:txBody>
                    <a:bodyPr/>
                    <a:lstStyle/>
                    <a:p>
                      <a:pPr algn="ctr">
                        <a:lnSpc>
                          <a:spcPct val="100000"/>
                        </a:lnSpc>
                        <a:spcAft>
                          <a:spcPts val="0"/>
                        </a:spcAft>
                      </a:pPr>
                      <a:r>
                        <a:rPr lang="tr-TR" sz="2800" dirty="0">
                          <a:effectLst/>
                        </a:rPr>
                        <a:t>8,4</a:t>
                      </a:r>
                      <a:endParaRPr lang="tr-TR" sz="3600" dirty="0">
                        <a:effectLst/>
                        <a:latin typeface="Arial" panose="020B0604020202020204" pitchFamily="34" charset="0"/>
                        <a:ea typeface="Arial" panose="020B0604020202020204" pitchFamily="34" charset="0"/>
                      </a:endParaRPr>
                    </a:p>
                  </a:txBody>
                  <a:tcPr marL="0" marR="0" marT="0" marB="0" anchor="ctr"/>
                </a:tc>
                <a:tc>
                  <a:txBody>
                    <a:bodyPr/>
                    <a:lstStyle/>
                    <a:p>
                      <a:pPr algn="ctr">
                        <a:lnSpc>
                          <a:spcPct val="100000"/>
                        </a:lnSpc>
                        <a:spcAft>
                          <a:spcPts val="0"/>
                        </a:spcAft>
                      </a:pPr>
                      <a:r>
                        <a:rPr lang="tr-TR" sz="2800" dirty="0">
                          <a:effectLst/>
                        </a:rPr>
                        <a:t>8,10</a:t>
                      </a:r>
                      <a:endParaRPr lang="tr-TR" sz="3600" dirty="0">
                        <a:effectLst/>
                        <a:latin typeface="Arial" panose="020B0604020202020204" pitchFamily="34" charset="0"/>
                        <a:ea typeface="Arial" panose="020B0604020202020204" pitchFamily="34" charset="0"/>
                      </a:endParaRPr>
                    </a:p>
                  </a:txBody>
                  <a:tcPr marL="0" marR="0" marT="0" marB="0" anchor="ctr"/>
                </a:tc>
                <a:extLst>
                  <a:ext uri="{0D108BD9-81ED-4DB2-BD59-A6C34878D82A}">
                    <a16:rowId xmlns:a16="http://schemas.microsoft.com/office/drawing/2014/main" val="2993591662"/>
                  </a:ext>
                </a:extLst>
              </a:tr>
              <a:tr h="555446">
                <a:tc>
                  <a:txBody>
                    <a:bodyPr/>
                    <a:lstStyle/>
                    <a:p>
                      <a:pPr>
                        <a:lnSpc>
                          <a:spcPct val="100000"/>
                        </a:lnSpc>
                        <a:spcAft>
                          <a:spcPts val="0"/>
                        </a:spcAft>
                      </a:pPr>
                      <a:r>
                        <a:rPr lang="tr-TR" sz="2800" b="1" dirty="0">
                          <a:effectLst/>
                        </a:rPr>
                        <a:t>Türkiye</a:t>
                      </a:r>
                      <a:endParaRPr lang="tr-TR" sz="3600" b="1" dirty="0">
                        <a:effectLst/>
                        <a:latin typeface="Arial" panose="020B0604020202020204" pitchFamily="34" charset="0"/>
                        <a:ea typeface="Arial" panose="020B0604020202020204" pitchFamily="34" charset="0"/>
                      </a:endParaRPr>
                    </a:p>
                  </a:txBody>
                  <a:tcPr marL="0" marR="0" marT="0" marB="0" anchor="ctr"/>
                </a:tc>
                <a:tc>
                  <a:txBody>
                    <a:bodyPr/>
                    <a:lstStyle/>
                    <a:p>
                      <a:pPr algn="ctr">
                        <a:lnSpc>
                          <a:spcPct val="100000"/>
                        </a:lnSpc>
                        <a:spcAft>
                          <a:spcPts val="0"/>
                        </a:spcAft>
                      </a:pPr>
                      <a:r>
                        <a:rPr lang="tr-TR" sz="2800" b="1" dirty="0">
                          <a:effectLst/>
                        </a:rPr>
                        <a:t>4,18</a:t>
                      </a:r>
                      <a:endParaRPr lang="tr-TR" sz="3600" b="1" dirty="0">
                        <a:effectLst/>
                        <a:latin typeface="Arial" panose="020B0604020202020204" pitchFamily="34" charset="0"/>
                        <a:ea typeface="Arial" panose="020B0604020202020204" pitchFamily="34" charset="0"/>
                      </a:endParaRPr>
                    </a:p>
                  </a:txBody>
                  <a:tcPr marL="0" marR="0" marT="0" marB="0" anchor="ctr"/>
                </a:tc>
                <a:tc>
                  <a:txBody>
                    <a:bodyPr/>
                    <a:lstStyle/>
                    <a:p>
                      <a:pPr algn="ctr">
                        <a:lnSpc>
                          <a:spcPct val="100000"/>
                        </a:lnSpc>
                        <a:spcAft>
                          <a:spcPts val="0"/>
                        </a:spcAft>
                      </a:pPr>
                      <a:r>
                        <a:rPr lang="tr-TR" sz="2800" b="1" dirty="0">
                          <a:effectLst/>
                        </a:rPr>
                        <a:t>7,5</a:t>
                      </a:r>
                      <a:endParaRPr lang="tr-TR" sz="3600" b="1" dirty="0">
                        <a:effectLst/>
                        <a:latin typeface="Arial" panose="020B0604020202020204" pitchFamily="34" charset="0"/>
                        <a:ea typeface="Arial" panose="020B0604020202020204" pitchFamily="34" charset="0"/>
                      </a:endParaRPr>
                    </a:p>
                  </a:txBody>
                  <a:tcPr marL="0" marR="0" marT="0" marB="0" anchor="ctr"/>
                </a:tc>
                <a:tc>
                  <a:txBody>
                    <a:bodyPr/>
                    <a:lstStyle/>
                    <a:p>
                      <a:pPr algn="ctr">
                        <a:lnSpc>
                          <a:spcPct val="100000"/>
                        </a:lnSpc>
                        <a:spcAft>
                          <a:spcPts val="0"/>
                        </a:spcAft>
                      </a:pPr>
                      <a:r>
                        <a:rPr lang="tr-TR" sz="2800" b="1" dirty="0">
                          <a:effectLst/>
                        </a:rPr>
                        <a:t>9,10</a:t>
                      </a:r>
                      <a:endParaRPr lang="tr-TR" sz="3600" b="1" dirty="0">
                        <a:effectLst/>
                        <a:latin typeface="Arial" panose="020B0604020202020204" pitchFamily="34" charset="0"/>
                        <a:ea typeface="Arial" panose="020B0604020202020204" pitchFamily="34" charset="0"/>
                      </a:endParaRPr>
                    </a:p>
                  </a:txBody>
                  <a:tcPr marL="0" marR="0" marT="0" marB="0" anchor="ctr"/>
                </a:tc>
                <a:extLst>
                  <a:ext uri="{0D108BD9-81ED-4DB2-BD59-A6C34878D82A}">
                    <a16:rowId xmlns:a16="http://schemas.microsoft.com/office/drawing/2014/main" val="3339085595"/>
                  </a:ext>
                </a:extLst>
              </a:tr>
            </a:tbl>
          </a:graphicData>
        </a:graphic>
      </p:graphicFrame>
      <p:sp>
        <p:nvSpPr>
          <p:cNvPr id="3" name="Dikdörtgen 2"/>
          <p:cNvSpPr/>
          <p:nvPr/>
        </p:nvSpPr>
        <p:spPr>
          <a:xfrm>
            <a:off x="705628" y="6304057"/>
            <a:ext cx="6531147" cy="400110"/>
          </a:xfrm>
          <a:prstGeom prst="rect">
            <a:avLst/>
          </a:prstGeom>
        </p:spPr>
        <p:txBody>
          <a:bodyPr wrap="none">
            <a:spAutoFit/>
          </a:bodyPr>
          <a:lstStyle/>
          <a:p>
            <a:r>
              <a:rPr lang="tr-TR" sz="2000" b="1" dirty="0"/>
              <a:t>EA enerji ihtiyacı 2400 </a:t>
            </a:r>
            <a:r>
              <a:rPr lang="tr-TR" sz="2000" b="1" dirty="0" err="1"/>
              <a:t>kWh</a:t>
            </a:r>
            <a:r>
              <a:rPr lang="tr-TR" sz="2000" b="1" dirty="0"/>
              <a:t>/yıl, 200 </a:t>
            </a:r>
            <a:r>
              <a:rPr lang="tr-TR" sz="2000" b="1" dirty="0" err="1"/>
              <a:t>kWh</a:t>
            </a:r>
            <a:r>
              <a:rPr lang="tr-TR" sz="2000" b="1" dirty="0"/>
              <a:t>/ay, 6,67 </a:t>
            </a:r>
            <a:r>
              <a:rPr lang="tr-TR" sz="2000" b="1" dirty="0" err="1"/>
              <a:t>kWh</a:t>
            </a:r>
            <a:r>
              <a:rPr lang="tr-TR" sz="2000" b="1" dirty="0"/>
              <a:t>/gün </a:t>
            </a:r>
          </a:p>
        </p:txBody>
      </p:sp>
    </p:spTree>
    <p:extLst>
      <p:ext uri="{BB962C8B-B14F-4D97-AF65-F5344CB8AC3E}">
        <p14:creationId xmlns:p14="http://schemas.microsoft.com/office/powerpoint/2010/main" val="2651297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457201" y="750306"/>
            <a:ext cx="11271738" cy="5914263"/>
          </a:xfrm>
          <a:prstGeom prst="rect">
            <a:avLst/>
          </a:prstGeom>
        </p:spPr>
      </p:pic>
      <p:sp>
        <p:nvSpPr>
          <p:cNvPr id="3" name="Dikdörtgen 2"/>
          <p:cNvSpPr/>
          <p:nvPr/>
        </p:nvSpPr>
        <p:spPr>
          <a:xfrm>
            <a:off x="4161258" y="6468642"/>
            <a:ext cx="8030742" cy="369332"/>
          </a:xfrm>
          <a:prstGeom prst="rect">
            <a:avLst/>
          </a:prstGeom>
        </p:spPr>
        <p:txBody>
          <a:bodyPr wrap="square">
            <a:spAutoFit/>
          </a:bodyPr>
          <a:lstStyle/>
          <a:p>
            <a:r>
              <a:rPr lang="tr-TR" b="1" dirty="0"/>
              <a:t>Türkiye yıllık toplam güneş ışınımının PV eşdeğeri</a:t>
            </a:r>
          </a:p>
        </p:txBody>
      </p:sp>
      <p:sp>
        <p:nvSpPr>
          <p:cNvPr id="5" name="Titre 3"/>
          <p:cNvSpPr txBox="1">
            <a:spLocks/>
          </p:cNvSpPr>
          <p:nvPr/>
        </p:nvSpPr>
        <p:spPr>
          <a:xfrm>
            <a:off x="705628" y="116800"/>
            <a:ext cx="8195733" cy="6985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Arial" panose="020B0604020202020204" pitchFamily="34" charset="0"/>
                <a:cs typeface="Arial" panose="020B0604020202020204" pitchFamily="34" charset="0"/>
              </a:rPr>
              <a:t>Yıllık Toplam Işınım Değeri </a:t>
            </a:r>
            <a:r>
              <a:rPr lang="tr-TR" sz="3200" b="1" dirty="0" err="1">
                <a:latin typeface="Arial" panose="020B0604020202020204" pitchFamily="34" charset="0"/>
                <a:cs typeface="Arial" panose="020B0604020202020204" pitchFamily="34" charset="0"/>
              </a:rPr>
              <a:t>kWh</a:t>
            </a:r>
            <a:r>
              <a:rPr lang="tr-TR" sz="3200" b="1" dirty="0">
                <a:latin typeface="Arial" panose="020B0604020202020204" pitchFamily="34" charset="0"/>
                <a:cs typeface="Arial" panose="020B0604020202020204" pitchFamily="34" charset="0"/>
              </a:rPr>
              <a:t>/m</a:t>
            </a:r>
            <a:r>
              <a:rPr lang="tr-TR" sz="3200" b="1" baseline="30000" dirty="0">
                <a:latin typeface="Arial" panose="020B0604020202020204" pitchFamily="34" charset="0"/>
                <a:cs typeface="Arial" panose="020B0604020202020204" pitchFamily="34" charset="0"/>
              </a:rPr>
              <a:t>2</a:t>
            </a:r>
            <a:r>
              <a:rPr lang="tr-TR" sz="3200" b="1" dirty="0">
                <a:latin typeface="Arial" panose="020B0604020202020204" pitchFamily="34" charset="0"/>
                <a:cs typeface="Arial" panose="020B0604020202020204" pitchFamily="34" charset="0"/>
              </a:rPr>
              <a:t> -yıl</a:t>
            </a:r>
            <a:endParaRPr lang="fr-F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99864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1545703-4f74-4884-aaac-020402b6977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7C285C6B237E42BFA182E169938A10" ma:contentTypeVersion="15" ma:contentTypeDescription="Create a new document." ma:contentTypeScope="" ma:versionID="32842a90d0c385b50c6352a5bc7543c6">
  <xsd:schema xmlns:xsd="http://www.w3.org/2001/XMLSchema" xmlns:xs="http://www.w3.org/2001/XMLSchema" xmlns:p="http://schemas.microsoft.com/office/2006/metadata/properties" xmlns:ns3="31545703-4f74-4884-aaac-020402b69775" targetNamespace="http://schemas.microsoft.com/office/2006/metadata/properties" ma:root="true" ma:fieldsID="e682948ad4831be33ee66ddb6d6172f7" ns3:_="">
    <xsd:import namespace="31545703-4f74-4884-aaac-020402b6977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DateTaken" minOccurs="0"/>
                <xsd:element ref="ns3:MediaServiceObjectDetectorVersions" minOccurs="0"/>
                <xsd:element ref="ns3:MediaServiceLocation" minOccurs="0"/>
                <xsd:element ref="ns3:MediaServiceSystemTag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545703-4f74-4884-aaac-020402b697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74F074-8CCF-47D3-8D93-57BB824B8F8F}">
  <ds:schemaRefs>
    <ds:schemaRef ds:uri="http://schemas.microsoft.com/office/2006/documentManagement/types"/>
    <ds:schemaRef ds:uri="http://schemas.microsoft.com/office/2006/metadata/properties"/>
    <ds:schemaRef ds:uri="http://purl.org/dc/elements/1.1/"/>
    <ds:schemaRef ds:uri="http://www.w3.org/XML/1998/namespace"/>
    <ds:schemaRef ds:uri="http://purl.org/dc/terms/"/>
    <ds:schemaRef ds:uri="http://schemas.openxmlformats.org/package/2006/metadata/core-properties"/>
    <ds:schemaRef ds:uri="http://schemas.microsoft.com/office/infopath/2007/PartnerControls"/>
    <ds:schemaRef ds:uri="31545703-4f74-4884-aaac-020402b69775"/>
    <ds:schemaRef ds:uri="http://purl.org/dc/dcmitype/"/>
  </ds:schemaRefs>
</ds:datastoreItem>
</file>

<file path=customXml/itemProps2.xml><?xml version="1.0" encoding="utf-8"?>
<ds:datastoreItem xmlns:ds="http://schemas.openxmlformats.org/officeDocument/2006/customXml" ds:itemID="{1CB552EC-89A7-4792-8585-B52562AD1087}">
  <ds:schemaRefs>
    <ds:schemaRef ds:uri="http://schemas.microsoft.com/sharepoint/v3/contenttype/forms"/>
  </ds:schemaRefs>
</ds:datastoreItem>
</file>

<file path=customXml/itemProps3.xml><?xml version="1.0" encoding="utf-8"?>
<ds:datastoreItem xmlns:ds="http://schemas.openxmlformats.org/officeDocument/2006/customXml" ds:itemID="{CC39FDDD-63DA-4B02-A73D-AE5646F60B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545703-4f74-4884-aaac-020402b697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419</TotalTime>
  <Words>2892</Words>
  <Application>Microsoft Office PowerPoint</Application>
  <PresentationFormat>Geniş ekran</PresentationFormat>
  <Paragraphs>244</Paragraphs>
  <Slides>17</Slides>
  <Notes>11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Calibri</vt:lpstr>
      <vt:lpstr>Calibri Light</vt:lpstr>
      <vt:lpstr>Times New Roman</vt:lpstr>
      <vt:lpstr>Office Teması</vt:lpstr>
      <vt:lpstr>Yenilenebilir Enerji Olarak Fotovoltaik Panellerden Elektrikli Araç Şarjı ve Gelecek Projeksiyonları </vt:lpstr>
      <vt:lpstr>İçindekiler</vt:lpstr>
      <vt:lpstr>Elektrikli Araçların Geleceği</vt:lpstr>
      <vt:lpstr>EA Şarj Yöntemleri</vt:lpstr>
      <vt:lpstr>Fotovoltaik Sistemlerin Kullanımı</vt:lpstr>
      <vt:lpstr>PowerPoint Sunusu</vt:lpstr>
      <vt:lpstr>Fotovoltaik Sistemlerin Kullanımı:  Depolama Sistemleri</vt:lpstr>
      <vt:lpstr>Güneş Enerjisinden Şarj İçin Gerekli PV Alanı</vt:lpstr>
      <vt:lpstr>PowerPoint Sunusu</vt:lpstr>
      <vt:lpstr>Gelecek Projeksiyonları</vt:lpstr>
      <vt:lpstr>EA Batarya ve Petrol Karşılaştırması</vt:lpstr>
      <vt:lpstr>PowerPoint Sunusu</vt:lpstr>
      <vt:lpstr>Sonuçlar</vt:lpstr>
      <vt:lpstr>Fotovoltaik Teknolojilerdeki Gelişmeler</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Ayten SÜMER</dc:creator>
  <cp:lastModifiedBy>İbrahim Öz</cp:lastModifiedBy>
  <cp:revision>33</cp:revision>
  <dcterms:created xsi:type="dcterms:W3CDTF">2024-08-08T07:03:42Z</dcterms:created>
  <dcterms:modified xsi:type="dcterms:W3CDTF">2024-09-11T07:45:52Z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0x0101006C7C285C6B237E42BFA182E169938A10</vt:lpwstr>
  </property>
</Properties>
</file>