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76" r:id="rId5"/>
    <p:sldId id="261" r:id="rId6"/>
    <p:sldId id="271" r:id="rId7"/>
    <p:sldId id="262" r:id="rId8"/>
    <p:sldId id="263" r:id="rId9"/>
    <p:sldId id="278" r:id="rId10"/>
    <p:sldId id="277" r:id="rId11"/>
    <p:sldId id="264" r:id="rId12"/>
    <p:sldId id="265" r:id="rId13"/>
    <p:sldId id="272" r:id="rId14"/>
    <p:sldId id="273" r:id="rId15"/>
    <p:sldId id="274" r:id="rId16"/>
    <p:sldId id="275" r:id="rId17"/>
    <p:sldId id="267" r:id="rId18"/>
    <p:sldId id="268" r:id="rId19"/>
    <p:sldId id="270"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32A"/>
    <a:srgbClr val="031F47"/>
    <a:srgbClr val="022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snapToGrid="0">
      <p:cViewPr varScale="1">
        <p:scale>
          <a:sx n="101" d="100"/>
          <a:sy n="101"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28C4BE0-9CE7-4AB5-AFEE-8BFA9B101ADD}" type="datetimeFigureOut">
              <a:rPr lang="tr-TR" smtClean="0"/>
              <a:t>26.09.2024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39093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26.09.2024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51249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26.09.2024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248808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26.09.2024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96765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28C4BE0-9CE7-4AB5-AFEE-8BFA9B101ADD}" type="datetimeFigureOut">
              <a:rPr lang="tr-TR" smtClean="0"/>
              <a:t>26.09.2024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329036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28C4BE0-9CE7-4AB5-AFEE-8BFA9B101ADD}" type="datetimeFigureOut">
              <a:rPr lang="tr-TR" smtClean="0"/>
              <a:t>26.09.2024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39628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28C4BE0-9CE7-4AB5-AFEE-8BFA9B101ADD}" type="datetimeFigureOut">
              <a:rPr lang="tr-TR" smtClean="0"/>
              <a:t>26.09.2024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218250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28C4BE0-9CE7-4AB5-AFEE-8BFA9B101ADD}" type="datetimeFigureOut">
              <a:rPr lang="tr-TR" smtClean="0"/>
              <a:t>26.09.2024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76468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8C4BE0-9CE7-4AB5-AFEE-8BFA9B101ADD}" type="datetimeFigureOut">
              <a:rPr lang="tr-TR" smtClean="0"/>
              <a:t>26.09.2024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09167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8C4BE0-9CE7-4AB5-AFEE-8BFA9B101ADD}" type="datetimeFigureOut">
              <a:rPr lang="tr-TR" smtClean="0"/>
              <a:t>26.09.2024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4561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8C4BE0-9CE7-4AB5-AFEE-8BFA9B101ADD}" type="datetimeFigureOut">
              <a:rPr lang="tr-TR" smtClean="0"/>
              <a:t>26.09.2024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88556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C4BE0-9CE7-4AB5-AFEE-8BFA9B101ADD}" type="datetimeFigureOut">
              <a:rPr lang="tr-TR" smtClean="0"/>
              <a:t>26.09.2024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6FF69-02B1-4CA9-A9D6-8DEA02365170}" type="slidenum">
              <a:rPr lang="tr-TR" smtClean="0"/>
              <a:t>‹#›</a:t>
            </a:fld>
            <a:endParaRPr lang="tr-TR"/>
          </a:p>
        </p:txBody>
      </p:sp>
    </p:spTree>
    <p:extLst>
      <p:ext uri="{BB962C8B-B14F-4D97-AF65-F5344CB8AC3E}">
        <p14:creationId xmlns:p14="http://schemas.microsoft.com/office/powerpoint/2010/main" val="100320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greenplan.gov.sg/cos/" TargetMode="External"/><Relationship Id="rId4" Type="http://schemas.openxmlformats.org/officeDocument/2006/relationships/hyperlink" Target="https://dongusel.csb.gov.tr/en/turkiye-green-deal-action-plan-i-10699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uroparl.europa.eu/topics/en/article/20190313STO31218/co2-emissions-from-cars-facts-and-figures-infographics"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gridradar.net/de/wide-area-monitoring-syste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entsoe.eu/news/2024/07/15/grid-incident-in-south-eastern-part-of-the-continental-europe-power-system-update/"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8"/>
          <p:cNvSpPr>
            <a:spLocks noGrp="1"/>
          </p:cNvSpPr>
          <p:nvPr>
            <p:ph type="title"/>
          </p:nvPr>
        </p:nvSpPr>
        <p:spPr>
          <a:xfrm>
            <a:off x="452284" y="787414"/>
            <a:ext cx="11189110" cy="1792153"/>
          </a:xfrm>
        </p:spPr>
        <p:txBody>
          <a:bodyPr>
            <a:normAutofit/>
          </a:bodyPr>
          <a:lstStyle/>
          <a:p>
            <a:r>
              <a:rPr lang="en-US" b="1" dirty="0">
                <a:solidFill>
                  <a:schemeClr val="tx1"/>
                </a:solidFill>
                <a:latin typeface="Arial" panose="020B0604020202020204" pitchFamily="34" charset="0"/>
                <a:cs typeface="Arial" panose="020B0604020202020204" pitchFamily="34" charset="0"/>
              </a:rPr>
              <a:t>E</a:t>
            </a:r>
            <a:r>
              <a:rPr lang="tr-TR" b="1" dirty="0" err="1">
                <a:solidFill>
                  <a:schemeClr val="tx1"/>
                </a:solidFill>
                <a:latin typeface="Arial" panose="020B0604020202020204" pitchFamily="34" charset="0"/>
                <a:cs typeface="Arial" panose="020B0604020202020204" pitchFamily="34" charset="0"/>
              </a:rPr>
              <a:t>lektriksel</a:t>
            </a:r>
            <a:r>
              <a:rPr lang="tr-TR" b="1" dirty="0">
                <a:solidFill>
                  <a:schemeClr val="tx1"/>
                </a:solidFill>
                <a:latin typeface="Arial" panose="020B0604020202020204" pitchFamily="34" charset="0"/>
                <a:cs typeface="Arial" panose="020B0604020202020204" pitchFamily="34" charset="0"/>
              </a:rPr>
              <a:t> Yayların Dağıtım Şebekesinde Kullanımına Yönelik Analizi </a:t>
            </a:r>
            <a:endParaRPr lang="en-GB" b="1" dirty="0">
              <a:solidFill>
                <a:schemeClr val="tx1"/>
              </a:solidFill>
              <a:latin typeface="Arial" panose="020B0604020202020204" pitchFamily="34" charset="0"/>
              <a:cs typeface="Arial" panose="020B0604020202020204" pitchFamily="34" charset="0"/>
            </a:endParaRPr>
          </a:p>
        </p:txBody>
      </p:sp>
      <p:sp>
        <p:nvSpPr>
          <p:cNvPr id="5" name="Metin Yer Tutucusu 2"/>
          <p:cNvSpPr txBox="1">
            <a:spLocks/>
          </p:cNvSpPr>
          <p:nvPr/>
        </p:nvSpPr>
        <p:spPr>
          <a:xfrm>
            <a:off x="452284" y="3329146"/>
            <a:ext cx="11189110" cy="912546"/>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400" b="1" dirty="0">
                <a:solidFill>
                  <a:schemeClr val="tx1"/>
                </a:solidFill>
                <a:latin typeface="Arial" panose="020B0604020202020204" pitchFamily="34" charset="0"/>
                <a:cs typeface="Arial" panose="020B0604020202020204" pitchFamily="34" charset="0"/>
              </a:rPr>
              <a:t>Mustafa Emre Eren </a:t>
            </a:r>
            <a:endParaRPr lang="en-US" sz="2400" b="1"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Prof. Dr. </a:t>
            </a:r>
            <a:r>
              <a:rPr lang="tr-TR" sz="2400" dirty="0">
                <a:solidFill>
                  <a:schemeClr val="tx1"/>
                </a:solidFill>
                <a:latin typeface="Arial" panose="020B0604020202020204" pitchFamily="34" charset="0"/>
                <a:cs typeface="Arial" panose="020B0604020202020204" pitchFamily="34" charset="0"/>
              </a:rPr>
              <a:t>Sezai Taşkın</a:t>
            </a:r>
            <a:endParaRPr lang="en-US" sz="2400" dirty="0">
              <a:solidFill>
                <a:schemeClr val="tx1"/>
              </a:solidFill>
              <a:latin typeface="Arial" panose="020B0604020202020204" pitchFamily="34" charset="0"/>
              <a:cs typeface="Arial" panose="020B0604020202020204" pitchFamily="34" charset="0"/>
            </a:endParaRPr>
          </a:p>
          <a:p>
            <a:r>
              <a:rPr lang="en-US" sz="2400" dirty="0" err="1">
                <a:solidFill>
                  <a:schemeClr val="tx1"/>
                </a:solidFill>
                <a:latin typeface="Arial" panose="020B0604020202020204" pitchFamily="34" charset="0"/>
                <a:cs typeface="Arial" panose="020B0604020202020204" pitchFamily="34" charset="0"/>
              </a:rPr>
              <a:t>Doç</a:t>
            </a:r>
            <a:r>
              <a:rPr lang="en-US" sz="2400" dirty="0">
                <a:solidFill>
                  <a:schemeClr val="tx1"/>
                </a:solidFill>
                <a:latin typeface="Arial" panose="020B0604020202020204" pitchFamily="34" charset="0"/>
                <a:cs typeface="Arial" panose="020B0604020202020204" pitchFamily="34" charset="0"/>
              </a:rPr>
              <a:t>. Dr.</a:t>
            </a:r>
            <a:r>
              <a:rPr lang="tr-TR" sz="2400" dirty="0">
                <a:solidFill>
                  <a:schemeClr val="tx1"/>
                </a:solidFill>
                <a:latin typeface="Arial" panose="020B0604020202020204" pitchFamily="34" charset="0"/>
                <a:cs typeface="Arial" panose="020B0604020202020204" pitchFamily="34" charset="0"/>
              </a:rPr>
              <a:t>Yavuz Ateş </a:t>
            </a:r>
            <a:endParaRPr lang="en-US" sz="2400" dirty="0">
              <a:solidFill>
                <a:schemeClr val="tx1"/>
              </a:solidFill>
              <a:latin typeface="Arial" panose="020B0604020202020204" pitchFamily="34" charset="0"/>
              <a:cs typeface="Arial" panose="020B0604020202020204" pitchFamily="34" charset="0"/>
            </a:endParaRPr>
          </a:p>
          <a:p>
            <a:r>
              <a:rPr lang="en-US" sz="2400" dirty="0" err="1">
                <a:solidFill>
                  <a:schemeClr val="tx1"/>
                </a:solidFill>
                <a:latin typeface="Arial" panose="020B0604020202020204" pitchFamily="34" charset="0"/>
                <a:cs typeface="Arial" panose="020B0604020202020204" pitchFamily="34" charset="0"/>
              </a:rPr>
              <a:t>Doç</a:t>
            </a:r>
            <a:r>
              <a:rPr lang="en-US" sz="2400" dirty="0">
                <a:solidFill>
                  <a:schemeClr val="tx1"/>
                </a:solidFill>
                <a:latin typeface="Arial" panose="020B0604020202020204" pitchFamily="34" charset="0"/>
                <a:cs typeface="Arial" panose="020B0604020202020204" pitchFamily="34" charset="0"/>
              </a:rPr>
              <a:t>. Dr. </a:t>
            </a:r>
            <a:r>
              <a:rPr lang="tr-TR" sz="2400" dirty="0">
                <a:solidFill>
                  <a:schemeClr val="tx1"/>
                </a:solidFill>
                <a:latin typeface="Arial" panose="020B0604020202020204" pitchFamily="34" charset="0"/>
                <a:cs typeface="Arial" panose="020B0604020202020204" pitchFamily="34" charset="0"/>
              </a:rPr>
              <a:t>Ali Rıfat </a:t>
            </a:r>
            <a:r>
              <a:rPr lang="tr-TR" sz="2400" dirty="0" err="1">
                <a:solidFill>
                  <a:schemeClr val="tx1"/>
                </a:solidFill>
                <a:latin typeface="Arial" panose="020B0604020202020204" pitchFamily="34" charset="0"/>
                <a:cs typeface="Arial" panose="020B0604020202020204" pitchFamily="34" charset="0"/>
              </a:rPr>
              <a:t>Boynueğri</a:t>
            </a:r>
            <a:endParaRPr lang="tr-TR" sz="1000" dirty="0">
              <a:solidFill>
                <a:schemeClr val="tx1"/>
              </a:solidFill>
              <a:latin typeface="Arial" panose="020B0604020202020204" pitchFamily="34" charset="0"/>
              <a:cs typeface="Arial" panose="020B0604020202020204" pitchFamily="34" charset="0"/>
            </a:endParaRPr>
          </a:p>
        </p:txBody>
      </p:sp>
      <p:sp>
        <p:nvSpPr>
          <p:cNvPr id="6" name="Espace réservé du texte 6"/>
          <p:cNvSpPr txBox="1">
            <a:spLocks/>
          </p:cNvSpPr>
          <p:nvPr/>
        </p:nvSpPr>
        <p:spPr>
          <a:xfrm>
            <a:off x="452284" y="4859513"/>
            <a:ext cx="11189414" cy="77441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a:p>
            <a:pPr marL="0" indent="0">
              <a:buNone/>
            </a:pPr>
            <a:r>
              <a:rPr lang="tr-TR" sz="2600" dirty="0">
                <a:latin typeface="Arial" panose="020B0604020202020204" pitchFamily="34" charset="0"/>
                <a:cs typeface="Arial" panose="020B0604020202020204" pitchFamily="34" charset="0"/>
              </a:rPr>
              <a:t>Bildiri ID </a:t>
            </a:r>
            <a:r>
              <a:rPr lang="en-GB" sz="2600" dirty="0">
                <a:latin typeface="Arial" panose="020B0604020202020204" pitchFamily="34" charset="0"/>
                <a:cs typeface="Arial" panose="020B0604020202020204" pitchFamily="34" charset="0"/>
              </a:rPr>
              <a:t>Nu</a:t>
            </a:r>
            <a:r>
              <a:rPr lang="tr-TR" sz="2600" dirty="0">
                <a:latin typeface="Arial" panose="020B0604020202020204" pitchFamily="34" charset="0"/>
                <a:cs typeface="Arial" panose="020B0604020202020204" pitchFamily="34" charset="0"/>
              </a:rPr>
              <a:t>marası:0156</a:t>
            </a:r>
            <a:endParaRPr lang="en-GB" sz="2600" dirty="0">
              <a:latin typeface="Arial" panose="020B0604020202020204" pitchFamily="34" charset="0"/>
              <a:cs typeface="Arial" panose="020B0604020202020204" pitchFamily="34" charset="0"/>
            </a:endParaRPr>
          </a:p>
        </p:txBody>
      </p:sp>
      <p:pic>
        <p:nvPicPr>
          <p:cNvPr id="2" name="Picture 4" descr="Siemens Home Deutschland - YouTube">
            <a:extLst>
              <a:ext uri="{FF2B5EF4-FFF2-40B4-BE49-F238E27FC236}">
                <a16:creationId xmlns:a16="http://schemas.microsoft.com/office/drawing/2014/main" id="{9E53EBB8-5579-4A84-2FF3-2B9D79A5F92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244" b="33244"/>
          <a:stretch/>
        </p:blipFill>
        <p:spPr bwMode="auto">
          <a:xfrm>
            <a:off x="8680144" y="2861920"/>
            <a:ext cx="2002094" cy="670935"/>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1">
            <a:extLst>
              <a:ext uri="{FF2B5EF4-FFF2-40B4-BE49-F238E27FC236}">
                <a16:creationId xmlns:a16="http://schemas.microsoft.com/office/drawing/2014/main" id="{99191CD8-C429-D57C-1132-007D64C1F962}"/>
              </a:ext>
            </a:extLst>
          </p:cNvPr>
          <p:cNvPicPr>
            <a:picLocks noChangeAspect="1"/>
          </p:cNvPicPr>
          <p:nvPr/>
        </p:nvPicPr>
        <p:blipFill>
          <a:blip r:embed="rId4">
            <a:extLst>
              <a:ext uri="{BEBA8EAE-BF5A-486C-A8C5-ECC9F3942E4B}">
                <a14:imgProps xmlns:a14="http://schemas.microsoft.com/office/drawing/2010/main">
                  <a14:imgLayer r:embed="rId5">
                    <a14:imgEffect>
                      <a14:artisticCutout/>
                    </a14:imgEffect>
                    <a14:imgEffect>
                      <a14:colorTemperature colorTemp="4700"/>
                    </a14:imgEffect>
                    <a14:imgEffect>
                      <a14:saturation sat="400000"/>
                    </a14:imgEffect>
                    <a14:imgEffect>
                      <a14:brightnessContrast bright="40000" contrast="40000"/>
                    </a14:imgEffect>
                  </a14:imgLayer>
                </a14:imgProps>
              </a:ext>
            </a:extLst>
          </a:blip>
          <a:stretch>
            <a:fillRect/>
          </a:stretch>
        </p:blipFill>
        <p:spPr>
          <a:xfrm>
            <a:off x="10842871" y="2486025"/>
            <a:ext cx="1061436" cy="1284338"/>
          </a:xfrm>
          <a:prstGeom prst="rect">
            <a:avLst/>
          </a:prstGeom>
        </p:spPr>
      </p:pic>
    </p:spTree>
    <p:extLst>
      <p:ext uri="{BB962C8B-B14F-4D97-AF65-F5344CB8AC3E}">
        <p14:creationId xmlns:p14="http://schemas.microsoft.com/office/powerpoint/2010/main" val="222811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76A1F-C37E-711E-3CFD-34E0624C5E80}"/>
              </a:ext>
            </a:extLst>
          </p:cNvPr>
          <p:cNvSpPr>
            <a:spLocks noGrp="1"/>
          </p:cNvSpPr>
          <p:nvPr>
            <p:ph type="title"/>
          </p:nvPr>
        </p:nvSpPr>
        <p:spPr/>
        <p:txBody>
          <a:bodyPr/>
          <a:lstStyle/>
          <a:p>
            <a:r>
              <a:rPr lang="tr-TR" dirty="0"/>
              <a:t>Elektriksel Yay</a:t>
            </a:r>
            <a:r>
              <a:rPr lang="en-US" dirty="0"/>
              <a:t> </a:t>
            </a:r>
            <a:r>
              <a:rPr lang="en-US" dirty="0" err="1"/>
              <a:t>Teknolojisi</a:t>
            </a:r>
            <a:endParaRPr lang="tr-TR" dirty="0"/>
          </a:p>
        </p:txBody>
      </p:sp>
      <p:pic>
        <p:nvPicPr>
          <p:cNvPr id="4" name="Resim 2">
            <a:extLst>
              <a:ext uri="{FF2B5EF4-FFF2-40B4-BE49-F238E27FC236}">
                <a16:creationId xmlns:a16="http://schemas.microsoft.com/office/drawing/2014/main" id="{BAD7ADC0-02D9-AAC0-A1B6-FCAC01CFA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7966" y="798714"/>
            <a:ext cx="6016697" cy="26488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762B96C4-AF9C-6C81-E8C8-7EC4FA4A4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4" y="3661986"/>
            <a:ext cx="6272213" cy="25547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7">
            <a:extLst>
              <a:ext uri="{FF2B5EF4-FFF2-40B4-BE49-F238E27FC236}">
                <a16:creationId xmlns:a16="http://schemas.microsoft.com/office/drawing/2014/main" id="{0811949B-265C-E4FF-96E5-7D862E4F9B26}"/>
              </a:ext>
            </a:extLst>
          </p:cNvPr>
          <p:cNvSpPr/>
          <p:nvPr/>
        </p:nvSpPr>
        <p:spPr>
          <a:xfrm>
            <a:off x="6229350" y="1078053"/>
            <a:ext cx="5343525" cy="52387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tr-TR" sz="2800" dirty="0"/>
          </a:p>
        </p:txBody>
      </p:sp>
      <p:sp>
        <p:nvSpPr>
          <p:cNvPr id="7" name="Dikdörtgen 3071">
            <a:extLst>
              <a:ext uri="{FF2B5EF4-FFF2-40B4-BE49-F238E27FC236}">
                <a16:creationId xmlns:a16="http://schemas.microsoft.com/office/drawing/2014/main" id="{E9A57C27-B2E7-E099-B757-AD30183344AB}"/>
              </a:ext>
            </a:extLst>
          </p:cNvPr>
          <p:cNvSpPr/>
          <p:nvPr/>
        </p:nvSpPr>
        <p:spPr>
          <a:xfrm>
            <a:off x="4813299" y="3721839"/>
            <a:ext cx="1074667" cy="249492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tr-TR" sz="2800" dirty="0"/>
          </a:p>
        </p:txBody>
      </p:sp>
      <p:pic>
        <p:nvPicPr>
          <p:cNvPr id="8" name="Resim 2">
            <a:extLst>
              <a:ext uri="{FF2B5EF4-FFF2-40B4-BE49-F238E27FC236}">
                <a16:creationId xmlns:a16="http://schemas.microsoft.com/office/drawing/2014/main" id="{4499D8D8-0EC8-9235-4225-A2B70B6741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9845"/>
          <a:stretch/>
        </p:blipFill>
        <p:spPr bwMode="auto">
          <a:xfrm>
            <a:off x="3801991" y="3196014"/>
            <a:ext cx="6016697" cy="13285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ikdörtgen 10">
            <a:extLst>
              <a:ext uri="{FF2B5EF4-FFF2-40B4-BE49-F238E27FC236}">
                <a16:creationId xmlns:a16="http://schemas.microsoft.com/office/drawing/2014/main" id="{8E9236A2-EF8E-C1C7-D7DC-D7BAE6E96E7B}"/>
              </a:ext>
            </a:extLst>
          </p:cNvPr>
          <p:cNvSpPr/>
          <p:nvPr/>
        </p:nvSpPr>
        <p:spPr>
          <a:xfrm>
            <a:off x="4238625" y="3474515"/>
            <a:ext cx="2352676" cy="52387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tr-TR" sz="2800" dirty="0"/>
          </a:p>
        </p:txBody>
      </p:sp>
      <p:sp>
        <p:nvSpPr>
          <p:cNvPr id="10" name="Dikdörtgen 11">
            <a:extLst>
              <a:ext uri="{FF2B5EF4-FFF2-40B4-BE49-F238E27FC236}">
                <a16:creationId xmlns:a16="http://schemas.microsoft.com/office/drawing/2014/main" id="{D29F04BD-482D-1145-90D1-B65F9258BD68}"/>
              </a:ext>
            </a:extLst>
          </p:cNvPr>
          <p:cNvSpPr/>
          <p:nvPr/>
        </p:nvSpPr>
        <p:spPr>
          <a:xfrm>
            <a:off x="6896100" y="3465854"/>
            <a:ext cx="2352676" cy="52387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tr-TR" sz="2800" dirty="0"/>
          </a:p>
        </p:txBody>
      </p:sp>
      <p:sp>
        <p:nvSpPr>
          <p:cNvPr id="11" name="Eşittir 12">
            <a:extLst>
              <a:ext uri="{FF2B5EF4-FFF2-40B4-BE49-F238E27FC236}">
                <a16:creationId xmlns:a16="http://schemas.microsoft.com/office/drawing/2014/main" id="{032BE684-9885-B414-9BEB-3728292A0740}"/>
              </a:ext>
            </a:extLst>
          </p:cNvPr>
          <p:cNvSpPr/>
          <p:nvPr/>
        </p:nvSpPr>
        <p:spPr>
          <a:xfrm>
            <a:off x="6467476" y="3645965"/>
            <a:ext cx="552450" cy="352425"/>
          </a:xfrm>
          <a:prstGeom prst="mathEqual">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tr-TR" dirty="0">
              <a:solidFill>
                <a:schemeClr val="tx1"/>
              </a:solidFill>
            </a:endParaRPr>
          </a:p>
        </p:txBody>
      </p:sp>
      <p:sp>
        <p:nvSpPr>
          <p:cNvPr id="12" name="Ok: Aşağı 13">
            <a:extLst>
              <a:ext uri="{FF2B5EF4-FFF2-40B4-BE49-F238E27FC236}">
                <a16:creationId xmlns:a16="http://schemas.microsoft.com/office/drawing/2014/main" id="{9D2F297D-B54D-31EE-CB72-0FE4B99B2F6E}"/>
              </a:ext>
            </a:extLst>
          </p:cNvPr>
          <p:cNvSpPr/>
          <p:nvPr/>
        </p:nvSpPr>
        <p:spPr>
          <a:xfrm rot="16854418">
            <a:off x="6606670" y="3418804"/>
            <a:ext cx="238125" cy="63529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tr-TR" dirty="0"/>
          </a:p>
        </p:txBody>
      </p:sp>
      <p:cxnSp>
        <p:nvCxnSpPr>
          <p:cNvPr id="13" name="Düz Bağlayıcı 15">
            <a:extLst>
              <a:ext uri="{FF2B5EF4-FFF2-40B4-BE49-F238E27FC236}">
                <a16:creationId xmlns:a16="http://schemas.microsoft.com/office/drawing/2014/main" id="{AC77B94D-4E81-5ACE-43DB-5C9D9E6DAB7E}"/>
              </a:ext>
            </a:extLst>
          </p:cNvPr>
          <p:cNvCxnSpPr>
            <a:cxnSpLocks/>
          </p:cNvCxnSpPr>
          <p:nvPr/>
        </p:nvCxnSpPr>
        <p:spPr>
          <a:xfrm flipH="1" flipV="1">
            <a:off x="4041657" y="3721839"/>
            <a:ext cx="2369565" cy="4190"/>
          </a:xfrm>
          <a:prstGeom prst="line">
            <a:avLst/>
          </a:prstGeom>
          <a:ln w="28575">
            <a:solidFill>
              <a:srgbClr val="C00000"/>
            </a:solidFill>
            <a:prstDash val="sysDash"/>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Düz Bağlayıcı 21">
            <a:extLst>
              <a:ext uri="{FF2B5EF4-FFF2-40B4-BE49-F238E27FC236}">
                <a16:creationId xmlns:a16="http://schemas.microsoft.com/office/drawing/2014/main" id="{74122D96-0846-7A6B-7250-498A15E930ED}"/>
              </a:ext>
            </a:extLst>
          </p:cNvPr>
          <p:cNvCxnSpPr>
            <a:cxnSpLocks/>
          </p:cNvCxnSpPr>
          <p:nvPr/>
        </p:nvCxnSpPr>
        <p:spPr>
          <a:xfrm flipH="1">
            <a:off x="6878131" y="3777046"/>
            <a:ext cx="2540189" cy="0"/>
          </a:xfrm>
          <a:prstGeom prst="line">
            <a:avLst/>
          </a:prstGeom>
          <a:ln w="28575">
            <a:solidFill>
              <a:srgbClr val="C00000"/>
            </a:solidFill>
            <a:prstDash val="sysDash"/>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15" name="Düz Bağlayıcı 24">
            <a:extLst>
              <a:ext uri="{FF2B5EF4-FFF2-40B4-BE49-F238E27FC236}">
                <a16:creationId xmlns:a16="http://schemas.microsoft.com/office/drawing/2014/main" id="{10A4BC4D-38EF-123C-5F49-87CAC587BF36}"/>
              </a:ext>
            </a:extLst>
          </p:cNvPr>
          <p:cNvCxnSpPr>
            <a:cxnSpLocks/>
            <a:stCxn id="6" idx="1"/>
          </p:cNvCxnSpPr>
          <p:nvPr/>
        </p:nvCxnSpPr>
        <p:spPr>
          <a:xfrm flipH="1">
            <a:off x="3801991" y="1339991"/>
            <a:ext cx="2427359" cy="1856023"/>
          </a:xfrm>
          <a:prstGeom prst="line">
            <a:avLst/>
          </a:prstGeom>
          <a:ln w="19050">
            <a:solidFill>
              <a:srgbClr val="C00000"/>
            </a:solidFill>
            <a:prstDash val="sysDot"/>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Düz Bağlayıcı 26">
            <a:extLst>
              <a:ext uri="{FF2B5EF4-FFF2-40B4-BE49-F238E27FC236}">
                <a16:creationId xmlns:a16="http://schemas.microsoft.com/office/drawing/2014/main" id="{800D9EC5-7577-E1A3-060F-BF3050BE820D}"/>
              </a:ext>
            </a:extLst>
          </p:cNvPr>
          <p:cNvCxnSpPr>
            <a:cxnSpLocks/>
          </p:cNvCxnSpPr>
          <p:nvPr/>
        </p:nvCxnSpPr>
        <p:spPr>
          <a:xfrm flipH="1">
            <a:off x="9818688" y="1594448"/>
            <a:ext cx="1754187" cy="2930073"/>
          </a:xfrm>
          <a:prstGeom prst="line">
            <a:avLst/>
          </a:prstGeom>
          <a:ln w="19050">
            <a:solidFill>
              <a:srgbClr val="C00000"/>
            </a:solidFill>
            <a:prstDash val="sysDot"/>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17" name="Metin kutusu 29">
            <a:extLst>
              <a:ext uri="{FF2B5EF4-FFF2-40B4-BE49-F238E27FC236}">
                <a16:creationId xmlns:a16="http://schemas.microsoft.com/office/drawing/2014/main" id="{30A7F5B2-9D62-BED1-A590-14217C8FEA78}"/>
              </a:ext>
            </a:extLst>
          </p:cNvPr>
          <p:cNvSpPr txBox="1"/>
          <p:nvPr/>
        </p:nvSpPr>
        <p:spPr>
          <a:xfrm>
            <a:off x="314324" y="1855032"/>
            <a:ext cx="4231559" cy="1107996"/>
          </a:xfrm>
          <a:prstGeom prst="rect">
            <a:avLst/>
          </a:prstGeom>
          <a:noFill/>
        </p:spPr>
        <p:txBody>
          <a:bodyPr wrap="square" lIns="0" tIns="0" rIns="0" bIns="0" rtlCol="0">
            <a:spAutoFit/>
          </a:bodyPr>
          <a:lstStyle/>
          <a:p>
            <a:pPr marL="285750" indent="-285750" algn="just">
              <a:buFont typeface="Arial" panose="020B0604020202020204" pitchFamily="34" charset="0"/>
              <a:buChar char="•"/>
            </a:pPr>
            <a:r>
              <a:rPr lang="tr-TR" dirty="0"/>
              <a:t>Ölçüm grafinde kritik ve kritik olmayan yüklerin EY ile birlikte gerilim</a:t>
            </a:r>
            <a:r>
              <a:rPr lang="en-US" dirty="0"/>
              <a:t> </a:t>
            </a:r>
            <a:r>
              <a:rPr lang="en-US" dirty="0" err="1"/>
              <a:t>regulasyonu</a:t>
            </a:r>
            <a:r>
              <a:rPr lang="en-US" dirty="0"/>
              <a:t> </a:t>
            </a:r>
            <a:r>
              <a:rPr lang="en-US" dirty="0" err="1"/>
              <a:t>nasıl</a:t>
            </a:r>
            <a:r>
              <a:rPr lang="en-US" dirty="0"/>
              <a:t> </a:t>
            </a:r>
            <a:r>
              <a:rPr lang="en-US" dirty="0" err="1"/>
              <a:t>gerçekleştiğinin</a:t>
            </a:r>
            <a:r>
              <a:rPr lang="en-US" dirty="0"/>
              <a:t> </a:t>
            </a:r>
            <a:r>
              <a:rPr lang="en-US" dirty="0" err="1"/>
              <a:t>simulasyonunu</a:t>
            </a:r>
            <a:r>
              <a:rPr lang="en-US" dirty="0"/>
              <a:t> </a:t>
            </a:r>
            <a:r>
              <a:rPr lang="en-US" dirty="0" err="1"/>
              <a:t>göstermektedir</a:t>
            </a:r>
            <a:r>
              <a:rPr lang="en-US" dirty="0"/>
              <a:t>.</a:t>
            </a:r>
            <a:endParaRPr lang="tr-TR" dirty="0"/>
          </a:p>
        </p:txBody>
      </p:sp>
      <p:sp>
        <p:nvSpPr>
          <p:cNvPr id="18" name="Metin kutusu 30">
            <a:extLst>
              <a:ext uri="{FF2B5EF4-FFF2-40B4-BE49-F238E27FC236}">
                <a16:creationId xmlns:a16="http://schemas.microsoft.com/office/drawing/2014/main" id="{DDD76C71-549D-0878-1A14-D52E95330B78}"/>
              </a:ext>
            </a:extLst>
          </p:cNvPr>
          <p:cNvSpPr txBox="1"/>
          <p:nvPr/>
        </p:nvSpPr>
        <p:spPr>
          <a:xfrm>
            <a:off x="7019926" y="4848053"/>
            <a:ext cx="4231559" cy="830997"/>
          </a:xfrm>
          <a:prstGeom prst="rect">
            <a:avLst/>
          </a:prstGeom>
          <a:noFill/>
        </p:spPr>
        <p:txBody>
          <a:bodyPr wrap="square" lIns="0" tIns="0" rIns="0" bIns="0" rtlCol="0">
            <a:spAutoFit/>
          </a:bodyPr>
          <a:lstStyle/>
          <a:p>
            <a:pPr marL="285750" indent="-285750" algn="just">
              <a:buFont typeface="Arial" panose="020B0604020202020204" pitchFamily="34" charset="0"/>
              <a:buChar char="•"/>
            </a:pPr>
            <a:r>
              <a:rPr lang="en-US" dirty="0" err="1"/>
              <a:t>Yukarıda</a:t>
            </a:r>
            <a:r>
              <a:rPr lang="en-US" dirty="0"/>
              <a:t> </a:t>
            </a:r>
            <a:r>
              <a:rPr lang="en-US" dirty="0" err="1"/>
              <a:t>gösterilen</a:t>
            </a:r>
            <a:r>
              <a:rPr lang="en-US" dirty="0"/>
              <a:t> </a:t>
            </a:r>
            <a:r>
              <a:rPr lang="en-US" dirty="0" err="1"/>
              <a:t>simülasyon</a:t>
            </a:r>
            <a:r>
              <a:rPr lang="en-US" dirty="0"/>
              <a:t> </a:t>
            </a:r>
            <a:r>
              <a:rPr lang="en-US" dirty="0" err="1"/>
              <a:t>ölçüm</a:t>
            </a:r>
            <a:r>
              <a:rPr lang="en-US" dirty="0"/>
              <a:t> </a:t>
            </a:r>
            <a:r>
              <a:rPr lang="en-US" dirty="0" err="1"/>
              <a:t>sonuçlarının</a:t>
            </a:r>
            <a:r>
              <a:rPr lang="en-US" dirty="0"/>
              <a:t> </a:t>
            </a:r>
            <a:r>
              <a:rPr lang="en-US" dirty="0" err="1"/>
              <a:t>dağıtım</a:t>
            </a:r>
            <a:r>
              <a:rPr lang="en-US" dirty="0"/>
              <a:t> </a:t>
            </a:r>
            <a:r>
              <a:rPr lang="en-US" dirty="0" err="1"/>
              <a:t>şebekesindeki</a:t>
            </a:r>
            <a:r>
              <a:rPr lang="en-US" dirty="0"/>
              <a:t> </a:t>
            </a:r>
            <a:r>
              <a:rPr lang="en-US" dirty="0" err="1"/>
              <a:t>tasarımı</a:t>
            </a:r>
            <a:r>
              <a:rPr lang="en-US" dirty="0"/>
              <a:t> sol </a:t>
            </a:r>
            <a:r>
              <a:rPr lang="en-US" dirty="0" err="1"/>
              <a:t>kısımda</a:t>
            </a:r>
            <a:r>
              <a:rPr lang="en-US" dirty="0"/>
              <a:t> </a:t>
            </a:r>
            <a:r>
              <a:rPr lang="en-US" dirty="0" err="1"/>
              <a:t>verilmiştir</a:t>
            </a:r>
            <a:r>
              <a:rPr lang="en-US" dirty="0"/>
              <a:t>.  </a:t>
            </a:r>
            <a:endParaRPr lang="tr-TR" dirty="0"/>
          </a:p>
        </p:txBody>
      </p:sp>
    </p:spTree>
    <p:extLst>
      <p:ext uri="{BB962C8B-B14F-4D97-AF65-F5344CB8AC3E}">
        <p14:creationId xmlns:p14="http://schemas.microsoft.com/office/powerpoint/2010/main" val="356944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1" grpId="1"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19B7-66C1-489F-4ACD-8B1D7CD9A443}"/>
              </a:ext>
            </a:extLst>
          </p:cNvPr>
          <p:cNvSpPr>
            <a:spLocks noGrp="1"/>
          </p:cNvSpPr>
          <p:nvPr>
            <p:ph type="title"/>
          </p:nvPr>
        </p:nvSpPr>
        <p:spPr/>
        <p:txBody>
          <a:bodyPr/>
          <a:lstStyle/>
          <a:p>
            <a:r>
              <a:rPr lang="tr-TR" dirty="0"/>
              <a:t>Önerilen Sistem Modeli</a:t>
            </a:r>
          </a:p>
        </p:txBody>
      </p:sp>
      <p:sp>
        <p:nvSpPr>
          <p:cNvPr id="3" name="Content Placeholder 2">
            <a:extLst>
              <a:ext uri="{FF2B5EF4-FFF2-40B4-BE49-F238E27FC236}">
                <a16:creationId xmlns:a16="http://schemas.microsoft.com/office/drawing/2014/main" id="{DF3C9B2E-57B5-2F4F-553A-5EB31ABAD9D6}"/>
              </a:ext>
            </a:extLst>
          </p:cNvPr>
          <p:cNvSpPr>
            <a:spLocks noGrp="1"/>
          </p:cNvSpPr>
          <p:nvPr>
            <p:ph idx="1"/>
          </p:nvPr>
        </p:nvSpPr>
        <p:spPr>
          <a:xfrm>
            <a:off x="838199" y="1825625"/>
            <a:ext cx="5491579" cy="4351338"/>
          </a:xfrm>
        </p:spPr>
        <p:txBody>
          <a:bodyPr>
            <a:normAutofit fontScale="92500" lnSpcReduction="10000"/>
          </a:bodyPr>
          <a:lstStyle/>
          <a:p>
            <a:pPr marL="0" indent="0" algn="just">
              <a:buNone/>
            </a:pPr>
            <a:r>
              <a:rPr lang="tr-TR" dirty="0" err="1"/>
              <a:t>EA’ların</a:t>
            </a:r>
            <a:r>
              <a:rPr lang="tr-TR" dirty="0"/>
              <a:t> ve dağıtık üretim kaynaklarının yaygınlaşmasıyla birlikte, şebeke frekansının yalnızca SSM tarafından desteklenmesi yerine, DSM ile de katkı sağlanmasına yönelik bir kontrol yöntemi üzerinde çalı</a:t>
            </a:r>
            <a:r>
              <a:rPr lang="en-US" dirty="0"/>
              <a:t>ş</a:t>
            </a:r>
            <a:r>
              <a:rPr lang="tr-TR" dirty="0" err="1"/>
              <a:t>ılmı</a:t>
            </a:r>
            <a:r>
              <a:rPr lang="en-US" dirty="0"/>
              <a:t>ş</a:t>
            </a:r>
            <a:r>
              <a:rPr lang="tr-TR" dirty="0"/>
              <a:t>tır. Analiz edilen sistem, Matlab/</a:t>
            </a:r>
            <a:r>
              <a:rPr lang="tr-TR" dirty="0" err="1"/>
              <a:t>Simulink</a:t>
            </a:r>
            <a:r>
              <a:rPr lang="tr-TR" dirty="0"/>
              <a:t> ortamında modellenmiş¸ ve bu süreçte depolama üniteleri olarak </a:t>
            </a:r>
            <a:r>
              <a:rPr lang="tr-TR" dirty="0" err="1"/>
              <a:t>EA’ların</a:t>
            </a:r>
            <a:r>
              <a:rPr lang="tr-TR" dirty="0"/>
              <a:t> araçtan şebekeye enerji aktarımı (V2G) özelliği veya ikincil bataryaların depolama gücü kullanılmıştır. </a:t>
            </a:r>
          </a:p>
        </p:txBody>
      </p:sp>
      <p:pic>
        <p:nvPicPr>
          <p:cNvPr id="4" name="image1.jpeg">
            <a:extLst>
              <a:ext uri="{FF2B5EF4-FFF2-40B4-BE49-F238E27FC236}">
                <a16:creationId xmlns:a16="http://schemas.microsoft.com/office/drawing/2014/main" id="{C1E3E18E-E75A-739D-B5CC-7502DEF2B5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7031" y="1264236"/>
            <a:ext cx="5638638" cy="2164764"/>
          </a:xfrm>
          <a:prstGeom prst="rect">
            <a:avLst/>
          </a:prstGeom>
          <a:ln>
            <a:noFill/>
          </a:ln>
          <a:effectLst>
            <a:outerShdw blurRad="292100" dist="139700" dir="2700000" algn="tl" rotWithShape="0">
              <a:srgbClr val="333333">
                <a:alpha val="65000"/>
              </a:srgbClr>
            </a:outerShdw>
          </a:effectLst>
        </p:spPr>
      </p:pic>
      <p:pic>
        <p:nvPicPr>
          <p:cNvPr id="5" name="image5.png" descr="metin, diyagram, plan, teknik çizim içeren bir resim&#10;&#10;Açıklama otomatik olarak oluşturuldu">
            <a:extLst>
              <a:ext uri="{FF2B5EF4-FFF2-40B4-BE49-F238E27FC236}">
                <a16:creationId xmlns:a16="http://schemas.microsoft.com/office/drawing/2014/main" id="{1BBEC722-468C-CAED-FAD6-54C1D3C76657}"/>
              </a:ext>
            </a:extLst>
          </p:cNvPr>
          <p:cNvPicPr>
            <a:picLocks noChangeAspect="1"/>
          </p:cNvPicPr>
          <p:nvPr/>
        </p:nvPicPr>
        <p:blipFill>
          <a:blip r:embed="rId3" cstate="print"/>
          <a:stretch>
            <a:fillRect/>
          </a:stretch>
        </p:blipFill>
        <p:spPr>
          <a:xfrm>
            <a:off x="7245783" y="3625890"/>
            <a:ext cx="4001135" cy="2324100"/>
          </a:xfrm>
          <a:prstGeom prst="rect">
            <a:avLst/>
          </a:prstGeom>
          <a:ln>
            <a:noFill/>
          </a:ln>
          <a:effectLst>
            <a:outerShdw blurRad="292100" dist="139700" dir="2700000" algn="tl" rotWithShape="0">
              <a:srgbClr val="333333">
                <a:alpha val="65000"/>
              </a:srgbClr>
            </a:outerShdw>
          </a:effectLst>
        </p:spPr>
      </p:pic>
      <p:sp>
        <p:nvSpPr>
          <p:cNvPr id="6" name="Dikdörtgen 7">
            <a:extLst>
              <a:ext uri="{FF2B5EF4-FFF2-40B4-BE49-F238E27FC236}">
                <a16:creationId xmlns:a16="http://schemas.microsoft.com/office/drawing/2014/main" id="{47D65125-F511-0FA4-EC01-85C3C7168BB8}"/>
              </a:ext>
            </a:extLst>
          </p:cNvPr>
          <p:cNvSpPr/>
          <p:nvPr/>
        </p:nvSpPr>
        <p:spPr>
          <a:xfrm>
            <a:off x="9461539" y="2167944"/>
            <a:ext cx="2604130" cy="52387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tr-TR" sz="2800" dirty="0"/>
          </a:p>
        </p:txBody>
      </p:sp>
      <p:sp>
        <p:nvSpPr>
          <p:cNvPr id="7" name="Dikdörtgen 7">
            <a:extLst>
              <a:ext uri="{FF2B5EF4-FFF2-40B4-BE49-F238E27FC236}">
                <a16:creationId xmlns:a16="http://schemas.microsoft.com/office/drawing/2014/main" id="{288F3AA2-AB53-CB7D-5BA2-46211A882E54}"/>
              </a:ext>
            </a:extLst>
          </p:cNvPr>
          <p:cNvSpPr/>
          <p:nvPr/>
        </p:nvSpPr>
        <p:spPr>
          <a:xfrm>
            <a:off x="7944285" y="4195326"/>
            <a:ext cx="2529751" cy="147580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tr-TR" sz="2800" dirty="0"/>
          </a:p>
        </p:txBody>
      </p:sp>
      <p:cxnSp>
        <p:nvCxnSpPr>
          <p:cNvPr id="8" name="Düz Bağlayıcı 26">
            <a:extLst>
              <a:ext uri="{FF2B5EF4-FFF2-40B4-BE49-F238E27FC236}">
                <a16:creationId xmlns:a16="http://schemas.microsoft.com/office/drawing/2014/main" id="{5B13A3D0-E1B1-7516-5A43-61E4737091F7}"/>
              </a:ext>
            </a:extLst>
          </p:cNvPr>
          <p:cNvCxnSpPr>
            <a:cxnSpLocks/>
            <a:endCxn id="7" idx="3"/>
          </p:cNvCxnSpPr>
          <p:nvPr/>
        </p:nvCxnSpPr>
        <p:spPr>
          <a:xfrm flipH="1">
            <a:off x="10474036" y="2691819"/>
            <a:ext cx="1591633" cy="2241408"/>
          </a:xfrm>
          <a:prstGeom prst="line">
            <a:avLst/>
          </a:prstGeom>
          <a:ln w="19050">
            <a:solidFill>
              <a:srgbClr val="C00000"/>
            </a:solidFill>
            <a:prstDash val="sysDot"/>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11" name="Düz Bağlayıcı 26">
            <a:extLst>
              <a:ext uri="{FF2B5EF4-FFF2-40B4-BE49-F238E27FC236}">
                <a16:creationId xmlns:a16="http://schemas.microsoft.com/office/drawing/2014/main" id="{8ADFF0E2-D418-952A-9EE4-32070A2F661F}"/>
              </a:ext>
            </a:extLst>
          </p:cNvPr>
          <p:cNvCxnSpPr>
            <a:cxnSpLocks/>
          </p:cNvCxnSpPr>
          <p:nvPr/>
        </p:nvCxnSpPr>
        <p:spPr>
          <a:xfrm flipH="1">
            <a:off x="7944285" y="2691819"/>
            <a:ext cx="1517254" cy="1503507"/>
          </a:xfrm>
          <a:prstGeom prst="line">
            <a:avLst/>
          </a:prstGeom>
          <a:ln w="19050">
            <a:solidFill>
              <a:srgbClr val="C00000"/>
            </a:solidFill>
            <a:prstDash val="sysDot"/>
            <a:headEnd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20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EBBCF-D351-FA1A-0884-6AC099F61744}"/>
              </a:ext>
            </a:extLst>
          </p:cNvPr>
          <p:cNvSpPr>
            <a:spLocks noGrp="1"/>
          </p:cNvSpPr>
          <p:nvPr>
            <p:ph type="title"/>
          </p:nvPr>
        </p:nvSpPr>
        <p:spPr/>
        <p:txBody>
          <a:bodyPr/>
          <a:lstStyle/>
          <a:p>
            <a:r>
              <a:rPr lang="tr-TR" dirty="0"/>
              <a:t>Simülasyon ve Sonuçlar</a:t>
            </a:r>
          </a:p>
        </p:txBody>
      </p:sp>
      <p:sp>
        <p:nvSpPr>
          <p:cNvPr id="3" name="Content Placeholder 2">
            <a:extLst>
              <a:ext uri="{FF2B5EF4-FFF2-40B4-BE49-F238E27FC236}">
                <a16:creationId xmlns:a16="http://schemas.microsoft.com/office/drawing/2014/main" id="{927A581B-4EA1-6212-DB99-64B4AF115C1D}"/>
              </a:ext>
            </a:extLst>
          </p:cNvPr>
          <p:cNvSpPr>
            <a:spLocks noGrp="1"/>
          </p:cNvSpPr>
          <p:nvPr>
            <p:ph idx="1"/>
          </p:nvPr>
        </p:nvSpPr>
        <p:spPr>
          <a:xfrm>
            <a:off x="838200" y="1825625"/>
            <a:ext cx="4151051" cy="4351338"/>
          </a:xfrm>
        </p:spPr>
        <p:txBody>
          <a:bodyPr>
            <a:normAutofit fontScale="77500" lnSpcReduction="20000"/>
          </a:bodyPr>
          <a:lstStyle/>
          <a:p>
            <a:pPr marL="0" indent="0" algn="just">
              <a:buNone/>
            </a:pPr>
            <a:r>
              <a:rPr lang="tr-TR" dirty="0"/>
              <a:t>EA ve yenilenebilir enerji kaynaklarının entegre olduğu bir elektrik dağıtım şebekesinin dinamik performansını değerlendirmek amacıyla önerilen şebeke modeli ve kontrol yöntemi üzerinde yük tarafında meydana gelen ani bir yük </a:t>
            </a:r>
            <a:r>
              <a:rPr lang="tr-TR" dirty="0" err="1"/>
              <a:t>dü</a:t>
            </a:r>
            <a:r>
              <a:rPr lang="en-US" dirty="0"/>
              <a:t>ş</a:t>
            </a:r>
            <a:r>
              <a:rPr lang="tr-TR" dirty="0"/>
              <a:t>ü</a:t>
            </a:r>
            <a:r>
              <a:rPr lang="en-US" dirty="0"/>
              <a:t>ş</a:t>
            </a:r>
            <a:r>
              <a:rPr lang="tr-TR" dirty="0"/>
              <a:t>ü </a:t>
            </a:r>
            <a:r>
              <a:rPr lang="tr-TR" dirty="0" err="1"/>
              <a:t>olu</a:t>
            </a:r>
            <a:r>
              <a:rPr lang="en-US" dirty="0"/>
              <a:t>ş</a:t>
            </a:r>
            <a:r>
              <a:rPr lang="tr-TR" dirty="0" err="1"/>
              <a:t>turulmu</a:t>
            </a:r>
            <a:r>
              <a:rPr lang="en-US" dirty="0"/>
              <a:t>ş</a:t>
            </a:r>
            <a:r>
              <a:rPr lang="tr-TR" dirty="0"/>
              <a:t>tur. </a:t>
            </a:r>
            <a:r>
              <a:rPr lang="en-US" dirty="0"/>
              <a:t>Ş</a:t>
            </a:r>
            <a:r>
              <a:rPr lang="tr-TR" dirty="0" err="1"/>
              <a:t>ebeke</a:t>
            </a:r>
            <a:r>
              <a:rPr lang="tr-TR" dirty="0"/>
              <a:t> modeli Matlab R2024(a)/</a:t>
            </a:r>
            <a:r>
              <a:rPr lang="tr-TR" dirty="0" err="1"/>
              <a:t>Simulink’te</a:t>
            </a:r>
            <a:r>
              <a:rPr lang="tr-TR" dirty="0"/>
              <a:t> modellenmiştir. </a:t>
            </a:r>
            <a:r>
              <a:rPr lang="en-US" dirty="0"/>
              <a:t>İ</a:t>
            </a:r>
            <a:r>
              <a:rPr lang="tr-TR" dirty="0" err="1"/>
              <a:t>lk</a:t>
            </a:r>
            <a:r>
              <a:rPr lang="tr-TR" dirty="0"/>
              <a:t> aşamada, oluşturulan şebeke modeli diğer </a:t>
            </a:r>
            <a:r>
              <a:rPr lang="tr-TR" dirty="0" err="1"/>
              <a:t>senoryalar</a:t>
            </a:r>
            <a:r>
              <a:rPr lang="tr-TR" dirty="0"/>
              <a:t> için temel kararlı durum hali gösterilecektir. Önerilen şebeke modelinde şebeke performansı ve dinamiklerinin değişen koşullara nasıl tepki verdiğini analiz edilmiştir. </a:t>
            </a:r>
          </a:p>
        </p:txBody>
      </p:sp>
      <p:pic>
        <p:nvPicPr>
          <p:cNvPr id="4" name="image7.jpeg">
            <a:extLst>
              <a:ext uri="{FF2B5EF4-FFF2-40B4-BE49-F238E27FC236}">
                <a16:creationId xmlns:a16="http://schemas.microsoft.com/office/drawing/2014/main" id="{8B0107F9-F5AB-91F8-780B-E5555ECBFC0E}"/>
              </a:ext>
            </a:extLst>
          </p:cNvPr>
          <p:cNvPicPr>
            <a:picLocks noChangeAspect="1"/>
          </p:cNvPicPr>
          <p:nvPr/>
        </p:nvPicPr>
        <p:blipFill>
          <a:blip r:embed="rId2" cstate="print"/>
          <a:stretch>
            <a:fillRect/>
          </a:stretch>
        </p:blipFill>
        <p:spPr>
          <a:xfrm>
            <a:off x="4989251" y="2398145"/>
            <a:ext cx="7095514" cy="2606822"/>
          </a:xfrm>
          <a:prstGeom prst="rect">
            <a:avLst/>
          </a:prstGeom>
          <a:ln>
            <a:noFill/>
          </a:ln>
          <a:effectLst>
            <a:outerShdw blurRad="292100" dist="139700" dir="2700000" algn="tl" rotWithShape="0">
              <a:srgbClr val="333333">
                <a:alpha val="65000"/>
              </a:srgbClr>
            </a:outerShdw>
          </a:effectLst>
        </p:spPr>
      </p:pic>
      <p:pic>
        <p:nvPicPr>
          <p:cNvPr id="5" name="image8.jpeg">
            <a:extLst>
              <a:ext uri="{FF2B5EF4-FFF2-40B4-BE49-F238E27FC236}">
                <a16:creationId xmlns:a16="http://schemas.microsoft.com/office/drawing/2014/main" id="{ABD1F73A-9A26-09B1-EBFD-A28B2F8831DC}"/>
              </a:ext>
            </a:extLst>
          </p:cNvPr>
          <p:cNvPicPr>
            <a:picLocks noChangeAspect="1"/>
          </p:cNvPicPr>
          <p:nvPr/>
        </p:nvPicPr>
        <p:blipFill>
          <a:blip r:embed="rId3" cstate="print"/>
          <a:stretch>
            <a:fillRect/>
          </a:stretch>
        </p:blipFill>
        <p:spPr>
          <a:xfrm>
            <a:off x="4989251" y="1994301"/>
            <a:ext cx="7095514" cy="3010666"/>
          </a:xfrm>
          <a:prstGeom prst="rect">
            <a:avLst/>
          </a:prstGeom>
        </p:spPr>
      </p:pic>
    </p:spTree>
    <p:extLst>
      <p:ext uri="{BB962C8B-B14F-4D97-AF65-F5344CB8AC3E}">
        <p14:creationId xmlns:p14="http://schemas.microsoft.com/office/powerpoint/2010/main" val="141893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EBBCF-D351-FA1A-0884-6AC099F61744}"/>
              </a:ext>
            </a:extLst>
          </p:cNvPr>
          <p:cNvSpPr>
            <a:spLocks noGrp="1"/>
          </p:cNvSpPr>
          <p:nvPr>
            <p:ph type="title"/>
          </p:nvPr>
        </p:nvSpPr>
        <p:spPr/>
        <p:txBody>
          <a:bodyPr/>
          <a:lstStyle/>
          <a:p>
            <a:r>
              <a:rPr lang="tr-TR" dirty="0"/>
              <a:t>Simülasyon ve Sonuçlar</a:t>
            </a:r>
          </a:p>
        </p:txBody>
      </p:sp>
      <p:sp>
        <p:nvSpPr>
          <p:cNvPr id="3" name="Content Placeholder 2">
            <a:extLst>
              <a:ext uri="{FF2B5EF4-FFF2-40B4-BE49-F238E27FC236}">
                <a16:creationId xmlns:a16="http://schemas.microsoft.com/office/drawing/2014/main" id="{927A581B-4EA1-6212-DB99-64B4AF115C1D}"/>
              </a:ext>
            </a:extLst>
          </p:cNvPr>
          <p:cNvSpPr>
            <a:spLocks noGrp="1"/>
          </p:cNvSpPr>
          <p:nvPr>
            <p:ph idx="1"/>
          </p:nvPr>
        </p:nvSpPr>
        <p:spPr>
          <a:xfrm>
            <a:off x="838200" y="1825625"/>
            <a:ext cx="4518891" cy="4351338"/>
          </a:xfrm>
        </p:spPr>
        <p:txBody>
          <a:bodyPr>
            <a:normAutofit fontScale="85000" lnSpcReduction="20000"/>
          </a:bodyPr>
          <a:lstStyle/>
          <a:p>
            <a:pPr marL="0" indent="0" algn="just">
              <a:buNone/>
            </a:pPr>
            <a:r>
              <a:rPr lang="en-US" dirty="0"/>
              <a:t>Ş</a:t>
            </a:r>
            <a:r>
              <a:rPr lang="tr-TR" dirty="0" err="1"/>
              <a:t>ebekedeki</a:t>
            </a:r>
            <a:r>
              <a:rPr lang="tr-TR" dirty="0"/>
              <a:t> frekans ve gerilim sapmalarını referans girdilere göre tespit ederek anlık düzeltmeye çalışan bir kontrol mekanizmasından oluşmaktadır. EY-3’ün en önemli özelliği çift yönlü olarak hem aktif gücü kontrol ederek frekansa katkı sağlıyor hem de reaktif enerjiyi de kontrol ederek gerileme katkı sağlamış¸ oluyor. Böylelikle, bu kontrol sistemi EY-3’ün şebekenin dinamik yük koşullarına anında uyum sağlamasını mümkün hale getiriyor.</a:t>
            </a:r>
          </a:p>
        </p:txBody>
      </p:sp>
      <p:pic>
        <p:nvPicPr>
          <p:cNvPr id="7" name="image5.png" descr="metin, diyagram, plan, teknik çizim içeren bir resim&#10;&#10;Açıklama otomatik olarak oluşturuldu">
            <a:extLst>
              <a:ext uri="{FF2B5EF4-FFF2-40B4-BE49-F238E27FC236}">
                <a16:creationId xmlns:a16="http://schemas.microsoft.com/office/drawing/2014/main" id="{A9193011-F137-A4A7-01B1-B7E9ED92C15B}"/>
              </a:ext>
            </a:extLst>
          </p:cNvPr>
          <p:cNvPicPr>
            <a:picLocks noChangeAspect="1"/>
          </p:cNvPicPr>
          <p:nvPr/>
        </p:nvPicPr>
        <p:blipFill>
          <a:blip r:embed="rId2" cstate="print"/>
          <a:stretch>
            <a:fillRect/>
          </a:stretch>
        </p:blipFill>
        <p:spPr>
          <a:xfrm>
            <a:off x="7302183" y="700404"/>
            <a:ext cx="4889817" cy="2840300"/>
          </a:xfrm>
          <a:prstGeom prst="rect">
            <a:avLst/>
          </a:prstGeom>
          <a:ln>
            <a:noFill/>
          </a:ln>
          <a:effectLst>
            <a:outerShdw blurRad="292100" dist="139700" dir="2700000" algn="tl" rotWithShape="0">
              <a:srgbClr val="333333">
                <a:alpha val="65000"/>
              </a:srgbClr>
            </a:outerShdw>
          </a:effectLst>
        </p:spPr>
      </p:pic>
      <p:pic>
        <p:nvPicPr>
          <p:cNvPr id="6" name="image6.png">
            <a:extLst>
              <a:ext uri="{FF2B5EF4-FFF2-40B4-BE49-F238E27FC236}">
                <a16:creationId xmlns:a16="http://schemas.microsoft.com/office/drawing/2014/main" id="{AD4364FF-DD71-3DF6-98CC-6E8B9223BF65}"/>
              </a:ext>
            </a:extLst>
          </p:cNvPr>
          <p:cNvPicPr>
            <a:picLocks noChangeAspect="1"/>
          </p:cNvPicPr>
          <p:nvPr/>
        </p:nvPicPr>
        <p:blipFill>
          <a:blip r:embed="rId3" cstate="print"/>
          <a:stretch>
            <a:fillRect/>
          </a:stretch>
        </p:blipFill>
        <p:spPr>
          <a:xfrm>
            <a:off x="5475940" y="3624679"/>
            <a:ext cx="3808730" cy="3124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8926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EBBCF-D351-FA1A-0884-6AC099F61744}"/>
              </a:ext>
            </a:extLst>
          </p:cNvPr>
          <p:cNvSpPr>
            <a:spLocks noGrp="1"/>
          </p:cNvSpPr>
          <p:nvPr>
            <p:ph type="title"/>
          </p:nvPr>
        </p:nvSpPr>
        <p:spPr/>
        <p:txBody>
          <a:bodyPr/>
          <a:lstStyle/>
          <a:p>
            <a:r>
              <a:rPr lang="tr-TR" dirty="0"/>
              <a:t>Simülasyon ve Sonuçlar</a:t>
            </a:r>
          </a:p>
        </p:txBody>
      </p:sp>
      <p:pic>
        <p:nvPicPr>
          <p:cNvPr id="6" name="image9.jpeg">
            <a:extLst>
              <a:ext uri="{FF2B5EF4-FFF2-40B4-BE49-F238E27FC236}">
                <a16:creationId xmlns:a16="http://schemas.microsoft.com/office/drawing/2014/main" id="{8DDC3CB6-6B0B-C70A-09DB-B42FD15E2410}"/>
              </a:ext>
            </a:extLst>
          </p:cNvPr>
          <p:cNvPicPr>
            <a:picLocks noChangeAspect="1"/>
          </p:cNvPicPr>
          <p:nvPr/>
        </p:nvPicPr>
        <p:blipFill>
          <a:blip r:embed="rId2" cstate="print"/>
          <a:stretch>
            <a:fillRect/>
          </a:stretch>
        </p:blipFill>
        <p:spPr>
          <a:xfrm>
            <a:off x="1560388" y="1385810"/>
            <a:ext cx="9288124" cy="46941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8987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EBBCF-D351-FA1A-0884-6AC099F61744}"/>
              </a:ext>
            </a:extLst>
          </p:cNvPr>
          <p:cNvSpPr>
            <a:spLocks noGrp="1"/>
          </p:cNvSpPr>
          <p:nvPr>
            <p:ph type="title"/>
          </p:nvPr>
        </p:nvSpPr>
        <p:spPr/>
        <p:txBody>
          <a:bodyPr/>
          <a:lstStyle/>
          <a:p>
            <a:r>
              <a:rPr lang="tr-TR" dirty="0"/>
              <a:t>Simülasyon ve Sonuçlar</a:t>
            </a:r>
          </a:p>
        </p:txBody>
      </p:sp>
      <p:pic>
        <p:nvPicPr>
          <p:cNvPr id="6" name="image9.jpeg">
            <a:extLst>
              <a:ext uri="{FF2B5EF4-FFF2-40B4-BE49-F238E27FC236}">
                <a16:creationId xmlns:a16="http://schemas.microsoft.com/office/drawing/2014/main" id="{8DDC3CB6-6B0B-C70A-09DB-B42FD15E24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60388" y="2082525"/>
            <a:ext cx="9288124" cy="3300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3113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EBBCF-D351-FA1A-0884-6AC099F61744}"/>
              </a:ext>
            </a:extLst>
          </p:cNvPr>
          <p:cNvSpPr>
            <a:spLocks noGrp="1"/>
          </p:cNvSpPr>
          <p:nvPr>
            <p:ph type="title"/>
          </p:nvPr>
        </p:nvSpPr>
        <p:spPr/>
        <p:txBody>
          <a:bodyPr/>
          <a:lstStyle/>
          <a:p>
            <a:r>
              <a:rPr lang="tr-TR" dirty="0"/>
              <a:t>Simülasyon ve Sonuçlar</a:t>
            </a:r>
          </a:p>
        </p:txBody>
      </p:sp>
      <p:pic>
        <p:nvPicPr>
          <p:cNvPr id="6" name="image9.jpeg">
            <a:extLst>
              <a:ext uri="{FF2B5EF4-FFF2-40B4-BE49-F238E27FC236}">
                <a16:creationId xmlns:a16="http://schemas.microsoft.com/office/drawing/2014/main" id="{8DDC3CB6-6B0B-C70A-09DB-B42FD15E24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08121" y="1327923"/>
            <a:ext cx="7756811" cy="52507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0914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34D6-C524-F624-6E56-B8B1EB1E7EB3}"/>
              </a:ext>
            </a:extLst>
          </p:cNvPr>
          <p:cNvSpPr>
            <a:spLocks noGrp="1"/>
          </p:cNvSpPr>
          <p:nvPr>
            <p:ph type="title"/>
          </p:nvPr>
        </p:nvSpPr>
        <p:spPr/>
        <p:txBody>
          <a:bodyPr/>
          <a:lstStyle/>
          <a:p>
            <a:r>
              <a:rPr lang="tr-TR" dirty="0"/>
              <a:t>Gelecek Uygulamalar</a:t>
            </a:r>
          </a:p>
        </p:txBody>
      </p:sp>
      <p:sp>
        <p:nvSpPr>
          <p:cNvPr id="3" name="Content Placeholder 2">
            <a:extLst>
              <a:ext uri="{FF2B5EF4-FFF2-40B4-BE49-F238E27FC236}">
                <a16:creationId xmlns:a16="http://schemas.microsoft.com/office/drawing/2014/main" id="{5C8F336D-3AD7-3C3B-0F6F-AEBE30EA1EAF}"/>
              </a:ext>
            </a:extLst>
          </p:cNvPr>
          <p:cNvSpPr>
            <a:spLocks noGrp="1"/>
          </p:cNvSpPr>
          <p:nvPr>
            <p:ph idx="1"/>
          </p:nvPr>
        </p:nvSpPr>
        <p:spPr>
          <a:xfrm>
            <a:off x="838200" y="1825625"/>
            <a:ext cx="6166281" cy="4351338"/>
          </a:xfrm>
        </p:spPr>
        <p:txBody>
          <a:bodyPr>
            <a:normAutofit fontScale="85000" lnSpcReduction="10000"/>
          </a:bodyPr>
          <a:lstStyle/>
          <a:p>
            <a:pPr marL="0" indent="0" algn="just">
              <a:buNone/>
            </a:pPr>
            <a:r>
              <a:rPr lang="tr-TR" dirty="0"/>
              <a:t>EY teknolojisinin, </a:t>
            </a:r>
            <a:r>
              <a:rPr lang="en-US" dirty="0" err="1"/>
              <a:t>şe</a:t>
            </a:r>
            <a:r>
              <a:rPr lang="tr-TR" dirty="0"/>
              <a:t>beke kararlılığını artırma ve güç kalitesini iyileştirme potansiyeli nedeniyle, yenilenebilir enerji kaynaklarının yoğun olarak kullanıldığı AG şebekelerde, elektrikli araç şarj altyapıları ve dağıtık üretim sistemlerinde uygulanabilir olduğu görülmektedir. Gelecek çalışmalar, </a:t>
            </a:r>
            <a:r>
              <a:rPr lang="tr-TR" dirty="0" err="1"/>
              <a:t>EY’nin</a:t>
            </a:r>
            <a:r>
              <a:rPr lang="tr-TR" dirty="0"/>
              <a:t> farklı ölçeklerdeki şebekelerdeki performansının incelenmesi ve maliyet</a:t>
            </a:r>
            <a:r>
              <a:rPr lang="en-US" dirty="0"/>
              <a:t> </a:t>
            </a:r>
            <a:r>
              <a:rPr lang="tr-TR" dirty="0"/>
              <a:t>-</a:t>
            </a:r>
            <a:r>
              <a:rPr lang="en-US" dirty="0"/>
              <a:t> </a:t>
            </a:r>
            <a:r>
              <a:rPr lang="tr-TR" dirty="0"/>
              <a:t>etkinliğinin artırılmasına yönelik optimizasyon çalışmalarını içerebilir. Ayrıca, </a:t>
            </a:r>
            <a:r>
              <a:rPr lang="tr-TR" dirty="0" err="1"/>
              <a:t>EY’nin</a:t>
            </a:r>
            <a:r>
              <a:rPr lang="tr-TR" dirty="0"/>
              <a:t> diğer yenilenebilir enerji kaynakları ve akıllı şebeke teknolojileri ile entegrasyonu üzerine yapılacak araştırmalar, teknolojinin daha geniş¸ kapsamda uygulanabilirliğini sağlayabilir.</a:t>
            </a:r>
          </a:p>
        </p:txBody>
      </p:sp>
      <p:pic>
        <p:nvPicPr>
          <p:cNvPr id="2052" name="Picture 4" descr="8 Event Technology Trends For 2022 - FLOOR by 10times">
            <a:extLst>
              <a:ext uri="{FF2B5EF4-FFF2-40B4-BE49-F238E27FC236}">
                <a16:creationId xmlns:a16="http://schemas.microsoft.com/office/drawing/2014/main" id="{F2D47D5D-FFBA-5404-A048-E32FE171E2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4481" y="2210449"/>
            <a:ext cx="5013165" cy="334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070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9BCA-D91F-895D-66E2-3E8ABCD59F71}"/>
              </a:ext>
            </a:extLst>
          </p:cNvPr>
          <p:cNvSpPr>
            <a:spLocks noGrp="1"/>
          </p:cNvSpPr>
          <p:nvPr>
            <p:ph type="title"/>
          </p:nvPr>
        </p:nvSpPr>
        <p:spPr/>
        <p:txBody>
          <a:bodyPr/>
          <a:lstStyle/>
          <a:p>
            <a:r>
              <a:rPr lang="tr-TR" dirty="0"/>
              <a:t>Sonuç</a:t>
            </a:r>
          </a:p>
        </p:txBody>
      </p:sp>
      <p:sp>
        <p:nvSpPr>
          <p:cNvPr id="3" name="Content Placeholder 2">
            <a:extLst>
              <a:ext uri="{FF2B5EF4-FFF2-40B4-BE49-F238E27FC236}">
                <a16:creationId xmlns:a16="http://schemas.microsoft.com/office/drawing/2014/main" id="{16EDC734-B500-B22B-2A39-47BA590A727E}"/>
              </a:ext>
            </a:extLst>
          </p:cNvPr>
          <p:cNvSpPr>
            <a:spLocks noGrp="1"/>
          </p:cNvSpPr>
          <p:nvPr>
            <p:ph idx="1"/>
          </p:nvPr>
        </p:nvSpPr>
        <p:spPr>
          <a:xfrm>
            <a:off x="838200" y="1825625"/>
            <a:ext cx="5324475" cy="4351338"/>
          </a:xfrm>
        </p:spPr>
        <p:txBody>
          <a:bodyPr>
            <a:normAutofit fontScale="85000" lnSpcReduction="20000"/>
          </a:bodyPr>
          <a:lstStyle/>
          <a:p>
            <a:pPr marL="0" indent="0" algn="just">
              <a:buNone/>
            </a:pPr>
            <a:r>
              <a:rPr lang="tr-TR" dirty="0"/>
              <a:t>Sonuç olarak, EY teknolojisi, yenilenebilir enerji kaynaklarının daha etkin entegrasyonunu sağlamakta ve elektrikli araçların yaygınlaşmasıyla birlikte artan yük dengesizliklerine kar</a:t>
            </a:r>
            <a:r>
              <a:rPr lang="en-US" dirty="0"/>
              <a:t>ş</a:t>
            </a:r>
            <a:r>
              <a:rPr lang="tr-TR" dirty="0"/>
              <a:t>ı etkili bir çözüm sunmaktadır. Ayrıca, </a:t>
            </a:r>
            <a:r>
              <a:rPr lang="tr-TR" dirty="0" err="1"/>
              <a:t>EY’nin</a:t>
            </a:r>
            <a:r>
              <a:rPr lang="tr-TR" dirty="0"/>
              <a:t> diğer akıllı şebeke teknolojileri ve enerji depolama sistemleri ile entegrasyonu, enerji sistemlerinin genel verimliliğini artırabilir ve daha sürdürülebilir bir enerji geleceği için önemli katkılar sunabilir. Bu bağlamda, EY teknolojisinin geliştirilmesi ve yaygınlaştırılması, modern elektrik şebekelerinin kar</a:t>
            </a:r>
            <a:r>
              <a:rPr lang="en-US" dirty="0"/>
              <a:t>ş</a:t>
            </a:r>
            <a:r>
              <a:rPr lang="tr-TR" dirty="0" err="1"/>
              <a:t>ıla</a:t>
            </a:r>
            <a:r>
              <a:rPr lang="en-US" dirty="0"/>
              <a:t>ş</a:t>
            </a:r>
            <a:r>
              <a:rPr lang="tr-TR" dirty="0" err="1"/>
              <a:t>tı</a:t>
            </a:r>
            <a:r>
              <a:rPr lang="en-US" dirty="0"/>
              <a:t>ğ</a:t>
            </a:r>
            <a:r>
              <a:rPr lang="tr-TR" dirty="0"/>
              <a:t>ı zorlukları aşmada önemli bir rol oynayacağı düşünülmektedir.</a:t>
            </a:r>
          </a:p>
        </p:txBody>
      </p:sp>
      <p:pic>
        <p:nvPicPr>
          <p:cNvPr id="4098" name="Picture 2" descr="280+ Electric Vehicle Charging System Stock Illustrations, Royalty-Free  Vector Graphics &amp; Clip Art - iStock">
            <a:extLst>
              <a:ext uri="{FF2B5EF4-FFF2-40B4-BE49-F238E27FC236}">
                <a16:creationId xmlns:a16="http://schemas.microsoft.com/office/drawing/2014/main" id="{B4F3DFF3-54A8-5E46-923F-904159AB9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131733"/>
            <a:ext cx="5410200" cy="33857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477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7277-A8C6-A58C-4360-A2503AD4476C}"/>
              </a:ext>
            </a:extLst>
          </p:cNvPr>
          <p:cNvSpPr>
            <a:spLocks noGrp="1"/>
          </p:cNvSpPr>
          <p:nvPr>
            <p:ph type="title"/>
          </p:nvPr>
        </p:nvSpPr>
        <p:spPr/>
        <p:txBody>
          <a:bodyPr/>
          <a:lstStyle/>
          <a:p>
            <a:r>
              <a:rPr lang="tr-TR" dirty="0"/>
              <a:t>Teşekkürler</a:t>
            </a:r>
          </a:p>
        </p:txBody>
      </p:sp>
      <p:sp>
        <p:nvSpPr>
          <p:cNvPr id="3" name="Text Placeholder 2">
            <a:extLst>
              <a:ext uri="{FF2B5EF4-FFF2-40B4-BE49-F238E27FC236}">
                <a16:creationId xmlns:a16="http://schemas.microsoft.com/office/drawing/2014/main" id="{EB7483ED-7516-1381-BFA3-E9E63F513CDB}"/>
              </a:ext>
            </a:extLst>
          </p:cNvPr>
          <p:cNvSpPr>
            <a:spLocks noGrp="1"/>
          </p:cNvSpPr>
          <p:nvPr>
            <p:ph type="body" idx="1"/>
          </p:nvPr>
        </p:nvSpPr>
        <p:spPr/>
        <p:txBody>
          <a:bodyPr>
            <a:normAutofit fontScale="92500" lnSpcReduction="20000"/>
          </a:bodyPr>
          <a:lstStyle/>
          <a:p>
            <a:r>
              <a:rPr lang="tr-TR" dirty="0"/>
              <a:t>emre.eren@siemens.com</a:t>
            </a:r>
            <a:endParaRPr lang="en-US" dirty="0"/>
          </a:p>
          <a:p>
            <a:r>
              <a:rPr lang="tr-TR" dirty="0"/>
              <a:t>sezai.taskin@cbu.edu.tr</a:t>
            </a:r>
            <a:endParaRPr lang="en-US" dirty="0"/>
          </a:p>
          <a:p>
            <a:r>
              <a:rPr lang="tr-TR" dirty="0"/>
              <a:t>yates@yildiz.edu.tr</a:t>
            </a:r>
            <a:endParaRPr lang="en-US" dirty="0"/>
          </a:p>
          <a:p>
            <a:r>
              <a:rPr lang="tr-TR" dirty="0"/>
              <a:t>alirifat@yildiz.edu.tr</a:t>
            </a:r>
          </a:p>
        </p:txBody>
      </p:sp>
    </p:spTree>
    <p:extLst>
      <p:ext uri="{BB962C8B-B14F-4D97-AF65-F5344CB8AC3E}">
        <p14:creationId xmlns:p14="http://schemas.microsoft.com/office/powerpoint/2010/main" val="1341605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525970" y="413249"/>
            <a:ext cx="3987841" cy="697832"/>
          </a:xfrm>
        </p:spPr>
        <p:txBody>
          <a:bodyPr>
            <a:normAutofit/>
          </a:bodyPr>
          <a:lstStyle/>
          <a:p>
            <a:r>
              <a:rPr lang="tr-TR" sz="3200" b="1" dirty="0">
                <a:latin typeface="Arial" panose="020B0604020202020204" pitchFamily="34" charset="0"/>
                <a:cs typeface="Arial" panose="020B0604020202020204" pitchFamily="34" charset="0"/>
              </a:rPr>
              <a:t>İçindekiler</a:t>
            </a:r>
            <a:endParaRPr lang="fr-FR" sz="3200" b="1" dirty="0">
              <a:latin typeface="Arial" panose="020B0604020202020204" pitchFamily="34" charset="0"/>
              <a:cs typeface="Arial" panose="020B0604020202020204" pitchFamily="34" charset="0"/>
            </a:endParaRPr>
          </a:p>
        </p:txBody>
      </p:sp>
      <p:sp>
        <p:nvSpPr>
          <p:cNvPr id="5" name="Dikdörtgen 4"/>
          <p:cNvSpPr/>
          <p:nvPr/>
        </p:nvSpPr>
        <p:spPr>
          <a:xfrm>
            <a:off x="525970" y="1813387"/>
            <a:ext cx="8692845" cy="3539430"/>
          </a:xfrm>
          <a:prstGeom prst="rect">
            <a:avLst/>
          </a:prstGeom>
        </p:spPr>
        <p:txBody>
          <a:bodyPr wrap="square">
            <a:spAutoFit/>
          </a:bodyPr>
          <a:lstStyle/>
          <a:p>
            <a:pPr marL="457200" indent="-457200">
              <a:buFont typeface="+mj-lt"/>
              <a:buAutoNum type="arabicPeriod"/>
            </a:pPr>
            <a:r>
              <a:rPr lang="tr-TR" sz="2800" dirty="0">
                <a:latin typeface="Arial" panose="020B0604020202020204" pitchFamily="34" charset="0"/>
                <a:cs typeface="Arial" panose="020B0604020202020204" pitchFamily="34" charset="0"/>
              </a:rPr>
              <a:t>GİRİŞ (AMAÇ)</a:t>
            </a:r>
            <a:endParaRPr lang="en-US" sz="2800" dirty="0">
              <a:latin typeface="Arial" panose="020B0604020202020204" pitchFamily="34" charset="0"/>
              <a:cs typeface="Arial" panose="020B0604020202020204" pitchFamily="34" charset="0"/>
            </a:endParaRPr>
          </a:p>
          <a:p>
            <a:pPr marL="457200" indent="-457200">
              <a:buFont typeface="+mj-lt"/>
              <a:buAutoNum type="arabicPeriod"/>
            </a:pPr>
            <a:r>
              <a:rPr lang="en-US" sz="2800" dirty="0" err="1">
                <a:latin typeface="Arial" panose="020B0604020202020204" pitchFamily="34" charset="0"/>
                <a:cs typeface="Arial" panose="020B0604020202020204" pitchFamily="34" charset="0"/>
              </a:rPr>
              <a:t>Enerji</a:t>
            </a:r>
            <a:r>
              <a:rPr lang="en-US" sz="2800" dirty="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Talebi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ve</a:t>
            </a:r>
            <a:r>
              <a:rPr lang="en-US" sz="2800" dirty="0">
                <a:latin typeface="Arial" panose="020B0604020202020204" pitchFamily="34" charset="0"/>
                <a:cs typeface="Arial" panose="020B0604020202020204" pitchFamily="34" charset="0"/>
              </a:rPr>
              <a:t> Şebeke </a:t>
            </a:r>
            <a:r>
              <a:rPr lang="en-US" sz="2800" dirty="0" err="1">
                <a:latin typeface="Arial" panose="020B0604020202020204" pitchFamily="34" charset="0"/>
                <a:cs typeface="Arial" panose="020B0604020202020204" pitchFamily="34" charset="0"/>
              </a:rPr>
              <a:t>Kontrol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Zorlukları</a:t>
            </a:r>
            <a:endParaRPr lang="en-US" sz="2800" dirty="0">
              <a:latin typeface="Arial" panose="020B0604020202020204" pitchFamily="34" charset="0"/>
              <a:cs typeface="Arial" panose="020B0604020202020204" pitchFamily="34" charset="0"/>
            </a:endParaRPr>
          </a:p>
          <a:p>
            <a:pPr marL="457200" indent="-457200">
              <a:buFont typeface="+mj-lt"/>
              <a:buAutoNum type="arabicPeriod"/>
            </a:pPr>
            <a:r>
              <a:rPr lang="en-US" sz="2800" dirty="0" err="1">
                <a:latin typeface="Arial" panose="020B0604020202020204" pitchFamily="34" charset="0"/>
                <a:cs typeface="Arial" panose="020B0604020202020204" pitchFamily="34" charset="0"/>
              </a:rPr>
              <a:t>Talep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Tarafı</a:t>
            </a:r>
            <a:r>
              <a:rPr lang="en-US" sz="2800" dirty="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Yönetimi</a:t>
            </a:r>
            <a:r>
              <a:rPr lang="en-US" sz="2800" dirty="0">
                <a:latin typeface="Arial" panose="020B0604020202020204" pitchFamily="34" charset="0"/>
                <a:cs typeface="Arial" panose="020B0604020202020204" pitchFamily="34" charset="0"/>
              </a:rPr>
              <a:t> (TTY)</a:t>
            </a:r>
          </a:p>
          <a:p>
            <a:pPr marL="457200" indent="-457200">
              <a:buFont typeface="+mj-lt"/>
              <a:buAutoNum type="arabicPeriod"/>
            </a:pPr>
            <a:r>
              <a:rPr lang="en-US" sz="2800" dirty="0" err="1">
                <a:latin typeface="Arial" panose="020B0604020202020204" pitchFamily="34" charset="0"/>
                <a:cs typeface="Arial" panose="020B0604020202020204" pitchFamily="34" charset="0"/>
              </a:rPr>
              <a:t>Elektriksel</a:t>
            </a:r>
            <a:r>
              <a:rPr lang="en-US" sz="2800" dirty="0">
                <a:latin typeface="Arial" panose="020B0604020202020204" pitchFamily="34" charset="0"/>
                <a:cs typeface="Arial" panose="020B0604020202020204" pitchFamily="34" charset="0"/>
              </a:rPr>
              <a:t> Yay </a:t>
            </a:r>
            <a:r>
              <a:rPr lang="en-US" sz="2800" dirty="0" err="1">
                <a:latin typeface="Arial" panose="020B0604020202020204" pitchFamily="34" charset="0"/>
                <a:cs typeface="Arial" panose="020B0604020202020204" pitchFamily="34" charset="0"/>
              </a:rPr>
              <a:t>Teknolojisi</a:t>
            </a:r>
            <a:endParaRPr lang="en-US" sz="2800" dirty="0">
              <a:latin typeface="Arial" panose="020B0604020202020204" pitchFamily="34" charset="0"/>
              <a:cs typeface="Arial" panose="020B0604020202020204" pitchFamily="34" charset="0"/>
            </a:endParaRPr>
          </a:p>
          <a:p>
            <a:pPr marL="457200" indent="-457200">
              <a:buFont typeface="+mj-lt"/>
              <a:buAutoNum type="arabicPeriod"/>
            </a:pPr>
            <a:r>
              <a:rPr lang="tr-TR" sz="2800" dirty="0">
                <a:latin typeface="Arial" panose="020B0604020202020204" pitchFamily="34" charset="0"/>
                <a:cs typeface="Arial" panose="020B0604020202020204" pitchFamily="34" charset="0"/>
              </a:rPr>
              <a:t>Önerilen Sistem Modeli</a:t>
            </a:r>
            <a:endParaRPr lang="en-US" sz="2800" dirty="0">
              <a:latin typeface="Arial" panose="020B0604020202020204" pitchFamily="34" charset="0"/>
              <a:cs typeface="Arial" panose="020B0604020202020204" pitchFamily="34" charset="0"/>
            </a:endParaRPr>
          </a:p>
          <a:p>
            <a:pPr marL="457200" indent="-457200">
              <a:buFont typeface="+mj-lt"/>
              <a:buAutoNum type="arabicPeriod"/>
            </a:pPr>
            <a:r>
              <a:rPr lang="en-US" sz="2800" dirty="0" err="1">
                <a:latin typeface="Arial" panose="020B0604020202020204" pitchFamily="34" charset="0"/>
                <a:cs typeface="Arial" panose="020B0604020202020204" pitchFamily="34" charset="0"/>
              </a:rPr>
              <a:t>Simülasyon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Sonuçlar</a:t>
            </a:r>
            <a:endParaRPr lang="en-US" sz="2800" dirty="0">
              <a:latin typeface="Arial" panose="020B0604020202020204" pitchFamily="34" charset="0"/>
              <a:cs typeface="Arial" panose="020B0604020202020204" pitchFamily="34" charset="0"/>
            </a:endParaRPr>
          </a:p>
          <a:p>
            <a:pPr marL="457200" indent="-457200">
              <a:buFont typeface="+mj-lt"/>
              <a:buAutoNum type="arabicPeriod"/>
            </a:pPr>
            <a:r>
              <a:rPr lang="fr-FR" sz="2800" dirty="0" err="1">
                <a:latin typeface="Arial" panose="020B0604020202020204" pitchFamily="34" charset="0"/>
                <a:cs typeface="Arial" panose="020B0604020202020204" pitchFamily="34" charset="0"/>
              </a:rPr>
              <a:t>Gelecek</a:t>
            </a:r>
            <a:r>
              <a:rPr lang="fr-FR" sz="2800" dirty="0">
                <a:latin typeface="Arial" panose="020B0604020202020204" pitchFamily="34" charset="0"/>
                <a:cs typeface="Arial" panose="020B0604020202020204" pitchFamily="34" charset="0"/>
              </a:rPr>
              <a:t> </a:t>
            </a:r>
            <a:r>
              <a:rPr lang="fr-FR" sz="2800" dirty="0" err="1">
                <a:latin typeface="Arial" panose="020B0604020202020204" pitchFamily="34" charset="0"/>
                <a:cs typeface="Arial" panose="020B0604020202020204" pitchFamily="34" charset="0"/>
              </a:rPr>
              <a:t>Uygulamalar</a:t>
            </a:r>
            <a:endParaRPr lang="fr-FR" sz="2800" dirty="0">
              <a:latin typeface="Arial" panose="020B0604020202020204" pitchFamily="34" charset="0"/>
              <a:cs typeface="Arial" panose="020B0604020202020204" pitchFamily="34" charset="0"/>
            </a:endParaRPr>
          </a:p>
          <a:p>
            <a:pPr marL="457200" indent="-457200">
              <a:buFont typeface="+mj-lt"/>
              <a:buAutoNum type="arabicPeriod"/>
            </a:pPr>
            <a:r>
              <a:rPr lang="fr-FR" sz="2800" dirty="0" err="1">
                <a:latin typeface="Arial" panose="020B0604020202020204" pitchFamily="34" charset="0"/>
                <a:cs typeface="Arial" panose="020B0604020202020204" pitchFamily="34" charset="0"/>
              </a:rPr>
              <a:t>Sonuç</a:t>
            </a: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552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7E29-3246-673A-8927-214A796B8613}"/>
              </a:ext>
            </a:extLst>
          </p:cNvPr>
          <p:cNvSpPr>
            <a:spLocks noGrp="1"/>
          </p:cNvSpPr>
          <p:nvPr>
            <p:ph type="title"/>
          </p:nvPr>
        </p:nvSpPr>
        <p:spPr/>
        <p:txBody>
          <a:bodyPr/>
          <a:lstStyle/>
          <a:p>
            <a:r>
              <a:rPr lang="tr-TR" dirty="0"/>
              <a:t>GİRİŞ (AMAÇ)</a:t>
            </a:r>
          </a:p>
        </p:txBody>
      </p:sp>
      <p:sp>
        <p:nvSpPr>
          <p:cNvPr id="7" name="Content Placeholder 6">
            <a:extLst>
              <a:ext uri="{FF2B5EF4-FFF2-40B4-BE49-F238E27FC236}">
                <a16:creationId xmlns:a16="http://schemas.microsoft.com/office/drawing/2014/main" id="{E4731DAC-76E0-801D-1162-AFCA34A512ED}"/>
              </a:ext>
            </a:extLst>
          </p:cNvPr>
          <p:cNvSpPr>
            <a:spLocks noGrp="1"/>
          </p:cNvSpPr>
          <p:nvPr>
            <p:ph idx="1"/>
          </p:nvPr>
        </p:nvSpPr>
        <p:spPr>
          <a:xfrm>
            <a:off x="838198" y="1825624"/>
            <a:ext cx="4151052" cy="4246701"/>
          </a:xfrm>
        </p:spPr>
        <p:txBody>
          <a:bodyPr>
            <a:normAutofit fontScale="70000" lnSpcReduction="20000"/>
          </a:bodyPr>
          <a:lstStyle/>
          <a:p>
            <a:pPr marL="0" indent="0" algn="just">
              <a:buNone/>
            </a:pPr>
            <a:r>
              <a:rPr lang="tr-TR" dirty="0"/>
              <a:t>Ülkelerin sıfır karbon emisyonu hedefi do</a:t>
            </a:r>
            <a:r>
              <a:rPr lang="en-US" dirty="0"/>
              <a:t>ğ</a:t>
            </a:r>
            <a:r>
              <a:rPr lang="tr-TR" dirty="0" err="1"/>
              <a:t>rultusunda</a:t>
            </a:r>
            <a:r>
              <a:rPr lang="tr-TR" dirty="0"/>
              <a:t> yenilenebilir enerjiye yönelik yatırımları artmaktadır. Elektrikli araçların yaygınla</a:t>
            </a:r>
            <a:r>
              <a:rPr lang="en-US" dirty="0"/>
              <a:t>ş</a:t>
            </a:r>
            <a:r>
              <a:rPr lang="tr-TR" dirty="0" err="1"/>
              <a:t>masıyla</a:t>
            </a:r>
            <a:r>
              <a:rPr lang="tr-TR" dirty="0"/>
              <a:t> birlikte çözüm bekleyen bazı problemler de ortaya çıkmaktadır. </a:t>
            </a:r>
            <a:r>
              <a:rPr lang="tr-TR" dirty="0" err="1"/>
              <a:t>Örne</a:t>
            </a:r>
            <a:r>
              <a:rPr lang="en-US" dirty="0"/>
              <a:t>ğ</a:t>
            </a:r>
            <a:r>
              <a:rPr lang="tr-TR" dirty="0"/>
              <a:t>in elektrikli araçların emisyon oranlarını azaltabilmesi için talep edilen </a:t>
            </a:r>
            <a:r>
              <a:rPr lang="en-US" dirty="0"/>
              <a:t>ş</a:t>
            </a:r>
            <a:r>
              <a:rPr lang="tr-TR" dirty="0" err="1"/>
              <a:t>arj</a:t>
            </a:r>
            <a:r>
              <a:rPr lang="tr-TR" dirty="0"/>
              <a:t> ihtiyacının yenilenebilir enerji kaynaklarından kar</a:t>
            </a:r>
            <a:r>
              <a:rPr lang="en-US" dirty="0"/>
              <a:t>ş</a:t>
            </a:r>
            <a:r>
              <a:rPr lang="tr-TR" dirty="0" err="1"/>
              <a:t>ılanması</a:t>
            </a:r>
            <a:r>
              <a:rPr lang="tr-TR" dirty="0"/>
              <a:t> önemli unsurlardan birisidir. Bu de</a:t>
            </a:r>
            <a:r>
              <a:rPr lang="en-US" dirty="0"/>
              <a:t>ğ</a:t>
            </a:r>
            <a:r>
              <a:rPr lang="tr-TR" dirty="0"/>
              <a:t>i</a:t>
            </a:r>
            <a:r>
              <a:rPr lang="en-US" dirty="0"/>
              <a:t>ş</a:t>
            </a:r>
            <a:r>
              <a:rPr lang="tr-TR" dirty="0"/>
              <a:t>im, arzın talebi takip etti</a:t>
            </a:r>
            <a:r>
              <a:rPr lang="en-US" dirty="0"/>
              <a:t>ğ</a:t>
            </a:r>
            <a:r>
              <a:rPr lang="tr-TR" dirty="0"/>
              <a:t>i geleneksel yöntemlerden, talebin mevcut güce uyum </a:t>
            </a:r>
            <a:r>
              <a:rPr lang="tr-TR" dirty="0" err="1"/>
              <a:t>sa</a:t>
            </a:r>
            <a:r>
              <a:rPr lang="en-US" dirty="0"/>
              <a:t>ğ</a:t>
            </a:r>
            <a:r>
              <a:rPr lang="tr-TR" dirty="0" err="1"/>
              <a:t>layabildi</a:t>
            </a:r>
            <a:r>
              <a:rPr lang="en-US" dirty="0"/>
              <a:t>ğ</a:t>
            </a:r>
            <a:r>
              <a:rPr lang="tr-TR" dirty="0"/>
              <a:t>i yeni yakla</a:t>
            </a:r>
            <a:r>
              <a:rPr lang="en-US" dirty="0"/>
              <a:t>ş</a:t>
            </a:r>
            <a:r>
              <a:rPr lang="tr-TR" dirty="0" err="1"/>
              <a:t>ımlara</a:t>
            </a:r>
            <a:r>
              <a:rPr lang="tr-TR" dirty="0"/>
              <a:t> geçerek, güç </a:t>
            </a:r>
            <a:r>
              <a:rPr lang="en-US" dirty="0"/>
              <a:t>ş</a:t>
            </a:r>
            <a:r>
              <a:rPr lang="tr-TR" dirty="0" err="1"/>
              <a:t>ebekelerinin</a:t>
            </a:r>
            <a:r>
              <a:rPr lang="tr-TR" dirty="0"/>
              <a:t> geleneksel kontrol yöntemlerinin de</a:t>
            </a:r>
            <a:r>
              <a:rPr lang="en-US" dirty="0"/>
              <a:t>ğ</a:t>
            </a:r>
            <a:r>
              <a:rPr lang="tr-TR" dirty="0"/>
              <a:t>i</a:t>
            </a:r>
            <a:r>
              <a:rPr lang="en-US" dirty="0"/>
              <a:t>ş</a:t>
            </a:r>
            <a:r>
              <a:rPr lang="tr-TR" dirty="0" err="1"/>
              <a:t>tirilmesi</a:t>
            </a:r>
            <a:r>
              <a:rPr lang="tr-TR" dirty="0"/>
              <a:t> ihtiyacını ortaya çıkarmaktadır. </a:t>
            </a:r>
          </a:p>
        </p:txBody>
      </p:sp>
      <p:pic>
        <p:nvPicPr>
          <p:cNvPr id="1026" name="Picture 2">
            <a:extLst>
              <a:ext uri="{FF2B5EF4-FFF2-40B4-BE49-F238E27FC236}">
                <a16:creationId xmlns:a16="http://schemas.microsoft.com/office/drawing/2014/main" id="{5302A5C8-632B-EAD2-4889-FE34974D5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912" y="1091681"/>
            <a:ext cx="6609419" cy="46746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7B3F91B-5F7A-F39A-176F-615B2F61975E}"/>
              </a:ext>
            </a:extLst>
          </p:cNvPr>
          <p:cNvSpPr/>
          <p:nvPr/>
        </p:nvSpPr>
        <p:spPr>
          <a:xfrm>
            <a:off x="8043169" y="2565647"/>
            <a:ext cx="1171852" cy="3639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8145B133-8297-C871-03DA-5E06795371F0}"/>
              </a:ext>
            </a:extLst>
          </p:cNvPr>
          <p:cNvPicPr>
            <a:picLocks noChangeAspect="1"/>
          </p:cNvPicPr>
          <p:nvPr/>
        </p:nvPicPr>
        <p:blipFill>
          <a:blip r:embed="rId3"/>
          <a:stretch>
            <a:fillRect/>
          </a:stretch>
        </p:blipFill>
        <p:spPr>
          <a:xfrm>
            <a:off x="4989250" y="3050261"/>
            <a:ext cx="3536666" cy="3591017"/>
          </a:xfrm>
          <a:prstGeom prst="rect">
            <a:avLst/>
          </a:prstGeom>
        </p:spPr>
      </p:pic>
      <p:sp>
        <p:nvSpPr>
          <p:cNvPr id="8" name="TextBox 7">
            <a:extLst>
              <a:ext uri="{FF2B5EF4-FFF2-40B4-BE49-F238E27FC236}">
                <a16:creationId xmlns:a16="http://schemas.microsoft.com/office/drawing/2014/main" id="{992F577C-0A74-D785-6C45-68FAFDE3EA63}"/>
              </a:ext>
            </a:extLst>
          </p:cNvPr>
          <p:cNvSpPr txBox="1"/>
          <p:nvPr/>
        </p:nvSpPr>
        <p:spPr>
          <a:xfrm>
            <a:off x="853654" y="5975067"/>
            <a:ext cx="3877323" cy="523220"/>
          </a:xfrm>
          <a:prstGeom prst="rect">
            <a:avLst/>
          </a:prstGeom>
          <a:noFill/>
        </p:spPr>
        <p:txBody>
          <a:bodyPr wrap="square">
            <a:spAutoFit/>
          </a:bodyPr>
          <a:lstStyle/>
          <a:p>
            <a:pPr algn="ctr"/>
            <a:r>
              <a:rPr lang="en-US" sz="1400" dirty="0">
                <a:hlinkClick r:id="rId4"/>
              </a:rPr>
              <a:t>Türkiye Green Deal Action Plan (csb.gov.tr)</a:t>
            </a:r>
            <a:endParaRPr lang="en-US" sz="1400" dirty="0">
              <a:hlinkClick r:id="rId5"/>
            </a:endParaRPr>
          </a:p>
          <a:p>
            <a:pPr algn="ctr"/>
            <a:r>
              <a:rPr lang="en-US" sz="1400" dirty="0">
                <a:hlinkClick r:id="rId5"/>
              </a:rPr>
              <a:t>Joint Segment on Sustainability (greenplan.gov.sg)</a:t>
            </a:r>
            <a:endParaRPr lang="en-US" sz="1400" dirty="0"/>
          </a:p>
        </p:txBody>
      </p:sp>
      <p:pic>
        <p:nvPicPr>
          <p:cNvPr id="14" name="Picture 13">
            <a:extLst>
              <a:ext uri="{FF2B5EF4-FFF2-40B4-BE49-F238E27FC236}">
                <a16:creationId xmlns:a16="http://schemas.microsoft.com/office/drawing/2014/main" id="{CF16BD34-D413-BC16-3D3E-D5E06AE8DFE4}"/>
              </a:ext>
            </a:extLst>
          </p:cNvPr>
          <p:cNvPicPr>
            <a:picLocks noChangeAspect="1"/>
          </p:cNvPicPr>
          <p:nvPr/>
        </p:nvPicPr>
        <p:blipFill>
          <a:blip r:embed="rId6"/>
          <a:stretch>
            <a:fillRect/>
          </a:stretch>
        </p:blipFill>
        <p:spPr>
          <a:xfrm>
            <a:off x="5972175" y="349278"/>
            <a:ext cx="4568395" cy="5723047"/>
          </a:xfrm>
          <a:prstGeom prst="rect">
            <a:avLst/>
          </a:prstGeom>
        </p:spPr>
      </p:pic>
    </p:spTree>
    <p:extLst>
      <p:ext uri="{BB962C8B-B14F-4D97-AF65-F5344CB8AC3E}">
        <p14:creationId xmlns:p14="http://schemas.microsoft.com/office/powerpoint/2010/main" val="250374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7E29-3246-673A-8927-214A796B8613}"/>
              </a:ext>
            </a:extLst>
          </p:cNvPr>
          <p:cNvSpPr>
            <a:spLocks noGrp="1"/>
          </p:cNvSpPr>
          <p:nvPr>
            <p:ph type="title"/>
          </p:nvPr>
        </p:nvSpPr>
        <p:spPr/>
        <p:txBody>
          <a:bodyPr/>
          <a:lstStyle/>
          <a:p>
            <a:r>
              <a:rPr lang="tr-TR" dirty="0"/>
              <a:t>GİRİŞ (AMAÇ)</a:t>
            </a:r>
          </a:p>
        </p:txBody>
      </p:sp>
      <p:sp>
        <p:nvSpPr>
          <p:cNvPr id="8" name="TextBox 7">
            <a:extLst>
              <a:ext uri="{FF2B5EF4-FFF2-40B4-BE49-F238E27FC236}">
                <a16:creationId xmlns:a16="http://schemas.microsoft.com/office/drawing/2014/main" id="{992F577C-0A74-D785-6C45-68FAFDE3EA63}"/>
              </a:ext>
            </a:extLst>
          </p:cNvPr>
          <p:cNvSpPr txBox="1"/>
          <p:nvPr/>
        </p:nvSpPr>
        <p:spPr>
          <a:xfrm>
            <a:off x="619912" y="6338986"/>
            <a:ext cx="8566101" cy="307777"/>
          </a:xfrm>
          <a:prstGeom prst="rect">
            <a:avLst/>
          </a:prstGeom>
          <a:noFill/>
        </p:spPr>
        <p:txBody>
          <a:bodyPr wrap="square">
            <a:spAutoFit/>
          </a:bodyPr>
          <a:lstStyle/>
          <a:p>
            <a:pPr algn="ctr"/>
            <a:r>
              <a:rPr lang="en-US" sz="1400" dirty="0">
                <a:hlinkClick r:id="rId2"/>
              </a:rPr>
              <a:t>CO2 emissions from cars: facts and figures (infographics) | Topics | European Parliament (europa.eu)</a:t>
            </a:r>
            <a:endParaRPr lang="tr-TR" sz="1400" dirty="0"/>
          </a:p>
        </p:txBody>
      </p:sp>
      <p:pic>
        <p:nvPicPr>
          <p:cNvPr id="11" name="Picture 10">
            <a:extLst>
              <a:ext uri="{FF2B5EF4-FFF2-40B4-BE49-F238E27FC236}">
                <a16:creationId xmlns:a16="http://schemas.microsoft.com/office/drawing/2014/main" id="{1CD77AAF-04FE-3C91-4DE5-B08816E4D833}"/>
              </a:ext>
            </a:extLst>
          </p:cNvPr>
          <p:cNvPicPr>
            <a:picLocks noChangeAspect="1"/>
          </p:cNvPicPr>
          <p:nvPr/>
        </p:nvPicPr>
        <p:blipFill>
          <a:blip r:embed="rId3"/>
          <a:stretch>
            <a:fillRect/>
          </a:stretch>
        </p:blipFill>
        <p:spPr>
          <a:xfrm>
            <a:off x="272334" y="1460483"/>
            <a:ext cx="4689215" cy="4683141"/>
          </a:xfrm>
          <a:prstGeom prst="rect">
            <a:avLst/>
          </a:prstGeom>
        </p:spPr>
      </p:pic>
      <p:pic>
        <p:nvPicPr>
          <p:cNvPr id="13" name="Picture 12">
            <a:extLst>
              <a:ext uri="{FF2B5EF4-FFF2-40B4-BE49-F238E27FC236}">
                <a16:creationId xmlns:a16="http://schemas.microsoft.com/office/drawing/2014/main" id="{DBED66DD-223B-B12A-D83A-FCF6F145AD43}"/>
              </a:ext>
            </a:extLst>
          </p:cNvPr>
          <p:cNvPicPr>
            <a:picLocks noChangeAspect="1"/>
          </p:cNvPicPr>
          <p:nvPr/>
        </p:nvPicPr>
        <p:blipFill>
          <a:blip r:embed="rId4"/>
          <a:stretch>
            <a:fillRect/>
          </a:stretch>
        </p:blipFill>
        <p:spPr>
          <a:xfrm>
            <a:off x="5920603" y="727013"/>
            <a:ext cx="4884544" cy="5267387"/>
          </a:xfrm>
          <a:prstGeom prst="rect">
            <a:avLst/>
          </a:prstGeom>
        </p:spPr>
      </p:pic>
      <p:sp>
        <p:nvSpPr>
          <p:cNvPr id="14" name="Rectangle 13">
            <a:extLst>
              <a:ext uri="{FF2B5EF4-FFF2-40B4-BE49-F238E27FC236}">
                <a16:creationId xmlns:a16="http://schemas.microsoft.com/office/drawing/2014/main" id="{C38CF7CA-281C-387B-278F-A978CA9AB3C4}"/>
              </a:ext>
            </a:extLst>
          </p:cNvPr>
          <p:cNvSpPr/>
          <p:nvPr/>
        </p:nvSpPr>
        <p:spPr>
          <a:xfrm>
            <a:off x="1828800" y="3048000"/>
            <a:ext cx="3019425" cy="56197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 name="Straight Arrow Connector 15">
            <a:extLst>
              <a:ext uri="{FF2B5EF4-FFF2-40B4-BE49-F238E27FC236}">
                <a16:creationId xmlns:a16="http://schemas.microsoft.com/office/drawing/2014/main" id="{982A0903-95FB-DAE2-DE92-783677565D71}"/>
              </a:ext>
            </a:extLst>
          </p:cNvPr>
          <p:cNvCxnSpPr>
            <a:cxnSpLocks/>
          </p:cNvCxnSpPr>
          <p:nvPr/>
        </p:nvCxnSpPr>
        <p:spPr>
          <a:xfrm flipV="1">
            <a:off x="4848225" y="727013"/>
            <a:ext cx="1072378" cy="2320987"/>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78643BF-264D-246E-1587-6C9E8BC4B416}"/>
              </a:ext>
            </a:extLst>
          </p:cNvPr>
          <p:cNvCxnSpPr>
            <a:cxnSpLocks/>
          </p:cNvCxnSpPr>
          <p:nvPr/>
        </p:nvCxnSpPr>
        <p:spPr>
          <a:xfrm>
            <a:off x="4848225" y="3609975"/>
            <a:ext cx="1072378" cy="238442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D8EB6BC-29CA-D5B5-17EA-DBB88A76F4AA}"/>
              </a:ext>
            </a:extLst>
          </p:cNvPr>
          <p:cNvPicPr>
            <a:picLocks noChangeAspect="1"/>
          </p:cNvPicPr>
          <p:nvPr/>
        </p:nvPicPr>
        <p:blipFill>
          <a:blip r:embed="rId5"/>
          <a:stretch>
            <a:fillRect/>
          </a:stretch>
        </p:blipFill>
        <p:spPr>
          <a:xfrm>
            <a:off x="272334" y="1383138"/>
            <a:ext cx="4689215" cy="4783555"/>
          </a:xfrm>
          <a:prstGeom prst="rect">
            <a:avLst/>
          </a:prstGeom>
        </p:spPr>
      </p:pic>
      <p:sp>
        <p:nvSpPr>
          <p:cNvPr id="23" name="Rectangle 22">
            <a:extLst>
              <a:ext uri="{FF2B5EF4-FFF2-40B4-BE49-F238E27FC236}">
                <a16:creationId xmlns:a16="http://schemas.microsoft.com/office/drawing/2014/main" id="{ED00EC06-385A-8774-891D-4506CFC6064A}"/>
              </a:ext>
            </a:extLst>
          </p:cNvPr>
          <p:cNvSpPr/>
          <p:nvPr/>
        </p:nvSpPr>
        <p:spPr>
          <a:xfrm>
            <a:off x="4970785" y="727013"/>
            <a:ext cx="959054" cy="54039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6833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819D0-A695-C136-70C9-D10DF819988B}"/>
              </a:ext>
            </a:extLst>
          </p:cNvPr>
          <p:cNvSpPr>
            <a:spLocks noGrp="1"/>
          </p:cNvSpPr>
          <p:nvPr>
            <p:ph type="title"/>
          </p:nvPr>
        </p:nvSpPr>
        <p:spPr/>
        <p:txBody>
          <a:bodyPr/>
          <a:lstStyle/>
          <a:p>
            <a:r>
              <a:rPr lang="tr-TR" dirty="0"/>
              <a:t>Enerji Talebi ve Şebeke Kontrol Zorlukları</a:t>
            </a:r>
          </a:p>
        </p:txBody>
      </p:sp>
      <p:sp>
        <p:nvSpPr>
          <p:cNvPr id="4" name="Content Placeholder 6">
            <a:extLst>
              <a:ext uri="{FF2B5EF4-FFF2-40B4-BE49-F238E27FC236}">
                <a16:creationId xmlns:a16="http://schemas.microsoft.com/office/drawing/2014/main" id="{0CCBB365-C39B-07BC-8FFC-0D67B214E692}"/>
              </a:ext>
            </a:extLst>
          </p:cNvPr>
          <p:cNvSpPr>
            <a:spLocks noGrp="1"/>
          </p:cNvSpPr>
          <p:nvPr>
            <p:ph idx="1"/>
          </p:nvPr>
        </p:nvSpPr>
        <p:spPr>
          <a:xfrm>
            <a:off x="790575" y="1460297"/>
            <a:ext cx="6781800" cy="1784350"/>
          </a:xfrm>
        </p:spPr>
        <p:txBody>
          <a:bodyPr>
            <a:normAutofit/>
          </a:bodyPr>
          <a:lstStyle/>
          <a:p>
            <a:pPr marL="0" indent="0" algn="just">
              <a:buNone/>
            </a:pPr>
            <a:r>
              <a:rPr lang="en-US" sz="1600" dirty="0"/>
              <a:t>Ş</a:t>
            </a:r>
            <a:r>
              <a:rPr lang="tr-TR" sz="1600" dirty="0" err="1"/>
              <a:t>ebeke</a:t>
            </a:r>
            <a:r>
              <a:rPr lang="tr-TR" sz="1600" dirty="0"/>
              <a:t> frekansı 50,2 Hz UK</a:t>
            </a:r>
            <a:r>
              <a:rPr lang="en-US" sz="1600" dirty="0"/>
              <a:t>’de</a:t>
            </a:r>
            <a:r>
              <a:rPr lang="tr-TR" sz="1600" dirty="0"/>
              <a:t> ve 50,3 Hz İskandinavların</a:t>
            </a:r>
            <a:r>
              <a:rPr lang="en-US" sz="1600" dirty="0"/>
              <a:t>’de </a:t>
            </a:r>
            <a:r>
              <a:rPr lang="en-US" sz="1600" dirty="0" err="1"/>
              <a:t>üzerine</a:t>
            </a:r>
            <a:r>
              <a:rPr lang="en-US" sz="1600" dirty="0"/>
              <a:t> </a:t>
            </a:r>
            <a:r>
              <a:rPr lang="en-US" sz="1600" dirty="0" err="1"/>
              <a:t>çıkmıştır</a:t>
            </a:r>
            <a:r>
              <a:rPr lang="en-US" sz="1600" dirty="0"/>
              <a:t>.</a:t>
            </a:r>
            <a:endParaRPr lang="tr-TR" sz="1600" dirty="0"/>
          </a:p>
          <a:p>
            <a:pPr marL="0" indent="0" algn="just">
              <a:buNone/>
            </a:pPr>
            <a:r>
              <a:rPr lang="tr-TR" sz="1600" dirty="0"/>
              <a:t>Gridradar.net izleme sistemimiz, İngiltere ve İskandinav ülkeleri olmak üzere kısa bir süre içinde iki ayrı şebekenin şaşırtıcı derecede büyük iki frekans sıçramasını kaydetti. </a:t>
            </a:r>
          </a:p>
          <a:p>
            <a:pPr marL="0" indent="0" algn="just">
              <a:buNone/>
            </a:pPr>
            <a:r>
              <a:rPr lang="tr-TR" sz="1600" dirty="0"/>
              <a:t>Birleşik Krallık şebekesi, 50.236 Ağustos 23</a:t>
            </a:r>
            <a:r>
              <a:rPr lang="en-US" sz="1600" dirty="0"/>
              <a:t>:</a:t>
            </a:r>
            <a:r>
              <a:rPr lang="tr-TR" sz="1600" dirty="0"/>
              <a:t>16'te 21 (UTC) 2024 Hz'e dik bir şekilde yükseldi ve 50,2 </a:t>
            </a:r>
            <a:r>
              <a:rPr lang="tr-TR" sz="1600" dirty="0" err="1"/>
              <a:t>Hz'nin</a:t>
            </a:r>
            <a:r>
              <a:rPr lang="tr-TR" sz="1600" dirty="0"/>
              <a:t> altına dönmesi iki dakika sürdü. </a:t>
            </a:r>
            <a:endParaRPr lang="en-US" sz="1600" dirty="0"/>
          </a:p>
        </p:txBody>
      </p:sp>
      <p:pic>
        <p:nvPicPr>
          <p:cNvPr id="5" name="Picture 2" descr="UK grid frequency jumped to 50.236 Hz at 2316 (UTC) on 21st August 2024.">
            <a:extLst>
              <a:ext uri="{FF2B5EF4-FFF2-40B4-BE49-F238E27FC236}">
                <a16:creationId xmlns:a16="http://schemas.microsoft.com/office/drawing/2014/main" id="{14BD59B4-C1F2-16C0-BE5C-A8E09260ED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1291870"/>
            <a:ext cx="4572000" cy="3416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descr="Nordics frequency jumped to 50,328 Hz at 0305 (UTC) on 22nd August 2024.">
            <a:extLst>
              <a:ext uri="{FF2B5EF4-FFF2-40B4-BE49-F238E27FC236}">
                <a16:creationId xmlns:a16="http://schemas.microsoft.com/office/drawing/2014/main" id="{44867A84-531F-12A7-E20C-B406D8C562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0" y="3429000"/>
            <a:ext cx="4572000" cy="3376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6F023684-3F8B-5737-930F-A3BEA9E4C8C9}"/>
              </a:ext>
            </a:extLst>
          </p:cNvPr>
          <p:cNvSpPr txBox="1">
            <a:spLocks/>
          </p:cNvSpPr>
          <p:nvPr/>
        </p:nvSpPr>
        <p:spPr>
          <a:xfrm>
            <a:off x="790575" y="3385324"/>
            <a:ext cx="2447925" cy="3195269"/>
          </a:xfrm>
          <a:prstGeom prst="rect">
            <a:avLst/>
          </a:prstGeom>
        </p:spPr>
        <p:txBody>
          <a:bodyPr vert="horz" lIns="91440" tIns="45720" rIns="91440" bIns="45720" rtlCol="0">
            <a:normAutofit lnSpcReduction="10000"/>
          </a:bodyPr>
          <a:lstStyle>
            <a:lvl1pPr indent="0" algn="just">
              <a:lnSpc>
                <a:spcPct val="90000"/>
              </a:lnSpc>
              <a:spcBef>
                <a:spcPts val="1000"/>
              </a:spcBef>
              <a:buFont typeface="Arial" panose="020B0604020202020204" pitchFamily="34" charset="0"/>
              <a:buNone/>
              <a:defRPr sz="1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err="1"/>
              <a:t>Ayrıca</a:t>
            </a:r>
            <a:r>
              <a:rPr lang="en-US" dirty="0"/>
              <a:t> </a:t>
            </a:r>
            <a:r>
              <a:rPr lang="tr-TR" dirty="0"/>
              <a:t>bir şekilde, İskandinav şebekesi 50.328 Hz'e daha da yüksek bir artış gördü</a:t>
            </a:r>
            <a:r>
              <a:rPr lang="en-US" dirty="0"/>
              <a:t>.</a:t>
            </a:r>
            <a:r>
              <a:rPr lang="tr-TR" dirty="0"/>
              <a:t> Aşırı frekans, 22 Ağustos 2024'te 03</a:t>
            </a:r>
            <a:r>
              <a:rPr lang="en-US" dirty="0"/>
              <a:t>:</a:t>
            </a:r>
            <a:r>
              <a:rPr lang="tr-TR" dirty="0"/>
              <a:t>05'te (UTC) gerçekleşti.</a:t>
            </a:r>
          </a:p>
          <a:p>
            <a:r>
              <a:rPr lang="tr-TR" dirty="0"/>
              <a:t>Şimdiye kadar herhangi bir nedenin farkında değiliz, ancak şüpheli, bir ara bağlantı devreye girmiş ve elektrik çıkışını ciddi şekilde engelleyerek bu kadar önemli bir sıçramaya yol açmış olabilir.</a:t>
            </a:r>
          </a:p>
        </p:txBody>
      </p:sp>
      <p:sp>
        <p:nvSpPr>
          <p:cNvPr id="9" name="TextBox 8">
            <a:extLst>
              <a:ext uri="{FF2B5EF4-FFF2-40B4-BE49-F238E27FC236}">
                <a16:creationId xmlns:a16="http://schemas.microsoft.com/office/drawing/2014/main" id="{E7AC8D25-1417-6A25-A2FB-6F8515CD527C}"/>
              </a:ext>
            </a:extLst>
          </p:cNvPr>
          <p:cNvSpPr txBox="1"/>
          <p:nvPr/>
        </p:nvSpPr>
        <p:spPr>
          <a:xfrm>
            <a:off x="7953846" y="4963234"/>
            <a:ext cx="4094807" cy="307777"/>
          </a:xfrm>
          <a:prstGeom prst="rect">
            <a:avLst/>
          </a:prstGeom>
          <a:noFill/>
        </p:spPr>
        <p:txBody>
          <a:bodyPr wrap="square">
            <a:spAutoFit/>
          </a:bodyPr>
          <a:lstStyle/>
          <a:p>
            <a:r>
              <a:rPr lang="tr-TR" sz="1400" dirty="0">
                <a:hlinkClick r:id="rId4"/>
              </a:rPr>
              <a:t>WAMS Real-time </a:t>
            </a:r>
            <a:r>
              <a:rPr lang="tr-TR" sz="1400" dirty="0" err="1">
                <a:hlinkClick r:id="rId4"/>
              </a:rPr>
              <a:t>Netzmonitor</a:t>
            </a:r>
            <a:r>
              <a:rPr lang="tr-TR" sz="1400" dirty="0">
                <a:hlinkClick r:id="rId4"/>
              </a:rPr>
              <a:t> </a:t>
            </a:r>
            <a:r>
              <a:rPr lang="tr-TR" sz="1400" dirty="0" err="1">
                <a:hlinkClick r:id="rId4"/>
              </a:rPr>
              <a:t>für</a:t>
            </a:r>
            <a:r>
              <a:rPr lang="tr-TR" sz="1400" dirty="0">
                <a:hlinkClick r:id="rId4"/>
              </a:rPr>
              <a:t> </a:t>
            </a:r>
            <a:r>
              <a:rPr lang="tr-TR" sz="1400" dirty="0" err="1">
                <a:hlinkClick r:id="rId4"/>
              </a:rPr>
              <a:t>Europa</a:t>
            </a:r>
            <a:r>
              <a:rPr lang="tr-TR" sz="1400" dirty="0">
                <a:hlinkClick r:id="rId4"/>
              </a:rPr>
              <a:t> | </a:t>
            </a:r>
            <a:r>
              <a:rPr lang="tr-TR" sz="1400" dirty="0" err="1">
                <a:hlinkClick r:id="rId4"/>
              </a:rPr>
              <a:t>Gridradar</a:t>
            </a:r>
            <a:endParaRPr lang="tr-TR" sz="1400" dirty="0"/>
          </a:p>
        </p:txBody>
      </p:sp>
    </p:spTree>
    <p:extLst>
      <p:ext uri="{BB962C8B-B14F-4D97-AF65-F5344CB8AC3E}">
        <p14:creationId xmlns:p14="http://schemas.microsoft.com/office/powerpoint/2010/main" val="2182767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819D0-A695-C136-70C9-D10DF819988B}"/>
              </a:ext>
            </a:extLst>
          </p:cNvPr>
          <p:cNvSpPr>
            <a:spLocks noGrp="1"/>
          </p:cNvSpPr>
          <p:nvPr>
            <p:ph type="title"/>
          </p:nvPr>
        </p:nvSpPr>
        <p:spPr/>
        <p:txBody>
          <a:bodyPr/>
          <a:lstStyle/>
          <a:p>
            <a:r>
              <a:rPr lang="tr-TR" dirty="0"/>
              <a:t>Enerji Talebi ve Şebeke Kontrol Zorlukları</a:t>
            </a:r>
          </a:p>
        </p:txBody>
      </p:sp>
      <p:sp>
        <p:nvSpPr>
          <p:cNvPr id="4" name="Content Placeholder 6">
            <a:extLst>
              <a:ext uri="{FF2B5EF4-FFF2-40B4-BE49-F238E27FC236}">
                <a16:creationId xmlns:a16="http://schemas.microsoft.com/office/drawing/2014/main" id="{0CCBB365-C39B-07BC-8FFC-0D67B214E692}"/>
              </a:ext>
            </a:extLst>
          </p:cNvPr>
          <p:cNvSpPr>
            <a:spLocks noGrp="1"/>
          </p:cNvSpPr>
          <p:nvPr>
            <p:ph idx="1"/>
          </p:nvPr>
        </p:nvSpPr>
        <p:spPr>
          <a:xfrm>
            <a:off x="790575" y="1460297"/>
            <a:ext cx="6426971" cy="5135812"/>
          </a:xfrm>
        </p:spPr>
        <p:txBody>
          <a:bodyPr>
            <a:normAutofit fontScale="92500"/>
          </a:bodyPr>
          <a:lstStyle/>
          <a:p>
            <a:pPr marL="0" indent="0" algn="just">
              <a:buNone/>
            </a:pPr>
            <a:r>
              <a:rPr lang="tr-TR" sz="1600" dirty="0"/>
              <a:t>21/06/2024 tarihinde Arnavutluk, Karadağ, Bosna-Hersek ve kısmen Hırvatistan'da elektrik şebekelerinde kesinti yaşanmıştır.</a:t>
            </a:r>
          </a:p>
          <a:p>
            <a:pPr marL="0" indent="0" algn="just">
              <a:buNone/>
            </a:pPr>
            <a:endParaRPr lang="tr-TR" sz="1600" dirty="0"/>
          </a:p>
          <a:p>
            <a:pPr marL="0" indent="0" algn="just">
              <a:buNone/>
            </a:pPr>
            <a:r>
              <a:rPr lang="tr-TR" sz="1600" dirty="0"/>
              <a:t>Şu ana kadar yapılan incelemeler sonucunda aşağıdaki olaylar dizisi ortaya çıkmıştır:</a:t>
            </a:r>
          </a:p>
          <a:p>
            <a:pPr marL="342900" indent="-342900" algn="just">
              <a:buFont typeface="+mj-lt"/>
              <a:buAutoNum type="arabicPeriod"/>
            </a:pPr>
            <a:r>
              <a:rPr lang="tr-TR" sz="1600" dirty="0"/>
              <a:t>TSİ 12:09'da Karadağ'daki 400 kV </a:t>
            </a:r>
            <a:r>
              <a:rPr lang="tr-TR" sz="1600" dirty="0" err="1"/>
              <a:t>Ribarevine</a:t>
            </a:r>
            <a:r>
              <a:rPr lang="tr-TR" sz="1600" dirty="0"/>
              <a:t> - Podgorica2 hattı kısa devre nedeniyle devre dışı kalmıştır. Bu kesintinin ardından, şebekede aşırı yüklenme, voltaj veya frekans sorunları yaratmadan diğer bazı hatların yüklenmesi artmıştır.</a:t>
            </a:r>
          </a:p>
          <a:p>
            <a:pPr marL="342900" indent="-342900" algn="just">
              <a:buFont typeface="+mj-lt"/>
              <a:buAutoNum type="arabicPeriod"/>
            </a:pPr>
            <a:r>
              <a:rPr lang="tr-TR" sz="1600" dirty="0"/>
              <a:t>TSİ 12:22'de Arnavutluk ve Yunanistan arasındaki 400 kV </a:t>
            </a:r>
            <a:r>
              <a:rPr lang="tr-TR" sz="1600" dirty="0" err="1"/>
              <a:t>Zemblak</a:t>
            </a:r>
            <a:r>
              <a:rPr lang="tr-TR" sz="1600" dirty="0"/>
              <a:t> - </a:t>
            </a:r>
            <a:r>
              <a:rPr lang="tr-TR" sz="1600" dirty="0" err="1"/>
              <a:t>Kardia</a:t>
            </a:r>
            <a:r>
              <a:rPr lang="tr-TR" sz="1600" dirty="0"/>
              <a:t> hattı da kısa devre nedeniyle devre dışı kaldı. Böylece her iki açma olayı da hat yükü ve gerilim açısından çeşitli sistem durumu ihlalleriyle birlikte bir (N-2) olayıyla sonuçlandı. Bu ikinci açmanın ardından Kıta Avrupası güç sisteminin Güneydoğu kısmındaki gerilim hızla düşmeye başladı.</a:t>
            </a:r>
          </a:p>
          <a:p>
            <a:pPr marL="342900" indent="-342900" algn="just">
              <a:buFont typeface="+mj-lt"/>
              <a:buAutoNum type="arabicPeriod"/>
            </a:pPr>
            <a:r>
              <a:rPr lang="tr-TR" sz="1600" dirty="0"/>
              <a:t>CET 12:24'te, bölgede devam eden düşüş nedeniyle, düşük gerilim ve aşırı akım korumaları nedeniyle birkaç hattın bağlantısı birbiri ardına kesildi ve bir sistem ayrılmasına neden oldu.</a:t>
            </a:r>
          </a:p>
          <a:p>
            <a:pPr marL="342900" indent="-342900" algn="just">
              <a:buFont typeface="+mj-lt"/>
              <a:buAutoNum type="arabicPeriod"/>
            </a:pPr>
            <a:r>
              <a:rPr lang="tr-TR" sz="1600" dirty="0"/>
              <a:t>Ardışık elektrik hattı açmaları hızla voltaj çökmesine ve etkilenen bölgede elektrik arzının kesintiye uğramasına yol açtı. Voltajlar sıfıra düşmeye devam ederken, ayırma hattının diğer tarafında normale döndü.</a:t>
            </a:r>
          </a:p>
        </p:txBody>
      </p:sp>
      <p:pic>
        <p:nvPicPr>
          <p:cNvPr id="8" name="Picture 7">
            <a:extLst>
              <a:ext uri="{FF2B5EF4-FFF2-40B4-BE49-F238E27FC236}">
                <a16:creationId xmlns:a16="http://schemas.microsoft.com/office/drawing/2014/main" id="{42DDE921-FA95-A3EA-B485-6B29BEE66F5B}"/>
              </a:ext>
            </a:extLst>
          </p:cNvPr>
          <p:cNvPicPr>
            <a:picLocks noChangeAspect="1"/>
          </p:cNvPicPr>
          <p:nvPr/>
        </p:nvPicPr>
        <p:blipFill>
          <a:blip r:embed="rId2"/>
          <a:stretch>
            <a:fillRect/>
          </a:stretch>
        </p:blipFill>
        <p:spPr>
          <a:xfrm>
            <a:off x="7265171" y="1367067"/>
            <a:ext cx="4834214" cy="3826183"/>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93DC282A-BC0B-970E-4683-4489B7140DD1}"/>
              </a:ext>
            </a:extLst>
          </p:cNvPr>
          <p:cNvSpPr txBox="1"/>
          <p:nvPr/>
        </p:nvSpPr>
        <p:spPr>
          <a:xfrm>
            <a:off x="844118" y="6492875"/>
            <a:ext cx="5847541" cy="261610"/>
          </a:xfrm>
          <a:prstGeom prst="rect">
            <a:avLst/>
          </a:prstGeom>
          <a:noFill/>
        </p:spPr>
        <p:txBody>
          <a:bodyPr wrap="square">
            <a:spAutoFit/>
          </a:bodyPr>
          <a:lstStyle/>
          <a:p>
            <a:r>
              <a:rPr lang="en-US" sz="1050" dirty="0">
                <a:hlinkClick r:id="rId3"/>
              </a:rPr>
              <a:t>Grid incident in south-eastern part of the Continental Europe power system - Update (entsoe.eu)</a:t>
            </a:r>
            <a:endParaRPr lang="tr-TR" sz="1050" dirty="0"/>
          </a:p>
        </p:txBody>
      </p:sp>
      <p:pic>
        <p:nvPicPr>
          <p:cNvPr id="12" name="Picture 11">
            <a:extLst>
              <a:ext uri="{FF2B5EF4-FFF2-40B4-BE49-F238E27FC236}">
                <a16:creationId xmlns:a16="http://schemas.microsoft.com/office/drawing/2014/main" id="{ADD987FB-6345-D22B-05E6-9A5C75300E31}"/>
              </a:ext>
            </a:extLst>
          </p:cNvPr>
          <p:cNvPicPr>
            <a:picLocks noChangeAspect="1"/>
          </p:cNvPicPr>
          <p:nvPr/>
        </p:nvPicPr>
        <p:blipFill>
          <a:blip r:embed="rId4"/>
          <a:stretch>
            <a:fillRect/>
          </a:stretch>
        </p:blipFill>
        <p:spPr>
          <a:xfrm>
            <a:off x="7217546" y="4207305"/>
            <a:ext cx="3893030" cy="25471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93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60FC-FC51-BA61-3813-4290F7BF8F1A}"/>
              </a:ext>
            </a:extLst>
          </p:cNvPr>
          <p:cNvSpPr>
            <a:spLocks noGrp="1"/>
          </p:cNvSpPr>
          <p:nvPr>
            <p:ph type="title"/>
          </p:nvPr>
        </p:nvSpPr>
        <p:spPr/>
        <p:txBody>
          <a:bodyPr/>
          <a:lstStyle/>
          <a:p>
            <a:r>
              <a:rPr lang="tr-TR" dirty="0"/>
              <a:t>Talep Tarafı Yönetimi (TTY)</a:t>
            </a:r>
          </a:p>
        </p:txBody>
      </p:sp>
      <p:sp>
        <p:nvSpPr>
          <p:cNvPr id="3" name="Content Placeholder 2">
            <a:extLst>
              <a:ext uri="{FF2B5EF4-FFF2-40B4-BE49-F238E27FC236}">
                <a16:creationId xmlns:a16="http://schemas.microsoft.com/office/drawing/2014/main" id="{D20BAFDD-6BA2-2069-01FB-D09A5B59419F}"/>
              </a:ext>
            </a:extLst>
          </p:cNvPr>
          <p:cNvSpPr>
            <a:spLocks noGrp="1"/>
          </p:cNvSpPr>
          <p:nvPr>
            <p:ph idx="1"/>
          </p:nvPr>
        </p:nvSpPr>
        <p:spPr>
          <a:xfrm>
            <a:off x="838200" y="1825625"/>
            <a:ext cx="4575772" cy="3350740"/>
          </a:xfrm>
        </p:spPr>
        <p:txBody>
          <a:bodyPr>
            <a:normAutofit/>
          </a:bodyPr>
          <a:lstStyle/>
          <a:p>
            <a:pPr algn="just"/>
            <a:r>
              <a:rPr lang="tr-TR" sz="2000" dirty="0"/>
              <a:t>Güç sistemlerini etkin bir </a:t>
            </a:r>
            <a:r>
              <a:rPr lang="en-US" sz="2000" dirty="0"/>
              <a:t>ş</a:t>
            </a:r>
            <a:r>
              <a:rPr lang="tr-TR" sz="2000" dirty="0" err="1"/>
              <a:t>ekilde</a:t>
            </a:r>
            <a:r>
              <a:rPr lang="tr-TR" sz="2000" dirty="0"/>
              <a:t> dengelemek için üç ana alan mevcuttur: </a:t>
            </a:r>
            <a:endParaRPr lang="en-US" sz="2000" dirty="0"/>
          </a:p>
          <a:p>
            <a:pPr algn="just"/>
            <a:r>
              <a:rPr lang="tr-TR" sz="2000" dirty="0"/>
              <a:t>(i) arz tarafı yönetimi (</a:t>
            </a:r>
            <a:r>
              <a:rPr lang="tr-TR" sz="2000" dirty="0" err="1"/>
              <a:t>supply</a:t>
            </a:r>
            <a:r>
              <a:rPr lang="tr-TR" sz="2000" dirty="0"/>
              <a:t> </a:t>
            </a:r>
            <a:r>
              <a:rPr lang="tr-TR" sz="2000" dirty="0" err="1"/>
              <a:t>side</a:t>
            </a:r>
            <a:r>
              <a:rPr lang="tr-TR" sz="2000" dirty="0"/>
              <a:t> </a:t>
            </a:r>
            <a:r>
              <a:rPr lang="tr-TR" sz="2000" dirty="0" err="1"/>
              <a:t>management</a:t>
            </a:r>
            <a:r>
              <a:rPr lang="tr-TR" sz="2000" dirty="0"/>
              <a:t> - SSM), </a:t>
            </a:r>
            <a:endParaRPr lang="en-US" sz="2000" dirty="0"/>
          </a:p>
          <a:p>
            <a:pPr algn="just"/>
            <a:r>
              <a:rPr lang="tr-TR" sz="2000" b="1" dirty="0">
                <a:solidFill>
                  <a:schemeClr val="accent1">
                    <a:lumMod val="75000"/>
                  </a:schemeClr>
                </a:solidFill>
              </a:rPr>
              <a:t>(ii) talep tarafı yönetimi (</a:t>
            </a:r>
            <a:r>
              <a:rPr lang="tr-TR" sz="2000" b="1" dirty="0" err="1">
                <a:solidFill>
                  <a:schemeClr val="accent1">
                    <a:lumMod val="75000"/>
                  </a:schemeClr>
                </a:solidFill>
              </a:rPr>
              <a:t>demand</a:t>
            </a:r>
            <a:r>
              <a:rPr lang="tr-TR" sz="2000" b="1" dirty="0">
                <a:solidFill>
                  <a:schemeClr val="accent1">
                    <a:lumMod val="75000"/>
                  </a:schemeClr>
                </a:solidFill>
              </a:rPr>
              <a:t> </a:t>
            </a:r>
            <a:r>
              <a:rPr lang="tr-TR" sz="2000" b="1" dirty="0" err="1">
                <a:solidFill>
                  <a:schemeClr val="accent1">
                    <a:lumMod val="75000"/>
                  </a:schemeClr>
                </a:solidFill>
              </a:rPr>
              <a:t>side</a:t>
            </a:r>
            <a:r>
              <a:rPr lang="tr-TR" sz="2000" b="1" dirty="0">
                <a:solidFill>
                  <a:schemeClr val="accent1">
                    <a:lumMod val="75000"/>
                  </a:schemeClr>
                </a:solidFill>
              </a:rPr>
              <a:t> </a:t>
            </a:r>
            <a:r>
              <a:rPr lang="tr-TR" sz="2000" b="1" dirty="0" err="1">
                <a:solidFill>
                  <a:schemeClr val="accent1">
                    <a:lumMod val="75000"/>
                  </a:schemeClr>
                </a:solidFill>
              </a:rPr>
              <a:t>management</a:t>
            </a:r>
            <a:r>
              <a:rPr lang="tr-TR" sz="2000" b="1" dirty="0">
                <a:solidFill>
                  <a:schemeClr val="accent1">
                    <a:lumMod val="75000"/>
                  </a:schemeClr>
                </a:solidFill>
              </a:rPr>
              <a:t> - DSM) </a:t>
            </a:r>
            <a:endParaRPr lang="en-US" sz="2000" b="1" dirty="0">
              <a:solidFill>
                <a:schemeClr val="accent1">
                  <a:lumMod val="75000"/>
                </a:schemeClr>
              </a:solidFill>
            </a:endParaRPr>
          </a:p>
          <a:p>
            <a:pPr algn="just"/>
            <a:r>
              <a:rPr lang="tr-TR" sz="2000" dirty="0"/>
              <a:t>(iii) enerji depolama sistemleridir (</a:t>
            </a:r>
            <a:r>
              <a:rPr lang="tr-TR" sz="2000" dirty="0" err="1"/>
              <a:t>energy</a:t>
            </a:r>
            <a:r>
              <a:rPr lang="tr-TR" sz="2000" dirty="0"/>
              <a:t> </a:t>
            </a:r>
            <a:r>
              <a:rPr lang="tr-TR" sz="2000" dirty="0" err="1"/>
              <a:t>storage</a:t>
            </a:r>
            <a:r>
              <a:rPr lang="tr-TR" sz="2000" dirty="0"/>
              <a:t> </a:t>
            </a:r>
            <a:r>
              <a:rPr lang="tr-TR" sz="2000" dirty="0" err="1"/>
              <a:t>system</a:t>
            </a:r>
            <a:r>
              <a:rPr lang="tr-TR" sz="2000" dirty="0"/>
              <a:t> - ESS).</a:t>
            </a:r>
            <a:endParaRPr lang="en-US" sz="2000" dirty="0"/>
          </a:p>
        </p:txBody>
      </p:sp>
      <p:sp>
        <p:nvSpPr>
          <p:cNvPr id="4" name="Content Placeholder 2">
            <a:extLst>
              <a:ext uri="{FF2B5EF4-FFF2-40B4-BE49-F238E27FC236}">
                <a16:creationId xmlns:a16="http://schemas.microsoft.com/office/drawing/2014/main" id="{590BB33C-9572-9EB8-2568-35532BD7E545}"/>
              </a:ext>
            </a:extLst>
          </p:cNvPr>
          <p:cNvSpPr txBox="1">
            <a:spLocks/>
          </p:cNvSpPr>
          <p:nvPr/>
        </p:nvSpPr>
        <p:spPr>
          <a:xfrm>
            <a:off x="838200" y="4735525"/>
            <a:ext cx="10940358" cy="1325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dirty="0"/>
              <a:t>SSM </a:t>
            </a:r>
            <a:r>
              <a:rPr lang="en-US" sz="2000" dirty="0" err="1"/>
              <a:t>enerji</a:t>
            </a:r>
            <a:r>
              <a:rPr lang="en-US" sz="2000" dirty="0"/>
              <a:t> </a:t>
            </a:r>
            <a:r>
              <a:rPr lang="en-US" sz="2000" dirty="0" err="1"/>
              <a:t>üretimi</a:t>
            </a:r>
            <a:r>
              <a:rPr lang="en-US" sz="2000" dirty="0"/>
              <a:t> </a:t>
            </a:r>
            <a:r>
              <a:rPr lang="en-US" sz="2000" dirty="0" err="1"/>
              <a:t>ve</a:t>
            </a:r>
            <a:r>
              <a:rPr lang="en-US" sz="2000" dirty="0"/>
              <a:t> </a:t>
            </a:r>
            <a:r>
              <a:rPr lang="en-US" sz="2000" dirty="0" err="1"/>
              <a:t>dağıtımını</a:t>
            </a:r>
            <a:r>
              <a:rPr lang="en-US" sz="2000" dirty="0"/>
              <a:t> </a:t>
            </a:r>
            <a:r>
              <a:rPr lang="en-US" sz="2000" dirty="0" err="1"/>
              <a:t>ele</a:t>
            </a:r>
            <a:r>
              <a:rPr lang="en-US" sz="2000" dirty="0"/>
              <a:t> </a:t>
            </a:r>
            <a:r>
              <a:rPr lang="en-US" sz="2000" dirty="0" err="1"/>
              <a:t>alırken</a:t>
            </a:r>
            <a:r>
              <a:rPr lang="en-US" sz="2000" dirty="0"/>
              <a:t>, </a:t>
            </a:r>
            <a:r>
              <a:rPr lang="en-US" sz="2000" dirty="0" err="1"/>
              <a:t>özellikle</a:t>
            </a:r>
            <a:r>
              <a:rPr lang="en-US" sz="2000" dirty="0"/>
              <a:t> </a:t>
            </a:r>
            <a:r>
              <a:rPr lang="en-US" sz="2000" dirty="0" err="1"/>
              <a:t>elektrikli</a:t>
            </a:r>
            <a:r>
              <a:rPr lang="en-US" sz="2000" dirty="0"/>
              <a:t> </a:t>
            </a:r>
            <a:r>
              <a:rPr lang="en-US" sz="2000" dirty="0" err="1"/>
              <a:t>araçların</a:t>
            </a:r>
            <a:r>
              <a:rPr lang="en-US" sz="2000" dirty="0"/>
              <a:t> </a:t>
            </a:r>
            <a:r>
              <a:rPr lang="en-US" sz="2000" dirty="0" err="1"/>
              <a:t>yaygınlaşmasıyla</a:t>
            </a:r>
            <a:r>
              <a:rPr lang="en-US" sz="2000" dirty="0"/>
              <a:t> </a:t>
            </a:r>
            <a:r>
              <a:rPr lang="en-US" sz="2000" dirty="0" err="1"/>
              <a:t>birlikte</a:t>
            </a:r>
            <a:r>
              <a:rPr lang="en-US" sz="2000" dirty="0"/>
              <a:t> </a:t>
            </a:r>
            <a:r>
              <a:rPr lang="en-US" sz="2000" dirty="0" err="1"/>
              <a:t>talep</a:t>
            </a:r>
            <a:r>
              <a:rPr lang="en-US" sz="2000" dirty="0"/>
              <a:t> </a:t>
            </a:r>
            <a:r>
              <a:rPr lang="en-US" sz="2000" dirty="0" err="1"/>
              <a:t>değişkenliğindeki</a:t>
            </a:r>
            <a:r>
              <a:rPr lang="en-US" sz="2000" dirty="0"/>
              <a:t> </a:t>
            </a:r>
            <a:r>
              <a:rPr lang="en-US" sz="2000" dirty="0" err="1"/>
              <a:t>artış</a:t>
            </a:r>
            <a:r>
              <a:rPr lang="en-US" sz="2000" dirty="0"/>
              <a:t> </a:t>
            </a:r>
            <a:r>
              <a:rPr lang="en-US" sz="2000" dirty="0" err="1"/>
              <a:t>bu</a:t>
            </a:r>
            <a:r>
              <a:rPr lang="en-US" sz="2000" dirty="0"/>
              <a:t> </a:t>
            </a:r>
            <a:r>
              <a:rPr lang="en-US" sz="2000" dirty="0" err="1"/>
              <a:t>yaklaşımın</a:t>
            </a:r>
            <a:r>
              <a:rPr lang="en-US" sz="2000" dirty="0"/>
              <a:t> </a:t>
            </a:r>
            <a:r>
              <a:rPr lang="en-US" sz="2000" dirty="0" err="1"/>
              <a:t>sınırlarını</a:t>
            </a:r>
            <a:r>
              <a:rPr lang="en-US" sz="2000" dirty="0"/>
              <a:t> </a:t>
            </a:r>
            <a:r>
              <a:rPr lang="en-US" sz="2000" dirty="0" err="1"/>
              <a:t>günden</a:t>
            </a:r>
            <a:r>
              <a:rPr lang="en-US" sz="2000" dirty="0"/>
              <a:t> </a:t>
            </a:r>
            <a:r>
              <a:rPr lang="en-US" sz="2000" dirty="0" err="1"/>
              <a:t>güne</a:t>
            </a:r>
            <a:r>
              <a:rPr lang="en-US" sz="2000" dirty="0"/>
              <a:t> </a:t>
            </a:r>
            <a:r>
              <a:rPr lang="en-US" sz="2000" dirty="0" err="1"/>
              <a:t>zorlamaktadır</a:t>
            </a:r>
            <a:r>
              <a:rPr lang="en-US" sz="2000" dirty="0"/>
              <a:t>. Bu </a:t>
            </a:r>
            <a:r>
              <a:rPr lang="en-US" sz="2000" dirty="0" err="1"/>
              <a:t>noktada</a:t>
            </a:r>
            <a:r>
              <a:rPr lang="en-US" sz="2000" dirty="0"/>
              <a:t>, </a:t>
            </a:r>
            <a:r>
              <a:rPr lang="en-US" sz="2000" dirty="0" err="1"/>
              <a:t>talebi</a:t>
            </a:r>
            <a:r>
              <a:rPr lang="en-US" sz="2000" dirty="0"/>
              <a:t> </a:t>
            </a:r>
            <a:r>
              <a:rPr lang="en-US" sz="2000" dirty="0" err="1"/>
              <a:t>daha</a:t>
            </a:r>
            <a:r>
              <a:rPr lang="en-US" sz="2000" dirty="0"/>
              <a:t> </a:t>
            </a:r>
            <a:r>
              <a:rPr lang="en-US" sz="2000" dirty="0" err="1"/>
              <a:t>verimli</a:t>
            </a:r>
            <a:r>
              <a:rPr lang="en-US" sz="2000" dirty="0"/>
              <a:t> </a:t>
            </a:r>
            <a:r>
              <a:rPr lang="en-US" sz="2000" dirty="0" err="1"/>
              <a:t>bir</a:t>
            </a:r>
            <a:r>
              <a:rPr lang="en-US" sz="2000" dirty="0"/>
              <a:t> </a:t>
            </a:r>
            <a:r>
              <a:rPr lang="en-US" sz="2000" dirty="0" err="1"/>
              <a:t>şekilde</a:t>
            </a:r>
            <a:r>
              <a:rPr lang="en-US" sz="2000" dirty="0"/>
              <a:t> </a:t>
            </a:r>
            <a:r>
              <a:rPr lang="en-US" sz="2000" dirty="0" err="1"/>
              <a:t>yönetmek</a:t>
            </a:r>
            <a:r>
              <a:rPr lang="en-US" sz="2000" dirty="0"/>
              <a:t> </a:t>
            </a:r>
            <a:r>
              <a:rPr lang="en-US" sz="2000" dirty="0" err="1"/>
              <a:t>için</a:t>
            </a:r>
            <a:r>
              <a:rPr lang="en-US" sz="2000" dirty="0"/>
              <a:t> </a:t>
            </a:r>
            <a:r>
              <a:rPr lang="en-US" sz="2000" dirty="0" err="1"/>
              <a:t>yük</a:t>
            </a:r>
            <a:r>
              <a:rPr lang="en-US" sz="2000" dirty="0"/>
              <a:t> </a:t>
            </a:r>
            <a:r>
              <a:rPr lang="en-US" sz="2000" dirty="0" err="1"/>
              <a:t>planlaması</a:t>
            </a:r>
            <a:r>
              <a:rPr lang="en-US" sz="2000" dirty="0"/>
              <a:t>, </a:t>
            </a:r>
            <a:r>
              <a:rPr lang="en-US" sz="2000" dirty="0" err="1"/>
              <a:t>gerçek</a:t>
            </a:r>
            <a:r>
              <a:rPr lang="en-US" sz="2000" dirty="0"/>
              <a:t> </a:t>
            </a:r>
            <a:r>
              <a:rPr lang="en-US" sz="2000" dirty="0" err="1"/>
              <a:t>zamanlı</a:t>
            </a:r>
            <a:r>
              <a:rPr lang="en-US" sz="2000" dirty="0"/>
              <a:t> </a:t>
            </a:r>
            <a:r>
              <a:rPr lang="en-US" sz="2000" dirty="0" err="1"/>
              <a:t>fiyatlandırma</a:t>
            </a:r>
            <a:r>
              <a:rPr lang="en-US" sz="2000" dirty="0"/>
              <a:t> </a:t>
            </a:r>
            <a:r>
              <a:rPr lang="en-US" sz="2000" dirty="0" err="1"/>
              <a:t>ve</a:t>
            </a:r>
            <a:r>
              <a:rPr lang="en-US" sz="2000" dirty="0"/>
              <a:t> </a:t>
            </a:r>
            <a:r>
              <a:rPr lang="en-US" sz="2000" dirty="0" err="1"/>
              <a:t>yüklerin</a:t>
            </a:r>
            <a:r>
              <a:rPr lang="en-US" sz="2000" dirty="0"/>
              <a:t> </a:t>
            </a:r>
            <a:r>
              <a:rPr lang="en-US" sz="2000" dirty="0" err="1"/>
              <a:t>doğrudan</a:t>
            </a:r>
            <a:r>
              <a:rPr lang="en-US" sz="2000" dirty="0"/>
              <a:t> </a:t>
            </a:r>
            <a:r>
              <a:rPr lang="en-US" sz="2000" dirty="0" err="1"/>
              <a:t>kontrolü</a:t>
            </a:r>
            <a:r>
              <a:rPr lang="en-US" sz="2000" dirty="0"/>
              <a:t> </a:t>
            </a:r>
            <a:r>
              <a:rPr lang="en-US" sz="2000" dirty="0" err="1"/>
              <a:t>gibi</a:t>
            </a:r>
            <a:r>
              <a:rPr lang="en-US" sz="2000" dirty="0"/>
              <a:t> </a:t>
            </a:r>
            <a:r>
              <a:rPr lang="en-US" sz="2000" dirty="0" err="1"/>
              <a:t>stratejileri</a:t>
            </a:r>
            <a:r>
              <a:rPr lang="en-US" sz="2000" dirty="0"/>
              <a:t> </a:t>
            </a:r>
            <a:r>
              <a:rPr lang="en-US" sz="2000" dirty="0" err="1"/>
              <a:t>içeren</a:t>
            </a:r>
            <a:r>
              <a:rPr lang="en-US" sz="2000" dirty="0"/>
              <a:t> DSM </a:t>
            </a:r>
            <a:r>
              <a:rPr lang="en-US" sz="2000" dirty="0" err="1"/>
              <a:t>çok</a:t>
            </a:r>
            <a:r>
              <a:rPr lang="en-US" sz="2000" dirty="0"/>
              <a:t> </a:t>
            </a:r>
            <a:r>
              <a:rPr lang="en-US" sz="2000" dirty="0" err="1"/>
              <a:t>daha</a:t>
            </a:r>
            <a:r>
              <a:rPr lang="en-US" sz="2000" dirty="0"/>
              <a:t> </a:t>
            </a:r>
            <a:r>
              <a:rPr lang="en-US" sz="2000" dirty="0" err="1"/>
              <a:t>önemli</a:t>
            </a:r>
            <a:r>
              <a:rPr lang="en-US" sz="2000" dirty="0"/>
              <a:t> hale </a:t>
            </a:r>
            <a:r>
              <a:rPr lang="en-US" sz="2000" dirty="0" err="1"/>
              <a:t>gelmektedir</a:t>
            </a:r>
            <a:r>
              <a:rPr lang="en-US" sz="2000" dirty="0"/>
              <a:t>.</a:t>
            </a:r>
          </a:p>
        </p:txBody>
      </p:sp>
      <p:pic>
        <p:nvPicPr>
          <p:cNvPr id="5" name="Picture 6" descr="Grid Management Solutions with Spectrum Power - Operation - Siemens Global  Website">
            <a:extLst>
              <a:ext uri="{FF2B5EF4-FFF2-40B4-BE49-F238E27FC236}">
                <a16:creationId xmlns:a16="http://schemas.microsoft.com/office/drawing/2014/main" id="{1E3A411A-3AEC-A609-93C9-AA74AC8D0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526214"/>
            <a:ext cx="5499420" cy="30934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024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6DE0-20B6-36B1-7DFC-8643D312975A}"/>
              </a:ext>
            </a:extLst>
          </p:cNvPr>
          <p:cNvSpPr>
            <a:spLocks noGrp="1"/>
          </p:cNvSpPr>
          <p:nvPr>
            <p:ph type="title"/>
          </p:nvPr>
        </p:nvSpPr>
        <p:spPr/>
        <p:txBody>
          <a:bodyPr/>
          <a:lstStyle/>
          <a:p>
            <a:r>
              <a:rPr lang="tr-TR" dirty="0"/>
              <a:t>Elektriksel Yay Teknolojisi</a:t>
            </a:r>
          </a:p>
        </p:txBody>
      </p:sp>
      <p:sp>
        <p:nvSpPr>
          <p:cNvPr id="3" name="Content Placeholder 2">
            <a:extLst>
              <a:ext uri="{FF2B5EF4-FFF2-40B4-BE49-F238E27FC236}">
                <a16:creationId xmlns:a16="http://schemas.microsoft.com/office/drawing/2014/main" id="{DD67E773-0B37-221A-5476-F7645ABA69DC}"/>
              </a:ext>
            </a:extLst>
          </p:cNvPr>
          <p:cNvSpPr>
            <a:spLocks noGrp="1"/>
          </p:cNvSpPr>
          <p:nvPr>
            <p:ph idx="1"/>
          </p:nvPr>
        </p:nvSpPr>
        <p:spPr>
          <a:xfrm>
            <a:off x="838200" y="1825625"/>
            <a:ext cx="5784273" cy="4351338"/>
          </a:xfrm>
        </p:spPr>
        <p:txBody>
          <a:bodyPr>
            <a:normAutofit fontScale="92500" lnSpcReduction="20000"/>
          </a:bodyPr>
          <a:lstStyle/>
          <a:p>
            <a:pPr marL="0" indent="0" algn="just">
              <a:buNone/>
            </a:pPr>
            <a:r>
              <a:rPr lang="tr-TR" dirty="0"/>
              <a:t>EY, dönüştürücü anahtarlarını önceden ayarlanmış¸ ayarlara göre besleyen programlanmış¸ bir kontrolör tarafından kontrol edilen güç elektroniği dönüştürücü tabanlı bir anahtarlama cihazıdır. </a:t>
            </a:r>
            <a:r>
              <a:rPr lang="tr-TR" dirty="0" err="1"/>
              <a:t>EY’nin</a:t>
            </a:r>
            <a:r>
              <a:rPr lang="tr-TR" dirty="0"/>
              <a:t> çıkısı mevcut bir evdeki kritik olmayan bir yüke bağlanır ve mekanik yaydan esinlenerek geliştirilen ve güç sistemlerinde gerilim ve frekans kararlılığı sağlamak amacıyla kullanılan bir teknolojidir. Mekanik yaylar, fiziksel kuvvetlere karsı direnç göstererek dışsal kuvveti sönümlemeye çalışmaktadır. Bu yasa temel olarak </a:t>
            </a:r>
            <a:r>
              <a:rPr lang="tr-TR" dirty="0" err="1"/>
              <a:t>Hooke</a:t>
            </a:r>
            <a:r>
              <a:rPr lang="tr-TR" dirty="0"/>
              <a:t> yasasına dayanmaktadır. </a:t>
            </a:r>
          </a:p>
        </p:txBody>
      </p:sp>
      <p:pic>
        <p:nvPicPr>
          <p:cNvPr id="4" name="image4.png">
            <a:extLst>
              <a:ext uri="{FF2B5EF4-FFF2-40B4-BE49-F238E27FC236}">
                <a16:creationId xmlns:a16="http://schemas.microsoft.com/office/drawing/2014/main" id="{2FA7A241-F496-A01E-A5D4-3EDB5277679F}"/>
              </a:ext>
            </a:extLst>
          </p:cNvPr>
          <p:cNvPicPr>
            <a:picLocks noChangeAspect="1"/>
          </p:cNvPicPr>
          <p:nvPr/>
        </p:nvPicPr>
        <p:blipFill>
          <a:blip r:embed="rId2" cstate="print"/>
          <a:stretch>
            <a:fillRect/>
          </a:stretch>
        </p:blipFill>
        <p:spPr>
          <a:xfrm>
            <a:off x="7034878" y="1825625"/>
            <a:ext cx="4542882" cy="40856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471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6DE0-20B6-36B1-7DFC-8643D312975A}"/>
              </a:ext>
            </a:extLst>
          </p:cNvPr>
          <p:cNvSpPr>
            <a:spLocks noGrp="1"/>
          </p:cNvSpPr>
          <p:nvPr>
            <p:ph type="title"/>
          </p:nvPr>
        </p:nvSpPr>
        <p:spPr/>
        <p:txBody>
          <a:bodyPr/>
          <a:lstStyle/>
          <a:p>
            <a:r>
              <a:rPr lang="tr-TR" dirty="0"/>
              <a:t>Elektriksel Yay Teknolojisi</a:t>
            </a:r>
          </a:p>
        </p:txBody>
      </p:sp>
      <p:sp>
        <p:nvSpPr>
          <p:cNvPr id="8" name="Ok: Sağ 27">
            <a:extLst>
              <a:ext uri="{FF2B5EF4-FFF2-40B4-BE49-F238E27FC236}">
                <a16:creationId xmlns:a16="http://schemas.microsoft.com/office/drawing/2014/main" id="{451076FC-52B5-1BCB-655A-C16C0ABCA8EE}"/>
              </a:ext>
            </a:extLst>
          </p:cNvPr>
          <p:cNvSpPr/>
          <p:nvPr/>
        </p:nvSpPr>
        <p:spPr>
          <a:xfrm>
            <a:off x="407899" y="6129677"/>
            <a:ext cx="9181322" cy="410547"/>
          </a:xfrm>
          <a:prstGeom prst="rightArrow">
            <a:avLst/>
          </a:prstGeom>
          <a:ln/>
        </p:spPr>
        <p:style>
          <a:lnRef idx="0">
            <a:schemeClr val="accent5"/>
          </a:lnRef>
          <a:fillRef idx="3">
            <a:schemeClr val="accent5"/>
          </a:fillRef>
          <a:effectRef idx="3">
            <a:schemeClr val="accent5"/>
          </a:effectRef>
          <a:fontRef idx="minor">
            <a:schemeClr val="lt1"/>
          </a:fontRef>
        </p:style>
        <p:txBody>
          <a:bodyPr lIns="108000" tIns="72000" rIns="108000" bIns="72000" rtlCol="0" anchor="t" anchorCtr="0"/>
          <a:lstStyle/>
          <a:p>
            <a:pPr algn="l"/>
            <a:endParaRPr lang="tr-TR" dirty="0"/>
          </a:p>
        </p:txBody>
      </p:sp>
      <p:cxnSp>
        <p:nvCxnSpPr>
          <p:cNvPr id="9" name="Düz Ok Bağlayıcısı 29">
            <a:extLst>
              <a:ext uri="{FF2B5EF4-FFF2-40B4-BE49-F238E27FC236}">
                <a16:creationId xmlns:a16="http://schemas.microsoft.com/office/drawing/2014/main" id="{754D37EA-EB34-BA96-0BCE-82B721AFF529}"/>
              </a:ext>
            </a:extLst>
          </p:cNvPr>
          <p:cNvCxnSpPr/>
          <p:nvPr/>
        </p:nvCxnSpPr>
        <p:spPr>
          <a:xfrm>
            <a:off x="809115" y="6129677"/>
            <a:ext cx="0" cy="553812"/>
          </a:xfrm>
          <a:prstGeom prst="straightConnector1">
            <a:avLst/>
          </a:prstGeom>
          <a:ln w="38100">
            <a:solidFill>
              <a:srgbClr val="51E7FF"/>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0" name="Metin kutusu 30">
            <a:extLst>
              <a:ext uri="{FF2B5EF4-FFF2-40B4-BE49-F238E27FC236}">
                <a16:creationId xmlns:a16="http://schemas.microsoft.com/office/drawing/2014/main" id="{8C542922-E17F-0FE6-9049-21E34FAEC2B1}"/>
              </a:ext>
            </a:extLst>
          </p:cNvPr>
          <p:cNvSpPr txBox="1"/>
          <p:nvPr/>
        </p:nvSpPr>
        <p:spPr>
          <a:xfrm flipH="1">
            <a:off x="575915" y="5847912"/>
            <a:ext cx="522449" cy="276999"/>
          </a:xfrm>
          <a:prstGeom prst="rect">
            <a:avLst/>
          </a:prstGeom>
          <a:noFill/>
        </p:spPr>
        <p:txBody>
          <a:bodyPr wrap="square" lIns="0" tIns="0" rIns="0" bIns="0" rtlCol="0">
            <a:spAutoFit/>
          </a:bodyPr>
          <a:lstStyle/>
          <a:p>
            <a:pPr algn="l"/>
            <a:r>
              <a:rPr lang="en-US" dirty="0"/>
              <a:t>2012</a:t>
            </a:r>
            <a:endParaRPr lang="tr-TR" dirty="0"/>
          </a:p>
        </p:txBody>
      </p:sp>
      <p:sp>
        <p:nvSpPr>
          <p:cNvPr id="11" name="Metin kutusu 1023">
            <a:extLst>
              <a:ext uri="{FF2B5EF4-FFF2-40B4-BE49-F238E27FC236}">
                <a16:creationId xmlns:a16="http://schemas.microsoft.com/office/drawing/2014/main" id="{81D4E38B-0E66-028E-1177-8169C1B57BED}"/>
              </a:ext>
            </a:extLst>
          </p:cNvPr>
          <p:cNvSpPr txBox="1"/>
          <p:nvPr/>
        </p:nvSpPr>
        <p:spPr>
          <a:xfrm flipH="1">
            <a:off x="679641" y="6665454"/>
            <a:ext cx="318176" cy="184666"/>
          </a:xfrm>
          <a:prstGeom prst="rect">
            <a:avLst/>
          </a:prstGeom>
          <a:noFill/>
        </p:spPr>
        <p:txBody>
          <a:bodyPr wrap="square" lIns="0" tIns="0" rIns="0" bIns="0" rtlCol="0">
            <a:spAutoFit/>
          </a:bodyPr>
          <a:lstStyle/>
          <a:p>
            <a:pPr algn="l"/>
            <a:r>
              <a:rPr lang="en-US" sz="1200" b="0" i="0" dirty="0">
                <a:effectLst/>
                <a:latin typeface="Söhne"/>
              </a:rPr>
              <a:t>EY-1</a:t>
            </a:r>
            <a:endParaRPr lang="tr-TR" sz="1200" dirty="0"/>
          </a:p>
        </p:txBody>
      </p:sp>
      <p:sp>
        <p:nvSpPr>
          <p:cNvPr id="12" name="Metin kutusu 7">
            <a:extLst>
              <a:ext uri="{FF2B5EF4-FFF2-40B4-BE49-F238E27FC236}">
                <a16:creationId xmlns:a16="http://schemas.microsoft.com/office/drawing/2014/main" id="{77433424-87AA-BEDE-E0B3-5BC67D15FF7E}"/>
              </a:ext>
            </a:extLst>
          </p:cNvPr>
          <p:cNvSpPr txBox="1"/>
          <p:nvPr/>
        </p:nvSpPr>
        <p:spPr>
          <a:xfrm>
            <a:off x="407899" y="1377136"/>
            <a:ext cx="7182002" cy="830997"/>
          </a:xfrm>
          <a:prstGeom prst="rect">
            <a:avLst/>
          </a:prstGeom>
          <a:noFill/>
        </p:spPr>
        <p:txBody>
          <a:bodyPr wrap="square" lIns="0" tIns="0" rIns="0" bIns="0" rtlCol="0">
            <a:spAutoFit/>
          </a:bodyPr>
          <a:lstStyle/>
          <a:p>
            <a:pPr marL="285750" indent="-285750" algn="just">
              <a:buFont typeface="Arial" panose="020B0604020202020204" pitchFamily="34" charset="0"/>
              <a:buChar char="•"/>
            </a:pPr>
            <a:r>
              <a:rPr lang="en-US" dirty="0"/>
              <a:t>İlk EY </a:t>
            </a:r>
            <a:r>
              <a:rPr lang="en-US" dirty="0" err="1"/>
              <a:t>tasarımı</a:t>
            </a:r>
            <a:r>
              <a:rPr lang="en-US" dirty="0"/>
              <a:t> 2012’de </a:t>
            </a:r>
            <a:r>
              <a:rPr lang="en-US" dirty="0" err="1"/>
              <a:t>dağıtık</a:t>
            </a:r>
            <a:r>
              <a:rPr lang="en-US" dirty="0"/>
              <a:t> </a:t>
            </a:r>
            <a:r>
              <a:rPr lang="en-US" dirty="0" err="1"/>
              <a:t>üretim</a:t>
            </a:r>
            <a:r>
              <a:rPr lang="en-US" dirty="0"/>
              <a:t> </a:t>
            </a:r>
            <a:r>
              <a:rPr lang="en-US" dirty="0" err="1"/>
              <a:t>santralleri</a:t>
            </a:r>
            <a:r>
              <a:rPr lang="en-US" dirty="0"/>
              <a:t> </a:t>
            </a:r>
            <a:r>
              <a:rPr lang="en-US" dirty="0" err="1"/>
              <a:t>bulunan</a:t>
            </a:r>
            <a:r>
              <a:rPr lang="en-US" dirty="0"/>
              <a:t> </a:t>
            </a:r>
            <a:r>
              <a:rPr lang="en-US" dirty="0" err="1"/>
              <a:t>bir</a:t>
            </a:r>
            <a:r>
              <a:rPr lang="en-US" dirty="0"/>
              <a:t> </a:t>
            </a:r>
            <a:r>
              <a:rPr lang="en-US" dirty="0" err="1"/>
              <a:t>şebekde</a:t>
            </a:r>
            <a:r>
              <a:rPr lang="en-US" dirty="0"/>
              <a:t> </a:t>
            </a:r>
            <a:r>
              <a:rPr lang="en-US" dirty="0" err="1"/>
              <a:t>gerilim</a:t>
            </a:r>
            <a:r>
              <a:rPr lang="en-US" dirty="0"/>
              <a:t> </a:t>
            </a:r>
            <a:r>
              <a:rPr lang="en-US" dirty="0" err="1"/>
              <a:t>regülasyonunu</a:t>
            </a:r>
            <a:r>
              <a:rPr lang="en-US" dirty="0"/>
              <a:t> </a:t>
            </a:r>
            <a:r>
              <a:rPr lang="en-US" dirty="0" err="1"/>
              <a:t>yük</a:t>
            </a:r>
            <a:r>
              <a:rPr lang="en-US" dirty="0"/>
              <a:t> </a:t>
            </a:r>
            <a:r>
              <a:rPr lang="en-US" dirty="0" err="1"/>
              <a:t>tarafında</a:t>
            </a:r>
            <a:r>
              <a:rPr lang="en-US" dirty="0"/>
              <a:t> </a:t>
            </a:r>
            <a:r>
              <a:rPr lang="en-US" dirty="0" err="1"/>
              <a:t>yapabilmek</a:t>
            </a:r>
            <a:r>
              <a:rPr lang="en-US" dirty="0"/>
              <a:t> </a:t>
            </a:r>
            <a:r>
              <a:rPr lang="en-US" dirty="0" err="1"/>
              <a:t>için</a:t>
            </a:r>
            <a:r>
              <a:rPr lang="en-US" dirty="0"/>
              <a:t> </a:t>
            </a:r>
            <a:r>
              <a:rPr lang="en-US" dirty="0" err="1"/>
              <a:t>tasarlanmıştır</a:t>
            </a:r>
            <a:r>
              <a:rPr lang="en-US" dirty="0"/>
              <a:t>. </a:t>
            </a:r>
            <a:r>
              <a:rPr lang="en-US" dirty="0" err="1"/>
              <a:t>Fakat</a:t>
            </a:r>
            <a:r>
              <a:rPr lang="en-US" dirty="0"/>
              <a:t> </a:t>
            </a:r>
            <a:r>
              <a:rPr lang="en-US" dirty="0" err="1"/>
              <a:t>güç</a:t>
            </a:r>
            <a:r>
              <a:rPr lang="en-US" dirty="0"/>
              <a:t> </a:t>
            </a:r>
            <a:r>
              <a:rPr lang="en-US" dirty="0" err="1"/>
              <a:t>talebi</a:t>
            </a:r>
            <a:r>
              <a:rPr lang="en-US" dirty="0"/>
              <a:t> </a:t>
            </a:r>
            <a:r>
              <a:rPr lang="en-US" dirty="0" err="1"/>
              <a:t>açısından</a:t>
            </a:r>
            <a:r>
              <a:rPr lang="en-US" dirty="0"/>
              <a:t> </a:t>
            </a:r>
            <a:r>
              <a:rPr lang="en-US" dirty="0" err="1"/>
              <a:t>esnek</a:t>
            </a:r>
            <a:r>
              <a:rPr lang="en-US" dirty="0"/>
              <a:t> </a:t>
            </a:r>
            <a:r>
              <a:rPr lang="en-US" dirty="0" err="1"/>
              <a:t>bir</a:t>
            </a:r>
            <a:r>
              <a:rPr lang="en-US" dirty="0"/>
              <a:t> </a:t>
            </a:r>
            <a:r>
              <a:rPr lang="en-US" dirty="0" err="1"/>
              <a:t>kontrol</a:t>
            </a:r>
            <a:r>
              <a:rPr lang="en-US" dirty="0"/>
              <a:t> </a:t>
            </a:r>
            <a:r>
              <a:rPr lang="en-US" dirty="0" err="1"/>
              <a:t>sistemine</a:t>
            </a:r>
            <a:r>
              <a:rPr lang="en-US" dirty="0"/>
              <a:t> </a:t>
            </a:r>
            <a:r>
              <a:rPr lang="en-US" dirty="0" err="1"/>
              <a:t>sahip</a:t>
            </a:r>
            <a:r>
              <a:rPr lang="en-US" dirty="0"/>
              <a:t> </a:t>
            </a:r>
            <a:r>
              <a:rPr lang="en-US" dirty="0" err="1"/>
              <a:t>değildi</a:t>
            </a:r>
            <a:r>
              <a:rPr lang="en-US" dirty="0"/>
              <a:t>. </a:t>
            </a:r>
          </a:p>
        </p:txBody>
      </p:sp>
      <p:cxnSp>
        <p:nvCxnSpPr>
          <p:cNvPr id="13" name="Düz Ok Bağlayıcısı 1">
            <a:extLst>
              <a:ext uri="{FF2B5EF4-FFF2-40B4-BE49-F238E27FC236}">
                <a16:creationId xmlns:a16="http://schemas.microsoft.com/office/drawing/2014/main" id="{8013DA2B-BE6F-5C7F-D3D8-6E0D615A90C1}"/>
              </a:ext>
            </a:extLst>
          </p:cNvPr>
          <p:cNvCxnSpPr/>
          <p:nvPr/>
        </p:nvCxnSpPr>
        <p:spPr>
          <a:xfrm>
            <a:off x="1971014" y="6123259"/>
            <a:ext cx="0" cy="553812"/>
          </a:xfrm>
          <a:prstGeom prst="straightConnector1">
            <a:avLst/>
          </a:prstGeom>
          <a:ln w="38100">
            <a:solidFill>
              <a:srgbClr val="51E7FF"/>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4" name="Metin kutusu 2">
            <a:extLst>
              <a:ext uri="{FF2B5EF4-FFF2-40B4-BE49-F238E27FC236}">
                <a16:creationId xmlns:a16="http://schemas.microsoft.com/office/drawing/2014/main" id="{93C5DB49-AA30-A101-C85A-D4CA048D235B}"/>
              </a:ext>
            </a:extLst>
          </p:cNvPr>
          <p:cNvSpPr txBox="1"/>
          <p:nvPr/>
        </p:nvSpPr>
        <p:spPr>
          <a:xfrm flipH="1">
            <a:off x="1737814" y="5841494"/>
            <a:ext cx="522449" cy="276999"/>
          </a:xfrm>
          <a:prstGeom prst="rect">
            <a:avLst/>
          </a:prstGeom>
          <a:noFill/>
        </p:spPr>
        <p:txBody>
          <a:bodyPr wrap="square" lIns="0" tIns="0" rIns="0" bIns="0" rtlCol="0">
            <a:spAutoFit/>
          </a:bodyPr>
          <a:lstStyle/>
          <a:p>
            <a:pPr algn="l"/>
            <a:r>
              <a:rPr lang="en-US" dirty="0"/>
              <a:t>2013</a:t>
            </a:r>
            <a:endParaRPr lang="tr-TR" dirty="0"/>
          </a:p>
        </p:txBody>
      </p:sp>
      <p:sp>
        <p:nvSpPr>
          <p:cNvPr id="15" name="Metin kutusu 4">
            <a:extLst>
              <a:ext uri="{FF2B5EF4-FFF2-40B4-BE49-F238E27FC236}">
                <a16:creationId xmlns:a16="http://schemas.microsoft.com/office/drawing/2014/main" id="{A11AFF85-301D-91CB-581F-7912B59AB599}"/>
              </a:ext>
            </a:extLst>
          </p:cNvPr>
          <p:cNvSpPr txBox="1"/>
          <p:nvPr/>
        </p:nvSpPr>
        <p:spPr>
          <a:xfrm flipH="1">
            <a:off x="1841540" y="6659036"/>
            <a:ext cx="318176" cy="184666"/>
          </a:xfrm>
          <a:prstGeom prst="rect">
            <a:avLst/>
          </a:prstGeom>
          <a:noFill/>
        </p:spPr>
        <p:txBody>
          <a:bodyPr wrap="square" lIns="0" tIns="0" rIns="0" bIns="0" rtlCol="0">
            <a:spAutoFit/>
          </a:bodyPr>
          <a:lstStyle/>
          <a:p>
            <a:pPr algn="l"/>
            <a:r>
              <a:rPr lang="en-US" sz="1200" b="0" i="0" dirty="0">
                <a:effectLst/>
                <a:latin typeface="Söhne"/>
              </a:rPr>
              <a:t>EY-2</a:t>
            </a:r>
            <a:endParaRPr lang="tr-TR" sz="1200" dirty="0"/>
          </a:p>
        </p:txBody>
      </p:sp>
      <p:cxnSp>
        <p:nvCxnSpPr>
          <p:cNvPr id="16" name="Düz Ok Bağlayıcısı 8">
            <a:extLst>
              <a:ext uri="{FF2B5EF4-FFF2-40B4-BE49-F238E27FC236}">
                <a16:creationId xmlns:a16="http://schemas.microsoft.com/office/drawing/2014/main" id="{94C6FFD3-C1E6-E4A0-4A2B-4CB548B12CDE}"/>
              </a:ext>
            </a:extLst>
          </p:cNvPr>
          <p:cNvCxnSpPr/>
          <p:nvPr/>
        </p:nvCxnSpPr>
        <p:spPr>
          <a:xfrm>
            <a:off x="4624633" y="6128032"/>
            <a:ext cx="0" cy="553812"/>
          </a:xfrm>
          <a:prstGeom prst="straightConnector1">
            <a:avLst/>
          </a:prstGeom>
          <a:ln w="38100">
            <a:solidFill>
              <a:srgbClr val="51E7FF"/>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7" name="Metin kutusu 10">
            <a:extLst>
              <a:ext uri="{FF2B5EF4-FFF2-40B4-BE49-F238E27FC236}">
                <a16:creationId xmlns:a16="http://schemas.microsoft.com/office/drawing/2014/main" id="{F341DCC7-0810-EC7E-4296-AABAB4778D11}"/>
              </a:ext>
            </a:extLst>
          </p:cNvPr>
          <p:cNvSpPr txBox="1"/>
          <p:nvPr/>
        </p:nvSpPr>
        <p:spPr>
          <a:xfrm flipH="1">
            <a:off x="4391433" y="5846267"/>
            <a:ext cx="522449" cy="276999"/>
          </a:xfrm>
          <a:prstGeom prst="rect">
            <a:avLst/>
          </a:prstGeom>
          <a:noFill/>
        </p:spPr>
        <p:txBody>
          <a:bodyPr wrap="square" lIns="0" tIns="0" rIns="0" bIns="0" rtlCol="0">
            <a:spAutoFit/>
          </a:bodyPr>
          <a:lstStyle/>
          <a:p>
            <a:pPr algn="l"/>
            <a:r>
              <a:rPr lang="en-US" dirty="0"/>
              <a:t>2018</a:t>
            </a:r>
            <a:endParaRPr lang="tr-TR" dirty="0"/>
          </a:p>
        </p:txBody>
      </p:sp>
      <p:sp>
        <p:nvSpPr>
          <p:cNvPr id="18" name="Metin kutusu 11">
            <a:extLst>
              <a:ext uri="{FF2B5EF4-FFF2-40B4-BE49-F238E27FC236}">
                <a16:creationId xmlns:a16="http://schemas.microsoft.com/office/drawing/2014/main" id="{9A6576AC-0EC2-4600-420F-7BDD4E1CD8B4}"/>
              </a:ext>
            </a:extLst>
          </p:cNvPr>
          <p:cNvSpPr txBox="1"/>
          <p:nvPr/>
        </p:nvSpPr>
        <p:spPr>
          <a:xfrm flipH="1">
            <a:off x="4495159" y="6663809"/>
            <a:ext cx="318176" cy="184666"/>
          </a:xfrm>
          <a:prstGeom prst="rect">
            <a:avLst/>
          </a:prstGeom>
          <a:noFill/>
        </p:spPr>
        <p:txBody>
          <a:bodyPr wrap="square" lIns="0" tIns="0" rIns="0" bIns="0" rtlCol="0">
            <a:spAutoFit/>
          </a:bodyPr>
          <a:lstStyle/>
          <a:p>
            <a:pPr algn="l"/>
            <a:r>
              <a:rPr lang="en-US" sz="1200" b="0" i="0" dirty="0">
                <a:effectLst/>
                <a:latin typeface="Söhne"/>
              </a:rPr>
              <a:t>EY-3</a:t>
            </a:r>
            <a:endParaRPr lang="tr-TR" sz="1200" dirty="0"/>
          </a:p>
        </p:txBody>
      </p:sp>
      <p:cxnSp>
        <p:nvCxnSpPr>
          <p:cNvPr id="19" name="Düz Ok Bağlayıcısı 12">
            <a:extLst>
              <a:ext uri="{FF2B5EF4-FFF2-40B4-BE49-F238E27FC236}">
                <a16:creationId xmlns:a16="http://schemas.microsoft.com/office/drawing/2014/main" id="{450D728D-D8B0-8EAB-5D8A-757648B5ACB2}"/>
              </a:ext>
            </a:extLst>
          </p:cNvPr>
          <p:cNvCxnSpPr/>
          <p:nvPr/>
        </p:nvCxnSpPr>
        <p:spPr>
          <a:xfrm>
            <a:off x="5436981" y="6132791"/>
            <a:ext cx="0" cy="553812"/>
          </a:xfrm>
          <a:prstGeom prst="straightConnector1">
            <a:avLst/>
          </a:prstGeom>
          <a:ln w="38100">
            <a:solidFill>
              <a:srgbClr val="51E7FF"/>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20" name="Metin kutusu 13">
            <a:extLst>
              <a:ext uri="{FF2B5EF4-FFF2-40B4-BE49-F238E27FC236}">
                <a16:creationId xmlns:a16="http://schemas.microsoft.com/office/drawing/2014/main" id="{CBC8F72B-CC05-5219-C0C2-9F25CFCEFC61}"/>
              </a:ext>
            </a:extLst>
          </p:cNvPr>
          <p:cNvSpPr txBox="1"/>
          <p:nvPr/>
        </p:nvSpPr>
        <p:spPr>
          <a:xfrm flipH="1">
            <a:off x="5203781" y="5851026"/>
            <a:ext cx="522449" cy="276999"/>
          </a:xfrm>
          <a:prstGeom prst="rect">
            <a:avLst/>
          </a:prstGeom>
          <a:noFill/>
        </p:spPr>
        <p:txBody>
          <a:bodyPr wrap="square" lIns="0" tIns="0" rIns="0" bIns="0" rtlCol="0">
            <a:spAutoFit/>
          </a:bodyPr>
          <a:lstStyle/>
          <a:p>
            <a:pPr algn="l"/>
            <a:r>
              <a:rPr lang="en-US" dirty="0"/>
              <a:t>2018</a:t>
            </a:r>
            <a:endParaRPr lang="tr-TR" dirty="0"/>
          </a:p>
        </p:txBody>
      </p:sp>
      <p:sp>
        <p:nvSpPr>
          <p:cNvPr id="21" name="Metin kutusu 14">
            <a:extLst>
              <a:ext uri="{FF2B5EF4-FFF2-40B4-BE49-F238E27FC236}">
                <a16:creationId xmlns:a16="http://schemas.microsoft.com/office/drawing/2014/main" id="{80CEED19-EE0A-5AD3-452B-4C184C097F5C}"/>
              </a:ext>
            </a:extLst>
          </p:cNvPr>
          <p:cNvSpPr txBox="1"/>
          <p:nvPr/>
        </p:nvSpPr>
        <p:spPr>
          <a:xfrm flipH="1">
            <a:off x="5307507" y="6668568"/>
            <a:ext cx="474240" cy="184666"/>
          </a:xfrm>
          <a:prstGeom prst="rect">
            <a:avLst/>
          </a:prstGeom>
          <a:noFill/>
        </p:spPr>
        <p:txBody>
          <a:bodyPr wrap="square" lIns="0" tIns="0" rIns="0" bIns="0" rtlCol="0">
            <a:spAutoFit/>
          </a:bodyPr>
          <a:lstStyle/>
          <a:p>
            <a:pPr algn="l"/>
            <a:r>
              <a:rPr lang="en-US" sz="1200" b="0" i="0" dirty="0">
                <a:effectLst/>
                <a:latin typeface="Söhne"/>
              </a:rPr>
              <a:t>B2B-EY</a:t>
            </a:r>
            <a:endParaRPr lang="tr-TR" sz="1200" dirty="0"/>
          </a:p>
        </p:txBody>
      </p:sp>
      <p:cxnSp>
        <p:nvCxnSpPr>
          <p:cNvPr id="22" name="Düz Ok Bağlayıcısı 15">
            <a:extLst>
              <a:ext uri="{FF2B5EF4-FFF2-40B4-BE49-F238E27FC236}">
                <a16:creationId xmlns:a16="http://schemas.microsoft.com/office/drawing/2014/main" id="{507F674D-B106-98BB-C52F-F218CF0B7C1E}"/>
              </a:ext>
            </a:extLst>
          </p:cNvPr>
          <p:cNvCxnSpPr/>
          <p:nvPr/>
        </p:nvCxnSpPr>
        <p:spPr>
          <a:xfrm>
            <a:off x="6723571" y="6137557"/>
            <a:ext cx="0" cy="553812"/>
          </a:xfrm>
          <a:prstGeom prst="straightConnector1">
            <a:avLst/>
          </a:prstGeom>
          <a:ln w="38100">
            <a:solidFill>
              <a:srgbClr val="51E7FF"/>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23" name="Metin kutusu 16">
            <a:extLst>
              <a:ext uri="{FF2B5EF4-FFF2-40B4-BE49-F238E27FC236}">
                <a16:creationId xmlns:a16="http://schemas.microsoft.com/office/drawing/2014/main" id="{C9E0E373-0E45-DB76-6142-9C948C40410F}"/>
              </a:ext>
            </a:extLst>
          </p:cNvPr>
          <p:cNvSpPr txBox="1"/>
          <p:nvPr/>
        </p:nvSpPr>
        <p:spPr>
          <a:xfrm flipH="1">
            <a:off x="6490371" y="5855792"/>
            <a:ext cx="522449" cy="276999"/>
          </a:xfrm>
          <a:prstGeom prst="rect">
            <a:avLst/>
          </a:prstGeom>
          <a:noFill/>
        </p:spPr>
        <p:txBody>
          <a:bodyPr wrap="square" lIns="0" tIns="0" rIns="0" bIns="0" rtlCol="0">
            <a:spAutoFit/>
          </a:bodyPr>
          <a:lstStyle/>
          <a:p>
            <a:pPr algn="l"/>
            <a:r>
              <a:rPr lang="en-US" dirty="0"/>
              <a:t>2019</a:t>
            </a:r>
            <a:endParaRPr lang="tr-TR" dirty="0"/>
          </a:p>
        </p:txBody>
      </p:sp>
      <p:sp>
        <p:nvSpPr>
          <p:cNvPr id="24" name="Metin kutusu 17">
            <a:extLst>
              <a:ext uri="{FF2B5EF4-FFF2-40B4-BE49-F238E27FC236}">
                <a16:creationId xmlns:a16="http://schemas.microsoft.com/office/drawing/2014/main" id="{4CE853CC-59AE-66D9-A107-8A424C4665C7}"/>
              </a:ext>
            </a:extLst>
          </p:cNvPr>
          <p:cNvSpPr txBox="1"/>
          <p:nvPr/>
        </p:nvSpPr>
        <p:spPr>
          <a:xfrm flipH="1">
            <a:off x="6594097" y="6673334"/>
            <a:ext cx="318176" cy="184666"/>
          </a:xfrm>
          <a:prstGeom prst="rect">
            <a:avLst/>
          </a:prstGeom>
          <a:noFill/>
        </p:spPr>
        <p:txBody>
          <a:bodyPr wrap="square" lIns="0" tIns="0" rIns="0" bIns="0" rtlCol="0">
            <a:spAutoFit/>
          </a:bodyPr>
          <a:lstStyle/>
          <a:p>
            <a:pPr algn="l"/>
            <a:r>
              <a:rPr lang="en-US" sz="1200" b="0" i="0" dirty="0">
                <a:effectLst/>
                <a:latin typeface="Söhne"/>
              </a:rPr>
              <a:t>EY-5</a:t>
            </a:r>
            <a:endParaRPr lang="tr-TR" sz="1200" dirty="0"/>
          </a:p>
        </p:txBody>
      </p:sp>
      <p:cxnSp>
        <p:nvCxnSpPr>
          <p:cNvPr id="25" name="Düz Ok Bağlayıcısı 18">
            <a:extLst>
              <a:ext uri="{FF2B5EF4-FFF2-40B4-BE49-F238E27FC236}">
                <a16:creationId xmlns:a16="http://schemas.microsoft.com/office/drawing/2014/main" id="{542B52D2-4F1D-A7B5-E66D-616C72153942}"/>
              </a:ext>
            </a:extLst>
          </p:cNvPr>
          <p:cNvCxnSpPr/>
          <p:nvPr/>
        </p:nvCxnSpPr>
        <p:spPr>
          <a:xfrm>
            <a:off x="8355972" y="6128032"/>
            <a:ext cx="0" cy="553812"/>
          </a:xfrm>
          <a:prstGeom prst="straightConnector1">
            <a:avLst/>
          </a:prstGeom>
          <a:ln w="38100">
            <a:solidFill>
              <a:srgbClr val="51E7FF"/>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26" name="Metin kutusu 19">
            <a:extLst>
              <a:ext uri="{FF2B5EF4-FFF2-40B4-BE49-F238E27FC236}">
                <a16:creationId xmlns:a16="http://schemas.microsoft.com/office/drawing/2014/main" id="{0B3C03B3-BB1D-FC44-829D-D1238B2C85DD}"/>
              </a:ext>
            </a:extLst>
          </p:cNvPr>
          <p:cNvSpPr txBox="1"/>
          <p:nvPr/>
        </p:nvSpPr>
        <p:spPr>
          <a:xfrm flipH="1">
            <a:off x="8122772" y="5846267"/>
            <a:ext cx="522449" cy="276999"/>
          </a:xfrm>
          <a:prstGeom prst="rect">
            <a:avLst/>
          </a:prstGeom>
          <a:noFill/>
        </p:spPr>
        <p:txBody>
          <a:bodyPr wrap="square" lIns="0" tIns="0" rIns="0" bIns="0" rtlCol="0">
            <a:spAutoFit/>
          </a:bodyPr>
          <a:lstStyle/>
          <a:p>
            <a:pPr algn="l"/>
            <a:r>
              <a:rPr lang="en-US" dirty="0"/>
              <a:t>2022</a:t>
            </a:r>
            <a:endParaRPr lang="tr-TR" dirty="0"/>
          </a:p>
        </p:txBody>
      </p:sp>
      <p:sp>
        <p:nvSpPr>
          <p:cNvPr id="27" name="Metin kutusu 20">
            <a:extLst>
              <a:ext uri="{FF2B5EF4-FFF2-40B4-BE49-F238E27FC236}">
                <a16:creationId xmlns:a16="http://schemas.microsoft.com/office/drawing/2014/main" id="{2AE5DD6F-83F7-559E-B70C-636DF16031B4}"/>
              </a:ext>
            </a:extLst>
          </p:cNvPr>
          <p:cNvSpPr txBox="1"/>
          <p:nvPr/>
        </p:nvSpPr>
        <p:spPr>
          <a:xfrm flipH="1">
            <a:off x="8145705" y="6672106"/>
            <a:ext cx="512816" cy="184666"/>
          </a:xfrm>
          <a:prstGeom prst="rect">
            <a:avLst/>
          </a:prstGeom>
          <a:noFill/>
        </p:spPr>
        <p:txBody>
          <a:bodyPr wrap="square" lIns="0" tIns="0" rIns="0" bIns="0" rtlCol="0">
            <a:spAutoFit/>
          </a:bodyPr>
          <a:lstStyle/>
          <a:p>
            <a:pPr algn="l"/>
            <a:r>
              <a:rPr lang="en-US" sz="1200" b="0" i="0" dirty="0">
                <a:effectLst/>
                <a:latin typeface="Söhne"/>
              </a:rPr>
              <a:t>MV-ES</a:t>
            </a:r>
            <a:endParaRPr lang="tr-TR" sz="1200" dirty="0"/>
          </a:p>
        </p:txBody>
      </p:sp>
      <p:pic>
        <p:nvPicPr>
          <p:cNvPr id="28" name="Resim 21">
            <a:extLst>
              <a:ext uri="{FF2B5EF4-FFF2-40B4-BE49-F238E27FC236}">
                <a16:creationId xmlns:a16="http://schemas.microsoft.com/office/drawing/2014/main" id="{78ED7BE5-8322-731C-0BCF-FD7965783A7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953" y="282586"/>
            <a:ext cx="3143885" cy="1914525"/>
          </a:xfrm>
          <a:prstGeom prst="rect">
            <a:avLst/>
          </a:prstGeom>
          <a:ln>
            <a:noFill/>
          </a:ln>
          <a:effectLst>
            <a:outerShdw blurRad="292100" dist="139700" dir="2700000" algn="tl" rotWithShape="0">
              <a:srgbClr val="333333">
                <a:alpha val="65000"/>
              </a:srgbClr>
            </a:outerShdw>
          </a:effectLst>
        </p:spPr>
      </p:pic>
      <p:pic>
        <p:nvPicPr>
          <p:cNvPr id="29" name="Resim 22">
            <a:extLst>
              <a:ext uri="{FF2B5EF4-FFF2-40B4-BE49-F238E27FC236}">
                <a16:creationId xmlns:a16="http://schemas.microsoft.com/office/drawing/2014/main" id="{A49EED9A-E01D-6035-D08C-F4116EDEBF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9305" y="1444613"/>
            <a:ext cx="2983230" cy="1715770"/>
          </a:xfrm>
          <a:prstGeom prst="rect">
            <a:avLst/>
          </a:prstGeom>
          <a:ln>
            <a:noFill/>
          </a:ln>
          <a:effectLst>
            <a:outerShdw blurRad="292100" dist="139700" dir="2700000" algn="tl" rotWithShape="0">
              <a:srgbClr val="333333">
                <a:alpha val="65000"/>
              </a:srgbClr>
            </a:outerShdw>
          </a:effectLst>
        </p:spPr>
      </p:pic>
      <p:pic>
        <p:nvPicPr>
          <p:cNvPr id="30" name="Resim 23" descr="diyagram, metin, teknik çizim, plan içeren bir resim&#10;&#10;Açıklama otomatik olarak oluşturuldu">
            <a:extLst>
              <a:ext uri="{FF2B5EF4-FFF2-40B4-BE49-F238E27FC236}">
                <a16:creationId xmlns:a16="http://schemas.microsoft.com/office/drawing/2014/main" id="{9B3E1E5E-269D-28B3-AABB-BEDC320A90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7794"/>
          <a:stretch/>
        </p:blipFill>
        <p:spPr bwMode="auto">
          <a:xfrm>
            <a:off x="6964055" y="2326945"/>
            <a:ext cx="3084195" cy="166687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1" name="Resim 24" descr="metin, diyagram, çizgi, ekran görüntüsü içeren bir resim&#10;&#10;Açıklama otomatik olarak oluşturuldu">
            <a:extLst>
              <a:ext uri="{FF2B5EF4-FFF2-40B4-BE49-F238E27FC236}">
                <a16:creationId xmlns:a16="http://schemas.microsoft.com/office/drawing/2014/main" id="{D59E881C-1A30-FEF1-C80E-C038008F893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38254" y="2992343"/>
            <a:ext cx="3418840" cy="1434465"/>
          </a:xfrm>
          <a:prstGeom prst="rect">
            <a:avLst/>
          </a:prstGeom>
          <a:ln>
            <a:noFill/>
          </a:ln>
          <a:effectLst>
            <a:outerShdw blurRad="292100" dist="139700" dir="2700000" algn="tl" rotWithShape="0">
              <a:srgbClr val="333333">
                <a:alpha val="65000"/>
              </a:srgbClr>
            </a:outerShdw>
          </a:effectLst>
        </p:spPr>
      </p:pic>
      <p:pic>
        <p:nvPicPr>
          <p:cNvPr id="32" name="Resim 25" descr="diyagram, metin, plan, çizgi içeren bir resim&#10;&#10;Açıklama otomatik olarak oluşturuldu">
            <a:extLst>
              <a:ext uri="{FF2B5EF4-FFF2-40B4-BE49-F238E27FC236}">
                <a16:creationId xmlns:a16="http://schemas.microsoft.com/office/drawing/2014/main" id="{B93EF714-32DA-35E4-1A47-256E65811B1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59818" y="3287847"/>
            <a:ext cx="3769995" cy="2179320"/>
          </a:xfrm>
          <a:prstGeom prst="rect">
            <a:avLst/>
          </a:prstGeom>
          <a:ln>
            <a:noFill/>
          </a:ln>
          <a:effectLst>
            <a:outerShdw blurRad="292100" dist="139700" dir="2700000" algn="tl" rotWithShape="0">
              <a:srgbClr val="333333">
                <a:alpha val="65000"/>
              </a:srgbClr>
            </a:outerShdw>
          </a:effectLst>
        </p:spPr>
      </p:pic>
      <p:sp>
        <p:nvSpPr>
          <p:cNvPr id="33" name="Metin kutusu 26">
            <a:extLst>
              <a:ext uri="{FF2B5EF4-FFF2-40B4-BE49-F238E27FC236}">
                <a16:creationId xmlns:a16="http://schemas.microsoft.com/office/drawing/2014/main" id="{F32F5943-47F0-CB04-4BF5-ADDA2F2AA81E}"/>
              </a:ext>
            </a:extLst>
          </p:cNvPr>
          <p:cNvSpPr txBox="1"/>
          <p:nvPr/>
        </p:nvSpPr>
        <p:spPr>
          <a:xfrm>
            <a:off x="407899" y="2278359"/>
            <a:ext cx="6318727" cy="830997"/>
          </a:xfrm>
          <a:prstGeom prst="rect">
            <a:avLst/>
          </a:prstGeom>
          <a:noFill/>
        </p:spPr>
        <p:txBody>
          <a:bodyPr wrap="square" lIns="0" tIns="0" rIns="0" bIns="0" rtlCol="0">
            <a:spAutoFit/>
          </a:bodyPr>
          <a:lstStyle/>
          <a:p>
            <a:pPr marL="285750" indent="-285750" algn="just">
              <a:buFont typeface="Arial" panose="020B0604020202020204" pitchFamily="34" charset="0"/>
              <a:buChar char="•"/>
            </a:pPr>
            <a:r>
              <a:rPr lang="en-US" dirty="0" err="1"/>
              <a:t>Daha</a:t>
            </a:r>
            <a:r>
              <a:rPr lang="en-US" dirty="0"/>
              <a:t> </a:t>
            </a:r>
            <a:r>
              <a:rPr lang="en-US" dirty="0" err="1"/>
              <a:t>sonra</a:t>
            </a:r>
            <a:r>
              <a:rPr lang="en-US" dirty="0"/>
              <a:t> 2013’de steady-state stability </a:t>
            </a:r>
            <a:r>
              <a:rPr lang="en-US" dirty="0" err="1"/>
              <a:t>açsından</a:t>
            </a:r>
            <a:r>
              <a:rPr lang="en-US" dirty="0"/>
              <a:t> </a:t>
            </a:r>
            <a:r>
              <a:rPr lang="en-US" dirty="0" err="1"/>
              <a:t>daha</a:t>
            </a:r>
            <a:r>
              <a:rPr lang="en-US" dirty="0"/>
              <a:t> </a:t>
            </a:r>
            <a:r>
              <a:rPr lang="en-US" dirty="0" err="1"/>
              <a:t>etkin</a:t>
            </a:r>
            <a:r>
              <a:rPr lang="en-US" dirty="0"/>
              <a:t> </a:t>
            </a:r>
            <a:r>
              <a:rPr lang="en-US" dirty="0" err="1"/>
              <a:t>kullanılabilen</a:t>
            </a:r>
            <a:r>
              <a:rPr lang="en-US" dirty="0"/>
              <a:t> </a:t>
            </a:r>
            <a:r>
              <a:rPr lang="en-US" dirty="0" err="1"/>
              <a:t>elektrik</a:t>
            </a:r>
            <a:r>
              <a:rPr lang="en-US" dirty="0"/>
              <a:t> </a:t>
            </a:r>
            <a:r>
              <a:rPr lang="en-US" dirty="0" err="1"/>
              <a:t>enerjisi</a:t>
            </a:r>
            <a:r>
              <a:rPr lang="en-US" dirty="0"/>
              <a:t> </a:t>
            </a:r>
            <a:r>
              <a:rPr lang="en-US" dirty="0" err="1"/>
              <a:t>depolama</a:t>
            </a:r>
            <a:r>
              <a:rPr lang="en-US" dirty="0"/>
              <a:t> </a:t>
            </a:r>
            <a:r>
              <a:rPr lang="en-US" dirty="0" err="1"/>
              <a:t>cihazı</a:t>
            </a:r>
            <a:r>
              <a:rPr lang="en-US" dirty="0"/>
              <a:t> </a:t>
            </a:r>
            <a:r>
              <a:rPr lang="en-US" dirty="0" err="1"/>
              <a:t>bağlanabilen</a:t>
            </a:r>
            <a:r>
              <a:rPr lang="en-US" dirty="0"/>
              <a:t> EY-2 </a:t>
            </a:r>
            <a:r>
              <a:rPr lang="en-US" dirty="0" err="1"/>
              <a:t>tasarlandı</a:t>
            </a:r>
            <a:r>
              <a:rPr lang="en-US" dirty="0"/>
              <a:t>. State Grid of China, Pekin, </a:t>
            </a:r>
          </a:p>
        </p:txBody>
      </p:sp>
      <p:sp>
        <p:nvSpPr>
          <p:cNvPr id="34" name="Metin kutusu 28">
            <a:extLst>
              <a:ext uri="{FF2B5EF4-FFF2-40B4-BE49-F238E27FC236}">
                <a16:creationId xmlns:a16="http://schemas.microsoft.com/office/drawing/2014/main" id="{7040AF56-D0DE-5896-3D72-165A9E6373C8}"/>
              </a:ext>
            </a:extLst>
          </p:cNvPr>
          <p:cNvSpPr txBox="1"/>
          <p:nvPr/>
        </p:nvSpPr>
        <p:spPr>
          <a:xfrm>
            <a:off x="693801" y="3076259"/>
            <a:ext cx="4539927" cy="553998"/>
          </a:xfrm>
          <a:prstGeom prst="rect">
            <a:avLst/>
          </a:prstGeom>
          <a:noFill/>
        </p:spPr>
        <p:txBody>
          <a:bodyPr wrap="square" lIns="0" tIns="0" rIns="0" bIns="0" rtlCol="0">
            <a:spAutoFit/>
          </a:bodyPr>
          <a:lstStyle/>
          <a:p>
            <a:pPr algn="just"/>
            <a:r>
              <a:rPr lang="en-US" dirty="0" err="1"/>
              <a:t>Çin’de</a:t>
            </a:r>
            <a:r>
              <a:rPr lang="en-US" dirty="0"/>
              <a:t> 2019’da </a:t>
            </a:r>
            <a:r>
              <a:rPr lang="en-US" dirty="0" err="1"/>
              <a:t>gerilim</a:t>
            </a:r>
            <a:r>
              <a:rPr lang="en-US" dirty="0"/>
              <a:t> </a:t>
            </a:r>
            <a:r>
              <a:rPr lang="en-US" dirty="0" err="1"/>
              <a:t>regülasyonu</a:t>
            </a:r>
            <a:r>
              <a:rPr lang="en-US" dirty="0"/>
              <a:t> </a:t>
            </a:r>
            <a:r>
              <a:rPr lang="en-US" dirty="0" err="1"/>
              <a:t>için</a:t>
            </a:r>
            <a:r>
              <a:rPr lang="en-US" dirty="0"/>
              <a:t> </a:t>
            </a:r>
            <a:r>
              <a:rPr lang="en-US" dirty="0" err="1"/>
              <a:t>kullanılmıştır</a:t>
            </a:r>
            <a:endParaRPr lang="en-US" dirty="0"/>
          </a:p>
        </p:txBody>
      </p:sp>
      <p:sp>
        <p:nvSpPr>
          <p:cNvPr id="35" name="Metin kutusu 1025">
            <a:extLst>
              <a:ext uri="{FF2B5EF4-FFF2-40B4-BE49-F238E27FC236}">
                <a16:creationId xmlns:a16="http://schemas.microsoft.com/office/drawing/2014/main" id="{BEAA1E49-D4A7-A4D6-407C-2BC3AC03AEE0}"/>
              </a:ext>
            </a:extLst>
          </p:cNvPr>
          <p:cNvSpPr txBox="1"/>
          <p:nvPr/>
        </p:nvSpPr>
        <p:spPr>
          <a:xfrm>
            <a:off x="407899" y="3627143"/>
            <a:ext cx="4825829" cy="1107996"/>
          </a:xfrm>
          <a:prstGeom prst="rect">
            <a:avLst/>
          </a:prstGeom>
          <a:noFill/>
        </p:spPr>
        <p:txBody>
          <a:bodyPr wrap="square" lIns="0" tIns="0" rIns="0" bIns="0" rtlCol="0">
            <a:spAutoFit/>
          </a:bodyPr>
          <a:lstStyle/>
          <a:p>
            <a:pPr marL="285750" indent="-285750" algn="just">
              <a:buFont typeface="Arial" panose="020B0604020202020204" pitchFamily="34" charset="0"/>
              <a:buChar char="•"/>
            </a:pPr>
            <a:r>
              <a:rPr lang="en-US" dirty="0"/>
              <a:t>2018 EY-3 EY-2’ye </a:t>
            </a:r>
            <a:r>
              <a:rPr lang="en-US" dirty="0" err="1"/>
              <a:t>çift</a:t>
            </a:r>
            <a:r>
              <a:rPr lang="en-US" dirty="0"/>
              <a:t> </a:t>
            </a:r>
            <a:r>
              <a:rPr lang="en-US" dirty="0" err="1"/>
              <a:t>yönlü</a:t>
            </a:r>
            <a:r>
              <a:rPr lang="en-US" dirty="0"/>
              <a:t> AA/DA </a:t>
            </a:r>
            <a:r>
              <a:rPr lang="en-US" dirty="0" err="1"/>
              <a:t>dönüştürücü</a:t>
            </a:r>
            <a:r>
              <a:rPr lang="en-US" dirty="0"/>
              <a:t> </a:t>
            </a:r>
            <a:r>
              <a:rPr lang="en-US" dirty="0" err="1"/>
              <a:t>tasarımı</a:t>
            </a:r>
            <a:r>
              <a:rPr lang="en-US" dirty="0"/>
              <a:t> </a:t>
            </a:r>
            <a:r>
              <a:rPr lang="en-US" dirty="0" err="1"/>
              <a:t>eklenerek</a:t>
            </a:r>
            <a:r>
              <a:rPr lang="en-US" dirty="0"/>
              <a:t> </a:t>
            </a:r>
            <a:r>
              <a:rPr lang="en-US" dirty="0" err="1"/>
              <a:t>olutşrulmuştur</a:t>
            </a:r>
            <a:r>
              <a:rPr lang="en-US" dirty="0"/>
              <a:t>. </a:t>
            </a:r>
            <a:r>
              <a:rPr lang="en-US" dirty="0" err="1"/>
              <a:t>Batarya</a:t>
            </a:r>
            <a:r>
              <a:rPr lang="en-US" dirty="0"/>
              <a:t> </a:t>
            </a:r>
            <a:r>
              <a:rPr lang="en-US" dirty="0" err="1"/>
              <a:t>yöntetim</a:t>
            </a:r>
            <a:r>
              <a:rPr lang="en-US" dirty="0"/>
              <a:t> </a:t>
            </a:r>
            <a:r>
              <a:rPr lang="en-US" dirty="0" err="1"/>
              <a:t>ve</a:t>
            </a:r>
            <a:r>
              <a:rPr lang="en-US" dirty="0"/>
              <a:t> </a:t>
            </a:r>
            <a:r>
              <a:rPr lang="en-US" dirty="0" err="1"/>
              <a:t>kontrol</a:t>
            </a:r>
            <a:r>
              <a:rPr lang="en-US" dirty="0"/>
              <a:t> </a:t>
            </a:r>
            <a:r>
              <a:rPr lang="en-US" dirty="0" err="1"/>
              <a:t>sistemini</a:t>
            </a:r>
            <a:r>
              <a:rPr lang="en-US" dirty="0"/>
              <a:t> </a:t>
            </a:r>
            <a:r>
              <a:rPr lang="en-US" dirty="0" err="1"/>
              <a:t>daha</a:t>
            </a:r>
            <a:r>
              <a:rPr lang="en-US" dirty="0"/>
              <a:t> </a:t>
            </a:r>
            <a:r>
              <a:rPr lang="en-US" dirty="0" err="1"/>
              <a:t>kaliteli</a:t>
            </a:r>
            <a:r>
              <a:rPr lang="en-US" dirty="0"/>
              <a:t> </a:t>
            </a:r>
            <a:r>
              <a:rPr lang="en-US" dirty="0" err="1"/>
              <a:t>tasarlanmıştır</a:t>
            </a:r>
            <a:r>
              <a:rPr lang="en-US" dirty="0"/>
              <a:t>. </a:t>
            </a:r>
          </a:p>
        </p:txBody>
      </p:sp>
      <p:sp>
        <p:nvSpPr>
          <p:cNvPr id="36" name="Metin kutusu 1027">
            <a:extLst>
              <a:ext uri="{FF2B5EF4-FFF2-40B4-BE49-F238E27FC236}">
                <a16:creationId xmlns:a16="http://schemas.microsoft.com/office/drawing/2014/main" id="{09E942C3-1BBE-C029-7DEE-D5A10CB3DD2A}"/>
              </a:ext>
            </a:extLst>
          </p:cNvPr>
          <p:cNvSpPr txBox="1"/>
          <p:nvPr/>
        </p:nvSpPr>
        <p:spPr>
          <a:xfrm>
            <a:off x="376546" y="4709065"/>
            <a:ext cx="7767448" cy="1107996"/>
          </a:xfrm>
          <a:prstGeom prst="rect">
            <a:avLst/>
          </a:prstGeom>
          <a:noFill/>
        </p:spPr>
        <p:txBody>
          <a:bodyPr wrap="square" lIns="0" tIns="0" rIns="0" bIns="0" rtlCol="0">
            <a:spAutoFit/>
          </a:bodyPr>
          <a:lstStyle/>
          <a:p>
            <a:pPr marL="285750" indent="-285750" algn="just">
              <a:buFont typeface="Arial" panose="020B0604020202020204" pitchFamily="34" charset="0"/>
              <a:buChar char="•"/>
            </a:pPr>
            <a:r>
              <a:rPr lang="en-US" dirty="0"/>
              <a:t>2018 BTB-EY </a:t>
            </a:r>
            <a:r>
              <a:rPr lang="en-US" dirty="0" err="1"/>
              <a:t>batarya</a:t>
            </a:r>
            <a:r>
              <a:rPr lang="en-US" dirty="0"/>
              <a:t> </a:t>
            </a:r>
            <a:r>
              <a:rPr lang="en-US" dirty="0" err="1"/>
              <a:t>maliyetini</a:t>
            </a:r>
            <a:r>
              <a:rPr lang="en-US" dirty="0"/>
              <a:t> </a:t>
            </a:r>
            <a:r>
              <a:rPr lang="en-US" dirty="0" err="1"/>
              <a:t>ortadan</a:t>
            </a:r>
            <a:r>
              <a:rPr lang="en-US" dirty="0"/>
              <a:t> </a:t>
            </a:r>
            <a:r>
              <a:rPr lang="en-US" dirty="0" err="1"/>
              <a:t>kaldıran</a:t>
            </a:r>
            <a:r>
              <a:rPr lang="en-US" dirty="0"/>
              <a:t> </a:t>
            </a:r>
            <a:r>
              <a:rPr lang="en-US" dirty="0" err="1"/>
              <a:t>bir</a:t>
            </a:r>
            <a:r>
              <a:rPr lang="en-US" dirty="0"/>
              <a:t> </a:t>
            </a:r>
            <a:r>
              <a:rPr lang="en-US" dirty="0" err="1"/>
              <a:t>tasarımdır</a:t>
            </a:r>
            <a:r>
              <a:rPr lang="en-US" dirty="0"/>
              <a:t>.</a:t>
            </a:r>
          </a:p>
          <a:p>
            <a:pPr marL="285750" indent="-285750" algn="just">
              <a:buFont typeface="Arial" panose="020B0604020202020204" pitchFamily="34" charset="0"/>
              <a:buChar char="•"/>
            </a:pPr>
            <a:r>
              <a:rPr lang="en-US" dirty="0"/>
              <a:t>2019 EY-5 FV-EY </a:t>
            </a:r>
            <a:r>
              <a:rPr lang="en-US" dirty="0" err="1"/>
              <a:t>özellikle</a:t>
            </a:r>
            <a:r>
              <a:rPr lang="en-US" dirty="0"/>
              <a:t> microgrid </a:t>
            </a:r>
            <a:r>
              <a:rPr lang="en-US" dirty="0" err="1"/>
              <a:t>dağıtık</a:t>
            </a:r>
            <a:r>
              <a:rPr lang="en-US" dirty="0"/>
              <a:t> </a:t>
            </a:r>
            <a:r>
              <a:rPr lang="en-US" dirty="0" err="1"/>
              <a:t>üretim</a:t>
            </a:r>
            <a:r>
              <a:rPr lang="en-US" dirty="0"/>
              <a:t> </a:t>
            </a:r>
            <a:r>
              <a:rPr lang="en-US" dirty="0" err="1"/>
              <a:t>olan</a:t>
            </a:r>
            <a:r>
              <a:rPr lang="en-US" dirty="0"/>
              <a:t> Şebeke </a:t>
            </a:r>
            <a:r>
              <a:rPr lang="en-US" dirty="0" err="1"/>
              <a:t>topolojilerinde</a:t>
            </a:r>
            <a:r>
              <a:rPr lang="en-US" dirty="0"/>
              <a:t> </a:t>
            </a:r>
            <a:r>
              <a:rPr lang="en-US" dirty="0" err="1"/>
              <a:t>sanal</a:t>
            </a:r>
            <a:r>
              <a:rPr lang="en-US" dirty="0"/>
              <a:t> </a:t>
            </a:r>
            <a:r>
              <a:rPr lang="en-US" dirty="0" err="1"/>
              <a:t>ateleti</a:t>
            </a:r>
            <a:r>
              <a:rPr lang="en-US" dirty="0"/>
              <a:t> (virtual inertia) </a:t>
            </a:r>
            <a:r>
              <a:rPr lang="en-US" dirty="0" err="1"/>
              <a:t>amaçlı</a:t>
            </a:r>
            <a:r>
              <a:rPr lang="en-US" dirty="0"/>
              <a:t> </a:t>
            </a:r>
            <a:r>
              <a:rPr lang="en-US" dirty="0" err="1"/>
              <a:t>tasarlanmıştır</a:t>
            </a:r>
            <a:r>
              <a:rPr lang="en-US" dirty="0"/>
              <a:t>.</a:t>
            </a:r>
          </a:p>
          <a:p>
            <a:pPr marL="285750" indent="-285750" algn="just">
              <a:buFont typeface="Arial" panose="020B0604020202020204" pitchFamily="34" charset="0"/>
              <a:buChar char="•"/>
            </a:pPr>
            <a:r>
              <a:rPr lang="en-US" dirty="0"/>
              <a:t>2022 MV-EY </a:t>
            </a:r>
            <a:r>
              <a:rPr lang="en-US" dirty="0" err="1"/>
              <a:t>olarak</a:t>
            </a:r>
            <a:r>
              <a:rPr lang="en-US" dirty="0"/>
              <a:t> </a:t>
            </a:r>
            <a:r>
              <a:rPr lang="en-US" dirty="0" err="1"/>
              <a:t>Elektrikli</a:t>
            </a:r>
            <a:r>
              <a:rPr lang="en-US" dirty="0"/>
              <a:t> </a:t>
            </a:r>
            <a:r>
              <a:rPr lang="en-US" dirty="0" err="1"/>
              <a:t>araç</a:t>
            </a:r>
            <a:r>
              <a:rPr lang="en-US" dirty="0"/>
              <a:t> </a:t>
            </a:r>
            <a:r>
              <a:rPr lang="en-US" dirty="0" err="1"/>
              <a:t>entegreli</a:t>
            </a:r>
            <a:r>
              <a:rPr lang="en-US" dirty="0"/>
              <a:t> EY </a:t>
            </a:r>
            <a:r>
              <a:rPr lang="en-US" dirty="0" err="1"/>
              <a:t>tasarımı</a:t>
            </a:r>
            <a:r>
              <a:rPr lang="en-US" dirty="0"/>
              <a:t> </a:t>
            </a:r>
            <a:r>
              <a:rPr lang="en-US" dirty="0" err="1"/>
              <a:t>yapılmıştır</a:t>
            </a:r>
            <a:r>
              <a:rPr lang="en-US" dirty="0"/>
              <a:t>.</a:t>
            </a:r>
          </a:p>
        </p:txBody>
      </p:sp>
      <p:sp>
        <p:nvSpPr>
          <p:cNvPr id="37" name="Ok: Sağ 1029">
            <a:extLst>
              <a:ext uri="{FF2B5EF4-FFF2-40B4-BE49-F238E27FC236}">
                <a16:creationId xmlns:a16="http://schemas.microsoft.com/office/drawing/2014/main" id="{674965B8-97EA-DD19-242A-607C5999D056}"/>
              </a:ext>
            </a:extLst>
          </p:cNvPr>
          <p:cNvSpPr/>
          <p:nvPr/>
        </p:nvSpPr>
        <p:spPr>
          <a:xfrm>
            <a:off x="834056" y="6127555"/>
            <a:ext cx="1105583" cy="410547"/>
          </a:xfrm>
          <a:prstGeom prst="rightArrow">
            <a:avLst>
              <a:gd name="adj1" fmla="val 50000"/>
              <a:gd name="adj2" fmla="val 0"/>
            </a:avLst>
          </a:prstGeom>
          <a:solidFill>
            <a:srgbClr val="FF9000"/>
          </a:solidFill>
          <a:ln/>
        </p:spPr>
        <p:style>
          <a:lnRef idx="0">
            <a:schemeClr val="accent5"/>
          </a:lnRef>
          <a:fillRef idx="3">
            <a:schemeClr val="accent5"/>
          </a:fillRef>
          <a:effectRef idx="3">
            <a:schemeClr val="accent5"/>
          </a:effectRef>
          <a:fontRef idx="minor">
            <a:schemeClr val="lt1"/>
          </a:fontRef>
        </p:style>
        <p:txBody>
          <a:bodyPr lIns="108000" tIns="72000" rIns="108000" bIns="72000" rtlCol="0" anchor="t" anchorCtr="0"/>
          <a:lstStyle/>
          <a:p>
            <a:pPr algn="l"/>
            <a:endParaRPr lang="tr-TR" dirty="0"/>
          </a:p>
        </p:txBody>
      </p:sp>
      <p:sp>
        <p:nvSpPr>
          <p:cNvPr id="38" name="Ok: Sağ 1039">
            <a:extLst>
              <a:ext uri="{FF2B5EF4-FFF2-40B4-BE49-F238E27FC236}">
                <a16:creationId xmlns:a16="http://schemas.microsoft.com/office/drawing/2014/main" id="{2D6E52EE-1CA3-2EB9-6AA1-F91E0AC685F7}"/>
              </a:ext>
            </a:extLst>
          </p:cNvPr>
          <p:cNvSpPr/>
          <p:nvPr/>
        </p:nvSpPr>
        <p:spPr>
          <a:xfrm>
            <a:off x="1998160" y="6118493"/>
            <a:ext cx="2595097" cy="410547"/>
          </a:xfrm>
          <a:prstGeom prst="rightArrow">
            <a:avLst>
              <a:gd name="adj1" fmla="val 50000"/>
              <a:gd name="adj2" fmla="val 0"/>
            </a:avLst>
          </a:prstGeom>
          <a:solidFill>
            <a:srgbClr val="FF9000"/>
          </a:solidFill>
          <a:ln/>
        </p:spPr>
        <p:style>
          <a:lnRef idx="0">
            <a:schemeClr val="accent5"/>
          </a:lnRef>
          <a:fillRef idx="3">
            <a:schemeClr val="accent5"/>
          </a:fillRef>
          <a:effectRef idx="3">
            <a:schemeClr val="accent5"/>
          </a:effectRef>
          <a:fontRef idx="minor">
            <a:schemeClr val="lt1"/>
          </a:fontRef>
        </p:style>
        <p:txBody>
          <a:bodyPr lIns="108000" tIns="72000" rIns="108000" bIns="72000" rtlCol="0" anchor="t" anchorCtr="0"/>
          <a:lstStyle/>
          <a:p>
            <a:pPr algn="l"/>
            <a:endParaRPr lang="tr-TR" dirty="0"/>
          </a:p>
        </p:txBody>
      </p:sp>
      <p:sp>
        <p:nvSpPr>
          <p:cNvPr id="39" name="Ok: Sağ 1040">
            <a:extLst>
              <a:ext uri="{FF2B5EF4-FFF2-40B4-BE49-F238E27FC236}">
                <a16:creationId xmlns:a16="http://schemas.microsoft.com/office/drawing/2014/main" id="{7E150151-17DD-BD46-69BA-AEA623E46A66}"/>
              </a:ext>
            </a:extLst>
          </p:cNvPr>
          <p:cNvSpPr/>
          <p:nvPr/>
        </p:nvSpPr>
        <p:spPr>
          <a:xfrm>
            <a:off x="4663697" y="6113827"/>
            <a:ext cx="741908" cy="410547"/>
          </a:xfrm>
          <a:prstGeom prst="rightArrow">
            <a:avLst>
              <a:gd name="adj1" fmla="val 50000"/>
              <a:gd name="adj2" fmla="val 0"/>
            </a:avLst>
          </a:prstGeom>
          <a:solidFill>
            <a:srgbClr val="FF9000"/>
          </a:solidFill>
          <a:ln/>
        </p:spPr>
        <p:style>
          <a:lnRef idx="0">
            <a:schemeClr val="accent5"/>
          </a:lnRef>
          <a:fillRef idx="3">
            <a:schemeClr val="accent5"/>
          </a:fillRef>
          <a:effectRef idx="3">
            <a:schemeClr val="accent5"/>
          </a:effectRef>
          <a:fontRef idx="minor">
            <a:schemeClr val="lt1"/>
          </a:fontRef>
        </p:style>
        <p:txBody>
          <a:bodyPr lIns="108000" tIns="72000" rIns="108000" bIns="72000" rtlCol="0" anchor="t" anchorCtr="0"/>
          <a:lstStyle/>
          <a:p>
            <a:pPr algn="l"/>
            <a:endParaRPr lang="tr-TR" dirty="0"/>
          </a:p>
        </p:txBody>
      </p:sp>
      <p:sp>
        <p:nvSpPr>
          <p:cNvPr id="40" name="Ok: Sağ 1041">
            <a:extLst>
              <a:ext uri="{FF2B5EF4-FFF2-40B4-BE49-F238E27FC236}">
                <a16:creationId xmlns:a16="http://schemas.microsoft.com/office/drawing/2014/main" id="{8C67B3E9-14BD-EF8C-3862-A8AB4CAC3F91}"/>
              </a:ext>
            </a:extLst>
          </p:cNvPr>
          <p:cNvSpPr/>
          <p:nvPr/>
        </p:nvSpPr>
        <p:spPr>
          <a:xfrm>
            <a:off x="5474222" y="6113827"/>
            <a:ext cx="1217965" cy="410547"/>
          </a:xfrm>
          <a:prstGeom prst="rightArrow">
            <a:avLst>
              <a:gd name="adj1" fmla="val 50000"/>
              <a:gd name="adj2" fmla="val 0"/>
            </a:avLst>
          </a:prstGeom>
          <a:solidFill>
            <a:srgbClr val="FF9000"/>
          </a:solidFill>
          <a:ln/>
        </p:spPr>
        <p:style>
          <a:lnRef idx="0">
            <a:schemeClr val="accent5"/>
          </a:lnRef>
          <a:fillRef idx="3">
            <a:schemeClr val="accent5"/>
          </a:fillRef>
          <a:effectRef idx="3">
            <a:schemeClr val="accent5"/>
          </a:effectRef>
          <a:fontRef idx="minor">
            <a:schemeClr val="lt1"/>
          </a:fontRef>
        </p:style>
        <p:txBody>
          <a:bodyPr lIns="108000" tIns="72000" rIns="108000" bIns="72000" rtlCol="0" anchor="t" anchorCtr="0"/>
          <a:lstStyle/>
          <a:p>
            <a:pPr algn="l"/>
            <a:endParaRPr lang="tr-TR" dirty="0"/>
          </a:p>
        </p:txBody>
      </p:sp>
      <p:sp>
        <p:nvSpPr>
          <p:cNvPr id="41" name="Ok: Sağ 1042">
            <a:extLst>
              <a:ext uri="{FF2B5EF4-FFF2-40B4-BE49-F238E27FC236}">
                <a16:creationId xmlns:a16="http://schemas.microsoft.com/office/drawing/2014/main" id="{4F038E55-0452-C30E-ADF0-116CFADA71A2}"/>
              </a:ext>
            </a:extLst>
          </p:cNvPr>
          <p:cNvSpPr/>
          <p:nvPr/>
        </p:nvSpPr>
        <p:spPr>
          <a:xfrm>
            <a:off x="6760804" y="6123352"/>
            <a:ext cx="1563783" cy="410547"/>
          </a:xfrm>
          <a:prstGeom prst="rightArrow">
            <a:avLst>
              <a:gd name="adj1" fmla="val 50000"/>
              <a:gd name="adj2" fmla="val 0"/>
            </a:avLst>
          </a:prstGeom>
          <a:solidFill>
            <a:srgbClr val="FF9000"/>
          </a:solidFill>
          <a:ln/>
        </p:spPr>
        <p:style>
          <a:lnRef idx="0">
            <a:schemeClr val="accent5"/>
          </a:lnRef>
          <a:fillRef idx="3">
            <a:schemeClr val="accent5"/>
          </a:fillRef>
          <a:effectRef idx="3">
            <a:schemeClr val="accent5"/>
          </a:effectRef>
          <a:fontRef idx="minor">
            <a:schemeClr val="lt1"/>
          </a:fontRef>
        </p:style>
        <p:txBody>
          <a:bodyPr lIns="108000" tIns="72000" rIns="108000" bIns="72000" rtlCol="0" anchor="t" anchorCtr="0"/>
          <a:lstStyle/>
          <a:p>
            <a:pPr algn="l"/>
            <a:endParaRPr lang="tr-TR" dirty="0"/>
          </a:p>
        </p:txBody>
      </p:sp>
    </p:spTree>
    <p:extLst>
      <p:ext uri="{BB962C8B-B14F-4D97-AF65-F5344CB8AC3E}">
        <p14:creationId xmlns:p14="http://schemas.microsoft.com/office/powerpoint/2010/main" val="270720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par>
                                <p:cTn id="68" presetID="10" presetClass="entr" presetSubtype="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par>
                                <p:cTn id="76" presetID="10"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par>
                                <p:cTn id="85" presetID="10" presetClass="entr" presetSubtype="0" fill="hold"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500"/>
                                        <p:tgtEl>
                                          <p:spTgt spid="41"/>
                                        </p:tgtEl>
                                      </p:cBhvr>
                                    </p:animEffect>
                                  </p:childTnLst>
                                </p:cTn>
                              </p:par>
                              <p:par>
                                <p:cTn id="93" presetID="10" presetClass="entr" presetSubtype="0" fill="hold" nodeType="with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500"/>
                                        <p:tgtEl>
                                          <p:spTgt spid="2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500"/>
                                        <p:tgtEl>
                                          <p:spTgt spid="2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7" grpId="0"/>
      <p:bldP spid="18" grpId="0"/>
      <p:bldP spid="20" grpId="0"/>
      <p:bldP spid="21" grpId="0"/>
      <p:bldP spid="23" grpId="0"/>
      <p:bldP spid="24" grpId="0"/>
      <p:bldP spid="26" grpId="0"/>
      <p:bldP spid="27" grpId="0"/>
      <p:bldP spid="33" grpId="0"/>
      <p:bldP spid="34" grpId="0"/>
      <p:bldP spid="35" grpId="0"/>
      <p:bldP spid="36" grpId="0"/>
      <p:bldP spid="37" grpId="0" animBg="1"/>
      <p:bldP spid="38" grpId="0" animBg="1"/>
      <p:bldP spid="39" grpId="0" animBg="1"/>
      <p:bldP spid="40" grpId="0" animBg="1"/>
      <p:bldP spid="41"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d258917-277f-42cd-a3cd-14c4e9ee58bc}" enabled="1" method="Standard" siteId="{38ae3bcd-9579-4fd4-adda-b42e1495d55a}" contentBits="0" removed="0"/>
</clbl:labelList>
</file>

<file path=docProps/app.xml><?xml version="1.0" encoding="utf-8"?>
<Properties xmlns="http://schemas.openxmlformats.org/officeDocument/2006/extended-properties" xmlns:vt="http://schemas.openxmlformats.org/officeDocument/2006/docPropsVTypes">
  <TotalTime>0</TotalTime>
  <Words>1342</Words>
  <Application>Microsoft Office PowerPoint</Application>
  <PresentationFormat>Widescreen</PresentationFormat>
  <Paragraphs>87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Söhne</vt:lpstr>
      <vt:lpstr>Office Teması</vt:lpstr>
      <vt:lpstr>Elektriksel Yayların Dağıtım Şebekesinde Kullanımına Yönelik Analizi </vt:lpstr>
      <vt:lpstr>İçindekiler</vt:lpstr>
      <vt:lpstr>GİRİŞ (AMAÇ)</vt:lpstr>
      <vt:lpstr>GİRİŞ (AMAÇ)</vt:lpstr>
      <vt:lpstr>Enerji Talebi ve Şebeke Kontrol Zorlukları</vt:lpstr>
      <vt:lpstr>Enerji Talebi ve Şebeke Kontrol Zorlukları</vt:lpstr>
      <vt:lpstr>Talep Tarafı Yönetimi (TTY)</vt:lpstr>
      <vt:lpstr>Elektriksel Yay Teknolojisi</vt:lpstr>
      <vt:lpstr>Elektriksel Yay Teknolojisi</vt:lpstr>
      <vt:lpstr>Elektriksel Yay Teknolojisi</vt:lpstr>
      <vt:lpstr>Önerilen Sistem Modeli</vt:lpstr>
      <vt:lpstr>Simülasyon ve Sonuçlar</vt:lpstr>
      <vt:lpstr>Simülasyon ve Sonuçlar</vt:lpstr>
      <vt:lpstr>Simülasyon ve Sonuçlar</vt:lpstr>
      <vt:lpstr>Simülasyon ve Sonuçlar</vt:lpstr>
      <vt:lpstr>Simülasyon ve Sonuçlar</vt:lpstr>
      <vt:lpstr>Gelecek Uygulamalar</vt:lpstr>
      <vt:lpstr>Sonuç</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Ayten SÜMER</dc:creator>
  <cp:lastModifiedBy>Eren, Mustafa Emre (SI GSW SEE GC-HUB TR SP4-7 ADMS)</cp:lastModifiedBy>
  <cp:revision>8</cp:revision>
  <dcterms:created xsi:type="dcterms:W3CDTF">2024-08-08T07:03:42Z</dcterms:created>
  <dcterms:modified xsi:type="dcterms:W3CDTF">2024-09-26T11:12:05Z</dcterms:modified>
</cp:coreProperties>
</file>