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2" r:id="rId5"/>
    <p:sldId id="273" r:id="rId6"/>
    <p:sldId id="262" r:id="rId7"/>
    <p:sldId id="261" r:id="rId8"/>
    <p:sldId id="263" r:id="rId9"/>
    <p:sldId id="266" r:id="rId10"/>
    <p:sldId id="265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1033800"/>
            <a:ext cx="11189110" cy="1792153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Rüzgar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Enerjisi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Santralleri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(RES)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86460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Caner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Kahraman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Güleç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İyigün</a:t>
            </a:r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Bildiri ID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marası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0159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3392B3A-62E3-B104-C7A5-BF6FC8436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374" b="-2130"/>
          <a:stretch/>
        </p:blipFill>
        <p:spPr>
          <a:xfrm>
            <a:off x="7846150" y="2754266"/>
            <a:ext cx="3689253" cy="1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6382830" cy="6978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Sonuçları-1 MAE%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8C287C-B496-D795-FB86-3D24BF660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73150"/>
              </p:ext>
            </p:extLst>
          </p:nvPr>
        </p:nvGraphicFramePr>
        <p:xfrm>
          <a:off x="708850" y="1509718"/>
          <a:ext cx="7185469" cy="39279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92992">
                  <a:extLst>
                    <a:ext uri="{9D8B030D-6E8A-4147-A177-3AD203B41FA5}">
                      <a16:colId xmlns:a16="http://schemas.microsoft.com/office/drawing/2014/main" val="567669920"/>
                    </a:ext>
                  </a:extLst>
                </a:gridCol>
                <a:gridCol w="1253038">
                  <a:extLst>
                    <a:ext uri="{9D8B030D-6E8A-4147-A177-3AD203B41FA5}">
                      <a16:colId xmlns:a16="http://schemas.microsoft.com/office/drawing/2014/main" val="219998340"/>
                    </a:ext>
                  </a:extLst>
                </a:gridCol>
                <a:gridCol w="1273999">
                  <a:extLst>
                    <a:ext uri="{9D8B030D-6E8A-4147-A177-3AD203B41FA5}">
                      <a16:colId xmlns:a16="http://schemas.microsoft.com/office/drawing/2014/main" val="2261169460"/>
                    </a:ext>
                  </a:extLst>
                </a:gridCol>
                <a:gridCol w="1865440">
                  <a:extLst>
                    <a:ext uri="{9D8B030D-6E8A-4147-A177-3AD203B41FA5}">
                      <a16:colId xmlns:a16="http://schemas.microsoft.com/office/drawing/2014/main" val="1210249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 Sağlayıcısı (TS)/ Ensemble Model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T-70 MAE%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T-40 MAE%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İyi TS’ye Göre Kıyaslama T-70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24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TS1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021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251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2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16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55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324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+7,0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1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Basit Ortalama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4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Performansa Göre Kırpılmış Ortalama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571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Performansına Göre Ağırlıklandırma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854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Doğrusal Regresyon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141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LGBM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272156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C52620-693D-69B4-AAB0-7F9E68E91007}"/>
              </a:ext>
            </a:extLst>
          </p:cNvPr>
          <p:cNvSpPr/>
          <p:nvPr/>
        </p:nvSpPr>
        <p:spPr>
          <a:xfrm>
            <a:off x="3845865" y="2000103"/>
            <a:ext cx="576000" cy="284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BF24D0-FE27-92F3-6697-87811B3A1B24}"/>
              </a:ext>
            </a:extLst>
          </p:cNvPr>
          <p:cNvSpPr/>
          <p:nvPr/>
        </p:nvSpPr>
        <p:spPr>
          <a:xfrm>
            <a:off x="3854491" y="3697270"/>
            <a:ext cx="576000" cy="284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105E99-9E6C-A2DC-F28E-508C1F7413DD}"/>
              </a:ext>
            </a:extLst>
          </p:cNvPr>
          <p:cNvSpPr/>
          <p:nvPr/>
        </p:nvSpPr>
        <p:spPr>
          <a:xfrm>
            <a:off x="3854491" y="4925763"/>
            <a:ext cx="576000" cy="284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B17CE-72AA-6949-D12F-C037C7504CF1}"/>
              </a:ext>
            </a:extLst>
          </p:cNvPr>
          <p:cNvSpPr/>
          <p:nvPr/>
        </p:nvSpPr>
        <p:spPr>
          <a:xfrm>
            <a:off x="6096000" y="3697270"/>
            <a:ext cx="1764975" cy="174036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6382830" cy="6978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Sonuçları-2 THM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E2F762-79B6-EC5E-B35C-6E2A43284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42488"/>
              </p:ext>
            </p:extLst>
          </p:nvPr>
        </p:nvGraphicFramePr>
        <p:xfrm>
          <a:off x="525970" y="1154402"/>
          <a:ext cx="7662988" cy="4706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185">
                  <a:extLst>
                    <a:ext uri="{9D8B030D-6E8A-4147-A177-3AD203B41FA5}">
                      <a16:colId xmlns:a16="http://schemas.microsoft.com/office/drawing/2014/main" val="26486061"/>
                    </a:ext>
                  </a:extLst>
                </a:gridCol>
                <a:gridCol w="807326">
                  <a:extLst>
                    <a:ext uri="{9D8B030D-6E8A-4147-A177-3AD203B41FA5}">
                      <a16:colId xmlns:a16="http://schemas.microsoft.com/office/drawing/2014/main" val="4027514052"/>
                    </a:ext>
                  </a:extLst>
                </a:gridCol>
                <a:gridCol w="995581">
                  <a:extLst>
                    <a:ext uri="{9D8B030D-6E8A-4147-A177-3AD203B41FA5}">
                      <a16:colId xmlns:a16="http://schemas.microsoft.com/office/drawing/2014/main" val="2289020504"/>
                    </a:ext>
                  </a:extLst>
                </a:gridCol>
                <a:gridCol w="1327980">
                  <a:extLst>
                    <a:ext uri="{9D8B030D-6E8A-4147-A177-3AD203B41FA5}">
                      <a16:colId xmlns:a16="http://schemas.microsoft.com/office/drawing/2014/main" val="1122555676"/>
                    </a:ext>
                  </a:extLst>
                </a:gridCol>
                <a:gridCol w="1327980">
                  <a:extLst>
                    <a:ext uri="{9D8B030D-6E8A-4147-A177-3AD203B41FA5}">
                      <a16:colId xmlns:a16="http://schemas.microsoft.com/office/drawing/2014/main" val="3742824123"/>
                    </a:ext>
                  </a:extLst>
                </a:gridCol>
                <a:gridCol w="1262936">
                  <a:extLst>
                    <a:ext uri="{9D8B030D-6E8A-4147-A177-3AD203B41FA5}">
                      <a16:colId xmlns:a16="http://schemas.microsoft.com/office/drawing/2014/main" val="525699930"/>
                    </a:ext>
                  </a:extLst>
                </a:gridCol>
              </a:tblGrid>
              <a:tr h="577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 Sağlayıcıları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T-70 MAE%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T-40 MAE%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THM (TL) (Saatlik Ortalama)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MWh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Başına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THM (TL/MWh)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İyi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TS’ye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Göre THM Kıyaslama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4617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06742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+9,8%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466575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+10,3%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240207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+33,0%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242158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+42,1%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136839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+64,6%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69505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+53,6%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729511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Basit Ortalama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126490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Performansa Göre Kırpılmış Ortalama (MAE% bazlı)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272249"/>
                  </a:ext>
                </a:extLst>
              </a:tr>
              <a:tr h="53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Performansına Göre Ağırlıklandırma (MAE% bazlı)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-4,3%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50824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Doğrusal Regresyon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-7,0%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040419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LGBM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-4,6%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788316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Performansa Göre Kırpılmış Ortalama (THM bazlı)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-5,0%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753142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Performansına Göre Ağırlıklandırma (THM Bazlı)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-7,4%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12799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408FB98-7993-9D27-49D7-818D21A5B953}"/>
              </a:ext>
            </a:extLst>
          </p:cNvPr>
          <p:cNvSpPr/>
          <p:nvPr/>
        </p:nvSpPr>
        <p:spPr>
          <a:xfrm>
            <a:off x="6961516" y="3128240"/>
            <a:ext cx="1192938" cy="273265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BC8B8A-D947-B7F4-FC7E-64C1EABFBADD}"/>
              </a:ext>
            </a:extLst>
          </p:cNvPr>
          <p:cNvSpPr/>
          <p:nvPr/>
        </p:nvSpPr>
        <p:spPr>
          <a:xfrm>
            <a:off x="4648734" y="1718771"/>
            <a:ext cx="576000" cy="284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DEA211-2C66-E03D-CB8D-AE1126572852}"/>
              </a:ext>
            </a:extLst>
          </p:cNvPr>
          <p:cNvSpPr/>
          <p:nvPr/>
        </p:nvSpPr>
        <p:spPr>
          <a:xfrm>
            <a:off x="4648731" y="3109825"/>
            <a:ext cx="576000" cy="284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D68BFC-68D5-C743-F814-608C7C55C00F}"/>
              </a:ext>
            </a:extLst>
          </p:cNvPr>
          <p:cNvSpPr/>
          <p:nvPr/>
        </p:nvSpPr>
        <p:spPr>
          <a:xfrm>
            <a:off x="4644774" y="5444805"/>
            <a:ext cx="576000" cy="284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6382830" cy="6978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4">
            <a:extLst>
              <a:ext uri="{FF2B5EF4-FFF2-40B4-BE49-F238E27FC236}">
                <a16:creationId xmlns:a16="http://schemas.microsoft.com/office/drawing/2014/main" id="{AA4853B4-FF78-23E3-2510-76CBB11C8CFC}"/>
              </a:ext>
            </a:extLst>
          </p:cNvPr>
          <p:cNvSpPr/>
          <p:nvPr/>
        </p:nvSpPr>
        <p:spPr>
          <a:xfrm>
            <a:off x="525971" y="1346662"/>
            <a:ext cx="78458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üretim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tahmininde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Ensemble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sağlayıcılarından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tahminleri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iyileştirmede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başarılı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üretmiştir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Üretimi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kullanılması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modelin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anlamda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üreteceği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anlamına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gelmemektedir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bazlı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ağırlıklandırma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Ensemble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Yöntemi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üretmiştir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Tercihen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aşağıda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yukarıda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üretim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etmenin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dönemsel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PTF/SMF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oranına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değişiklik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gösterebileceği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belli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riski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barındırdığı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göz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önünde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bulundurulmalıdır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667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6382830" cy="6978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Gelecek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Çalışmalar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4">
            <a:extLst>
              <a:ext uri="{FF2B5EF4-FFF2-40B4-BE49-F238E27FC236}">
                <a16:creationId xmlns:a16="http://schemas.microsoft.com/office/drawing/2014/main" id="{BA4B720F-0C5E-C508-66A2-142C781A4DCF}"/>
              </a:ext>
            </a:extLst>
          </p:cNvPr>
          <p:cNvSpPr/>
          <p:nvPr/>
        </p:nvSpPr>
        <p:spPr>
          <a:xfrm>
            <a:off x="525971" y="1112022"/>
            <a:ext cx="7427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sayıda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santral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tekrarlanılarak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tutarlılık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senaryoları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portföye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sayıda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portföy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optimizasyonu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Yapay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çeşitlendirilebilir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hiperparametre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optimizasyonu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detaylandırılabilir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Dönemsel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üretimin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yerlerde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kullanılarak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detaylandırılabilir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4">
            <a:extLst>
              <a:ext uri="{FF2B5EF4-FFF2-40B4-BE49-F238E27FC236}">
                <a16:creationId xmlns:a16="http://schemas.microsoft.com/office/drawing/2014/main" id="{BA4B720F-0C5E-C508-66A2-142C781A4DCF}"/>
              </a:ext>
            </a:extLst>
          </p:cNvPr>
          <p:cNvSpPr/>
          <p:nvPr/>
        </p:nvSpPr>
        <p:spPr>
          <a:xfrm>
            <a:off x="2009714" y="4758134"/>
            <a:ext cx="707370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ckahraman@smartpulse.io</a:t>
            </a:r>
          </a:p>
        </p:txBody>
      </p:sp>
    </p:spTree>
    <p:extLst>
      <p:ext uri="{BB962C8B-B14F-4D97-AF65-F5344CB8AC3E}">
        <p14:creationId xmlns:p14="http://schemas.microsoft.com/office/powerpoint/2010/main" val="145414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Çalışmanın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Amacı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Ensemble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İçeriği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Metrikleri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Sonuçları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Gelecek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Çalışmalar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4000"/>
            <a:ext cx="6382830" cy="69783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Çalışmanın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Amacı-1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5CB7CB-674C-432F-D0CF-C67573140474}"/>
              </a:ext>
            </a:extLst>
          </p:cNvPr>
          <p:cNvSpPr/>
          <p:nvPr/>
        </p:nvSpPr>
        <p:spPr>
          <a:xfrm>
            <a:off x="2718350" y="2383664"/>
            <a:ext cx="1181819" cy="41406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Kaynağı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BEE8CD-42E0-02DB-68F9-28B37A958D3B}"/>
              </a:ext>
            </a:extLst>
          </p:cNvPr>
          <p:cNvSpPr/>
          <p:nvPr/>
        </p:nvSpPr>
        <p:spPr>
          <a:xfrm>
            <a:off x="2718350" y="2936730"/>
            <a:ext cx="1181819" cy="41406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Kaynağı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1462D3-7D58-FA8E-6137-0626141DA79B}"/>
              </a:ext>
            </a:extLst>
          </p:cNvPr>
          <p:cNvSpPr/>
          <p:nvPr/>
        </p:nvSpPr>
        <p:spPr>
          <a:xfrm>
            <a:off x="2718350" y="4147766"/>
            <a:ext cx="1181819" cy="4140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Kaynağı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D788C-BBE9-CEB9-C4D0-CACDDA476E96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3309260" y="3350798"/>
            <a:ext cx="0" cy="79696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ind Turbines outline">
            <a:extLst>
              <a:ext uri="{FF2B5EF4-FFF2-40B4-BE49-F238E27FC236}">
                <a16:creationId xmlns:a16="http://schemas.microsoft.com/office/drawing/2014/main" id="{FEDA4212-20B0-0D5E-DC43-E7F975551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368" y="2858286"/>
            <a:ext cx="1201948" cy="120194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664660-DC44-6C87-5724-C7862910C25E}"/>
              </a:ext>
            </a:extLst>
          </p:cNvPr>
          <p:cNvSpPr/>
          <p:nvPr/>
        </p:nvSpPr>
        <p:spPr>
          <a:xfrm>
            <a:off x="1303375" y="4055751"/>
            <a:ext cx="750498" cy="299049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436B94-72F9-54EF-2814-08020DA2DFD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900169" y="2590698"/>
            <a:ext cx="767751" cy="3877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5B8434-4F4E-AC40-C8B2-66555445CC31}"/>
              </a:ext>
            </a:extLst>
          </p:cNvPr>
          <p:cNvCxnSpPr>
            <a:cxnSpLocks/>
            <a:stCxn id="3" idx="3"/>
            <a:endCxn id="22" idx="1"/>
          </p:cNvCxnSpPr>
          <p:nvPr/>
        </p:nvCxnSpPr>
        <p:spPr>
          <a:xfrm>
            <a:off x="3900169" y="3143764"/>
            <a:ext cx="7677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7785FE-A83E-AA70-A53E-031F6CA5EA72}"/>
              </a:ext>
            </a:extLst>
          </p:cNvPr>
          <p:cNvCxnSpPr>
            <a:cxnSpLocks/>
          </p:cNvCxnSpPr>
          <p:nvPr/>
        </p:nvCxnSpPr>
        <p:spPr>
          <a:xfrm flipV="1">
            <a:off x="3900168" y="3350060"/>
            <a:ext cx="767752" cy="1004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564A8E-B247-9CDD-887A-CFC5B7E67E53}"/>
              </a:ext>
            </a:extLst>
          </p:cNvPr>
          <p:cNvSpPr/>
          <p:nvPr/>
        </p:nvSpPr>
        <p:spPr>
          <a:xfrm>
            <a:off x="4667919" y="2797731"/>
            <a:ext cx="1888155" cy="69782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(TOPLULUKLAŞTIRMA) YÖNTEM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C7B053-F51A-B202-02DD-0E9AC5C73195}"/>
              </a:ext>
            </a:extLst>
          </p:cNvPr>
          <p:cNvSpPr/>
          <p:nvPr/>
        </p:nvSpPr>
        <p:spPr>
          <a:xfrm>
            <a:off x="714803" y="1871622"/>
            <a:ext cx="3666840" cy="3555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kaynakları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seçebiliriz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BBC8A0-B86D-F9D3-17E1-D766A1883299}"/>
              </a:ext>
            </a:extLst>
          </p:cNvPr>
          <p:cNvCxnSpPr>
            <a:cxnSpLocks/>
          </p:cNvCxnSpPr>
          <p:nvPr/>
        </p:nvCxnSpPr>
        <p:spPr>
          <a:xfrm>
            <a:off x="6560386" y="3143764"/>
            <a:ext cx="5348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2D47C9-6834-EFBA-7AA9-8D3A4A87A5AD}"/>
              </a:ext>
            </a:extLst>
          </p:cNvPr>
          <p:cNvSpPr/>
          <p:nvPr/>
        </p:nvSpPr>
        <p:spPr>
          <a:xfrm>
            <a:off x="6908800" y="2815585"/>
            <a:ext cx="999945" cy="697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F0DCCD3A-5187-6BB3-A9D8-D8EF108A6AF4}"/>
              </a:ext>
            </a:extLst>
          </p:cNvPr>
          <p:cNvSpPr/>
          <p:nvPr/>
        </p:nvSpPr>
        <p:spPr>
          <a:xfrm>
            <a:off x="2173760" y="2442359"/>
            <a:ext cx="374463" cy="204877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47666-C0A9-0DB4-CB47-86367C721F6B}"/>
              </a:ext>
            </a:extLst>
          </p:cNvPr>
          <p:cNvSpPr txBox="1"/>
          <p:nvPr/>
        </p:nvSpPr>
        <p:spPr>
          <a:xfrm>
            <a:off x="4661206" y="3620670"/>
            <a:ext cx="3559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kaynaklarını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doğruluğu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oluşturabilir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miyiz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4000"/>
            <a:ext cx="6382830" cy="69783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Çalışmanın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Amacı-2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Wind Turbines outline">
            <a:extLst>
              <a:ext uri="{FF2B5EF4-FFF2-40B4-BE49-F238E27FC236}">
                <a16:creationId xmlns:a16="http://schemas.microsoft.com/office/drawing/2014/main" id="{005D8728-5B92-DBC0-3905-4B24F7D7E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69" y="2336315"/>
            <a:ext cx="1201948" cy="12019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6D0EDC-52D7-9A4E-1148-6C23285F84E1}"/>
              </a:ext>
            </a:extLst>
          </p:cNvPr>
          <p:cNvSpPr/>
          <p:nvPr/>
        </p:nvSpPr>
        <p:spPr>
          <a:xfrm>
            <a:off x="1077174" y="3559241"/>
            <a:ext cx="750498" cy="299049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4B9532-2FF7-D880-A282-C55864305FA5}"/>
              </a:ext>
            </a:extLst>
          </p:cNvPr>
          <p:cNvSpPr/>
          <p:nvPr/>
        </p:nvSpPr>
        <p:spPr>
          <a:xfrm>
            <a:off x="2455876" y="2073455"/>
            <a:ext cx="1181819" cy="41406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Kaynağı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600A97-FE05-2CE8-2958-6513B21AD845}"/>
              </a:ext>
            </a:extLst>
          </p:cNvPr>
          <p:cNvSpPr/>
          <p:nvPr/>
        </p:nvSpPr>
        <p:spPr>
          <a:xfrm>
            <a:off x="2455876" y="2626521"/>
            <a:ext cx="1181819" cy="41406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Kaynağı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715EF8-EE2F-6827-31C5-6C0AAF0E624F}"/>
              </a:ext>
            </a:extLst>
          </p:cNvPr>
          <p:cNvSpPr/>
          <p:nvPr/>
        </p:nvSpPr>
        <p:spPr>
          <a:xfrm>
            <a:off x="2455876" y="3837557"/>
            <a:ext cx="1181819" cy="4140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Kaynağı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749F4F-FFE7-9570-A27D-FE6E6BBEF859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046786" y="3040589"/>
            <a:ext cx="0" cy="79696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1E4F264A-4160-FFEE-B580-2B34E0CF1DA4}"/>
              </a:ext>
            </a:extLst>
          </p:cNvPr>
          <p:cNvSpPr/>
          <p:nvPr/>
        </p:nvSpPr>
        <p:spPr>
          <a:xfrm>
            <a:off x="1911286" y="2132150"/>
            <a:ext cx="374463" cy="204877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55E9EA-B2D0-B65E-F8F5-989652CDB20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37695" y="2280489"/>
            <a:ext cx="25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332056-A7D3-D8CE-0F63-65756E01FA3B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637695" y="2833555"/>
            <a:ext cx="25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736880-8D20-29E9-CA9D-6F00D999A40E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3637695" y="4044591"/>
            <a:ext cx="25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76034FC-29C2-7D14-A5FB-BE524B9B5AA0}"/>
              </a:ext>
            </a:extLst>
          </p:cNvPr>
          <p:cNvSpPr/>
          <p:nvPr/>
        </p:nvSpPr>
        <p:spPr>
          <a:xfrm>
            <a:off x="3483992" y="2133364"/>
            <a:ext cx="1769494" cy="2963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Gelir-1 (TL)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BDE82D-72AC-D196-D1EE-8EE4F88CE3AA}"/>
              </a:ext>
            </a:extLst>
          </p:cNvPr>
          <p:cNvSpPr/>
          <p:nvPr/>
        </p:nvSpPr>
        <p:spPr>
          <a:xfrm>
            <a:off x="3458795" y="2676713"/>
            <a:ext cx="1769494" cy="2963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Gelir-2 (TL)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F8998AE-85F5-FC24-CBA3-23B4EFD925CF}"/>
              </a:ext>
            </a:extLst>
          </p:cNvPr>
          <p:cNvSpPr/>
          <p:nvPr/>
        </p:nvSpPr>
        <p:spPr>
          <a:xfrm>
            <a:off x="3440560" y="3888618"/>
            <a:ext cx="1769494" cy="2963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 (TL)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F619AF5-04AF-41BA-CA4E-9718EC66B362}"/>
              </a:ext>
            </a:extLst>
          </p:cNvPr>
          <p:cNvSpPr/>
          <p:nvPr/>
        </p:nvSpPr>
        <p:spPr>
          <a:xfrm>
            <a:off x="4970864" y="2599241"/>
            <a:ext cx="1926504" cy="53931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(TOPLULUKLAŞTIRMA) YÖNTEM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451EE1-0D98-53C2-4175-6491E0799BB2}"/>
              </a:ext>
            </a:extLst>
          </p:cNvPr>
          <p:cNvCxnSpPr>
            <a:cxnSpLocks/>
          </p:cNvCxnSpPr>
          <p:nvPr/>
        </p:nvCxnSpPr>
        <p:spPr>
          <a:xfrm flipV="1">
            <a:off x="6923327" y="2882263"/>
            <a:ext cx="3358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EA061A-F49C-8A11-46DF-71F08BE1C651}"/>
              </a:ext>
            </a:extLst>
          </p:cNvPr>
          <p:cNvSpPr/>
          <p:nvPr/>
        </p:nvSpPr>
        <p:spPr>
          <a:xfrm>
            <a:off x="4970864" y="3179822"/>
            <a:ext cx="3140016" cy="847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çıktıyı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oluşturabilir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miyiz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AF5EB35-988A-38DF-E883-EF2097E9C66A}"/>
              </a:ext>
            </a:extLst>
          </p:cNvPr>
          <p:cNvSpPr/>
          <p:nvPr/>
        </p:nvSpPr>
        <p:spPr>
          <a:xfrm>
            <a:off x="1717669" y="1548473"/>
            <a:ext cx="4344051" cy="3555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performansı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anlamda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42029B-2A2B-B3EB-8E79-AB5E5D814FB6}"/>
              </a:ext>
            </a:extLst>
          </p:cNvPr>
          <p:cNvCxnSpPr>
            <a:cxnSpLocks/>
          </p:cNvCxnSpPr>
          <p:nvPr/>
        </p:nvCxnSpPr>
        <p:spPr>
          <a:xfrm>
            <a:off x="3612904" y="2997955"/>
            <a:ext cx="133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2B4ACE6-BC13-9C24-71BC-C60F9A6FB575}"/>
              </a:ext>
            </a:extLst>
          </p:cNvPr>
          <p:cNvCxnSpPr>
            <a:cxnSpLocks/>
          </p:cNvCxnSpPr>
          <p:nvPr/>
        </p:nvCxnSpPr>
        <p:spPr>
          <a:xfrm flipV="1">
            <a:off x="3637695" y="3090781"/>
            <a:ext cx="1304938" cy="7779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AAE12B5-139C-3E1E-97E0-ED544F016EB7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3612904" y="2073455"/>
            <a:ext cx="2321212" cy="52578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8FCFE0-6304-CAA3-C2A8-FE66F1C53AEB}"/>
              </a:ext>
            </a:extLst>
          </p:cNvPr>
          <p:cNvSpPr/>
          <p:nvPr/>
        </p:nvSpPr>
        <p:spPr>
          <a:xfrm>
            <a:off x="7127775" y="2519986"/>
            <a:ext cx="999945" cy="697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69" y="413249"/>
            <a:ext cx="7436211" cy="69783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Ensemble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Topluluklaştırma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4">
            <a:extLst>
              <a:ext uri="{FF2B5EF4-FFF2-40B4-BE49-F238E27FC236}">
                <a16:creationId xmlns:a16="http://schemas.microsoft.com/office/drawing/2014/main" id="{C5D6CAE5-813B-9EE8-1134-2A575071F560}"/>
              </a:ext>
            </a:extLst>
          </p:cNvPr>
          <p:cNvSpPr/>
          <p:nvPr/>
        </p:nvSpPr>
        <p:spPr>
          <a:xfrm>
            <a:off x="525971" y="1346662"/>
            <a:ext cx="6565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Ensemble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tahminleri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topluluklaştırarak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içindeki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etmeyi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amaçlar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varsayım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yaklaşım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açıklayamadığı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durumu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açıklayabileceği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bütün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kullanmanın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açıklanabilirliği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artıracağıdır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D67755-AB63-2327-6A73-388E1F643C89}"/>
              </a:ext>
            </a:extLst>
          </p:cNvPr>
          <p:cNvSpPr/>
          <p:nvPr/>
        </p:nvSpPr>
        <p:spPr>
          <a:xfrm>
            <a:off x="728914" y="4122220"/>
            <a:ext cx="1512000" cy="360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Tahmin-1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2B2D51-5D7A-6BB0-B8BC-7890A7120D82}"/>
              </a:ext>
            </a:extLst>
          </p:cNvPr>
          <p:cNvSpPr/>
          <p:nvPr/>
        </p:nvSpPr>
        <p:spPr>
          <a:xfrm>
            <a:off x="2500856" y="4122220"/>
            <a:ext cx="1512000" cy="360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Tahmin-2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21BE0B-2814-D4E9-D6B7-EC1C241A7302}"/>
              </a:ext>
            </a:extLst>
          </p:cNvPr>
          <p:cNvSpPr/>
          <p:nvPr/>
        </p:nvSpPr>
        <p:spPr>
          <a:xfrm>
            <a:off x="6044740" y="4122220"/>
            <a:ext cx="1512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Tahmin-4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F7EBC3-8B43-E624-1E22-5594049D51E2}"/>
              </a:ext>
            </a:extLst>
          </p:cNvPr>
          <p:cNvSpPr/>
          <p:nvPr/>
        </p:nvSpPr>
        <p:spPr>
          <a:xfrm>
            <a:off x="4272798" y="4122220"/>
            <a:ext cx="1512000" cy="36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Tahmin-3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126F07-9E0E-9A77-A8D4-E624DAD0AFF6}"/>
              </a:ext>
            </a:extLst>
          </p:cNvPr>
          <p:cNvSpPr/>
          <p:nvPr/>
        </p:nvSpPr>
        <p:spPr>
          <a:xfrm>
            <a:off x="3175026" y="4882275"/>
            <a:ext cx="1888155" cy="69782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(TOPLULUKLAŞTIRMA) YÖNTEM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FB53F-C204-7AEA-C571-557253883AC5}"/>
              </a:ext>
            </a:extLst>
          </p:cNvPr>
          <p:cNvSpPr txBox="1"/>
          <p:nvPr/>
        </p:nvSpPr>
        <p:spPr>
          <a:xfrm>
            <a:off x="703036" y="3890567"/>
            <a:ext cx="16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Accuracy: %85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5E581-F86D-1634-F1FB-DC1C92F3BED8}"/>
              </a:ext>
            </a:extLst>
          </p:cNvPr>
          <p:cNvSpPr txBox="1"/>
          <p:nvPr/>
        </p:nvSpPr>
        <p:spPr>
          <a:xfrm>
            <a:off x="2463103" y="3890567"/>
            <a:ext cx="16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Accuracy: %87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ADB52-AD89-8C1B-18FD-69A2407F4181}"/>
              </a:ext>
            </a:extLst>
          </p:cNvPr>
          <p:cNvSpPr txBox="1"/>
          <p:nvPr/>
        </p:nvSpPr>
        <p:spPr>
          <a:xfrm>
            <a:off x="4218195" y="3890567"/>
            <a:ext cx="16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Accuracy: %91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40A02-49AD-66F3-C10C-609F28394E08}"/>
              </a:ext>
            </a:extLst>
          </p:cNvPr>
          <p:cNvSpPr txBox="1"/>
          <p:nvPr/>
        </p:nvSpPr>
        <p:spPr>
          <a:xfrm>
            <a:off x="5981109" y="3890567"/>
            <a:ext cx="16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Accuracy: %88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2E8E0-C935-998D-5978-B35E60EDD3A1}"/>
              </a:ext>
            </a:extLst>
          </p:cNvPr>
          <p:cNvSpPr txBox="1"/>
          <p:nvPr/>
        </p:nvSpPr>
        <p:spPr>
          <a:xfrm>
            <a:off x="3282733" y="5580100"/>
            <a:ext cx="16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Accuracy: %92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82BA107-74DF-031A-844A-FA5AA0840CD9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2601982" y="3365152"/>
            <a:ext cx="400055" cy="2634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7D66141-6506-9781-41B7-5E64C2F95A92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16200000" flipH="1">
            <a:off x="3487953" y="4251123"/>
            <a:ext cx="400055" cy="8622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1FBC786-45AC-8A22-1E44-3D382F5EFBF2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4373924" y="4227400"/>
            <a:ext cx="400055" cy="9096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4A354B7-F5D9-A4AE-27F9-8825759FCD7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5400000">
            <a:off x="5259895" y="3341429"/>
            <a:ext cx="400055" cy="26816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8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6382830" cy="6978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4">
            <a:extLst>
              <a:ext uri="{FF2B5EF4-FFF2-40B4-BE49-F238E27FC236}">
                <a16:creationId xmlns:a16="http://schemas.microsoft.com/office/drawing/2014/main" id="{C5D6CAE5-813B-9EE8-1134-2A575071F560}"/>
              </a:ext>
            </a:extLst>
          </p:cNvPr>
          <p:cNvSpPr/>
          <p:nvPr/>
        </p:nvSpPr>
        <p:spPr>
          <a:xfrm>
            <a:off x="525971" y="1346662"/>
            <a:ext cx="656571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MAE%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Performansa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Kırpılmış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MAE%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Performansına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Ağırlıklandırma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Doğrusal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Regresyon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Ağırlıklandırma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LGBM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Öğrenmesi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Performansa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Kırpılmış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Performansına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Ağırlıklandırma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964FB-6633-7868-A062-846D843BA3BC}"/>
              </a:ext>
            </a:extLst>
          </p:cNvPr>
          <p:cNvSpPr txBox="1"/>
          <p:nvPr/>
        </p:nvSpPr>
        <p:spPr>
          <a:xfrm>
            <a:off x="525970" y="4531768"/>
            <a:ext cx="6094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THM: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Hatası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94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4000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Veri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İçeriği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4">
            <a:extLst>
              <a:ext uri="{FF2B5EF4-FFF2-40B4-BE49-F238E27FC236}">
                <a16:creationId xmlns:a16="http://schemas.microsoft.com/office/drawing/2014/main" id="{C5D6CAE5-813B-9EE8-1134-2A575071F560}"/>
              </a:ext>
            </a:extLst>
          </p:cNvPr>
          <p:cNvSpPr/>
          <p:nvPr/>
        </p:nvSpPr>
        <p:spPr>
          <a:xfrm>
            <a:off x="525971" y="1346662"/>
            <a:ext cx="6565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Rüzgar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Santrali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2023 -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Şubat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yaklaşık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9000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sağlayıcısı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GİP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yapabilmek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T-70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tahminleri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KGÜP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revizyonu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yapabilmek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T-40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tahminleri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İlk 500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verisi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kayan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pencere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(rolling window)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B53FE-AA01-2678-F1EE-C9BD4C859705}"/>
              </a:ext>
            </a:extLst>
          </p:cNvPr>
          <p:cNvSpPr/>
          <p:nvPr/>
        </p:nvSpPr>
        <p:spPr>
          <a:xfrm rot="21600000">
            <a:off x="1691478" y="4048882"/>
            <a:ext cx="2700000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5B6F2-578D-FC4A-3970-CF58821C29DA}"/>
              </a:ext>
            </a:extLst>
          </p:cNvPr>
          <p:cNvSpPr txBox="1"/>
          <p:nvPr/>
        </p:nvSpPr>
        <p:spPr>
          <a:xfrm>
            <a:off x="1600038" y="3673912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İterasyon-1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A642D-A4F8-8B1F-70DE-D88FB45BE68B}"/>
              </a:ext>
            </a:extLst>
          </p:cNvPr>
          <p:cNvSpPr/>
          <p:nvPr/>
        </p:nvSpPr>
        <p:spPr>
          <a:xfrm rot="21600000">
            <a:off x="4475319" y="4048881"/>
            <a:ext cx="540000" cy="10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F73C1-EA30-B37F-A005-5E496ECC3992}"/>
              </a:ext>
            </a:extLst>
          </p:cNvPr>
          <p:cNvSpPr txBox="1"/>
          <p:nvPr/>
        </p:nvSpPr>
        <p:spPr>
          <a:xfrm>
            <a:off x="2512198" y="4185066"/>
            <a:ext cx="168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0-500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750DD-B5E9-DAAF-5B05-D3C60ED2C965}"/>
              </a:ext>
            </a:extLst>
          </p:cNvPr>
          <p:cNvSpPr txBox="1"/>
          <p:nvPr/>
        </p:nvSpPr>
        <p:spPr>
          <a:xfrm>
            <a:off x="4335900" y="4185066"/>
            <a:ext cx="168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501-600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8AE2A3-8D80-AB45-3DE7-5AF5F2CFA70F}"/>
              </a:ext>
            </a:extLst>
          </p:cNvPr>
          <p:cNvSpPr/>
          <p:nvPr/>
        </p:nvSpPr>
        <p:spPr>
          <a:xfrm rot="21600000">
            <a:off x="2305053" y="4977934"/>
            <a:ext cx="2700000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E59B7-7D4A-2E19-167A-979759C1F26C}"/>
              </a:ext>
            </a:extLst>
          </p:cNvPr>
          <p:cNvSpPr txBox="1"/>
          <p:nvPr/>
        </p:nvSpPr>
        <p:spPr>
          <a:xfrm>
            <a:off x="1600038" y="4602964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İterasyon-2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F0EAE-9E19-1E76-B1CF-0C80317B40E1}"/>
              </a:ext>
            </a:extLst>
          </p:cNvPr>
          <p:cNvSpPr/>
          <p:nvPr/>
        </p:nvSpPr>
        <p:spPr>
          <a:xfrm rot="21600000">
            <a:off x="5082170" y="4977933"/>
            <a:ext cx="540000" cy="10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AB3D7-8C3F-3917-B1BE-AF26E99FB92A}"/>
              </a:ext>
            </a:extLst>
          </p:cNvPr>
          <p:cNvSpPr txBox="1"/>
          <p:nvPr/>
        </p:nvSpPr>
        <p:spPr>
          <a:xfrm>
            <a:off x="3117315" y="5114118"/>
            <a:ext cx="168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101-600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A4F19-D0F7-DB31-06F0-DC51B57FC955}"/>
              </a:ext>
            </a:extLst>
          </p:cNvPr>
          <p:cNvSpPr txBox="1"/>
          <p:nvPr/>
        </p:nvSpPr>
        <p:spPr>
          <a:xfrm>
            <a:off x="4853612" y="5114118"/>
            <a:ext cx="168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601-700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C8D2F7-70C5-4FAC-8CD6-7499A1FD5CB3}"/>
              </a:ext>
            </a:extLst>
          </p:cNvPr>
          <p:cNvSpPr/>
          <p:nvPr/>
        </p:nvSpPr>
        <p:spPr>
          <a:xfrm rot="21600000">
            <a:off x="1691477" y="4977932"/>
            <a:ext cx="540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4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4000"/>
            <a:ext cx="3987841" cy="69783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Metriği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MAE%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4">
                <a:extLst>
                  <a:ext uri="{FF2B5EF4-FFF2-40B4-BE49-F238E27FC236}">
                    <a16:creationId xmlns:a16="http://schemas.microsoft.com/office/drawing/2014/main" id="{C5D6CAE5-813B-9EE8-1134-2A575071F560}"/>
                  </a:ext>
                </a:extLst>
              </p:cNvPr>
              <p:cNvSpPr/>
              <p:nvPr/>
            </p:nvSpPr>
            <p:spPr>
              <a:xfrm>
                <a:off x="525971" y="1346662"/>
                <a:ext cx="6565710" cy="222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Mutlak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Ortalama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Hata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Mean Absolute Error% - MAE%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𝑀𝐴𝐸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𝐾𝑢𝑟𝑢𝑙𝑢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üç</m:t>
                            </m:r>
                          </m:den>
                        </m:f>
                      </m:e>
                    </m:nary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Dikdörtgen 4">
                <a:extLst>
                  <a:ext uri="{FF2B5EF4-FFF2-40B4-BE49-F238E27FC236}">
                    <a16:creationId xmlns:a16="http://schemas.microsoft.com/office/drawing/2014/main" id="{C5D6CAE5-813B-9EE8-1134-2A575071F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1" y="1346662"/>
                <a:ext cx="6565710" cy="2224776"/>
              </a:xfrm>
              <a:prstGeom prst="rect">
                <a:avLst/>
              </a:prstGeom>
              <a:blipFill>
                <a:blip r:embed="rId3"/>
                <a:stretch>
                  <a:fillRect l="-836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F5698E-08EB-36A7-C4B1-471D96F22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13471"/>
              </p:ext>
            </p:extLst>
          </p:nvPr>
        </p:nvGraphicFramePr>
        <p:xfrm>
          <a:off x="952731" y="3571438"/>
          <a:ext cx="7122160" cy="162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432">
                  <a:extLst>
                    <a:ext uri="{9D8B030D-6E8A-4147-A177-3AD203B41FA5}">
                      <a16:colId xmlns:a16="http://schemas.microsoft.com/office/drawing/2014/main" val="1967082421"/>
                    </a:ext>
                  </a:extLst>
                </a:gridCol>
                <a:gridCol w="1424432">
                  <a:extLst>
                    <a:ext uri="{9D8B030D-6E8A-4147-A177-3AD203B41FA5}">
                      <a16:colId xmlns:a16="http://schemas.microsoft.com/office/drawing/2014/main" val="4125463243"/>
                    </a:ext>
                  </a:extLst>
                </a:gridCol>
                <a:gridCol w="1424432">
                  <a:extLst>
                    <a:ext uri="{9D8B030D-6E8A-4147-A177-3AD203B41FA5}">
                      <a16:colId xmlns:a16="http://schemas.microsoft.com/office/drawing/2014/main" val="476268002"/>
                    </a:ext>
                  </a:extLst>
                </a:gridCol>
                <a:gridCol w="1424432">
                  <a:extLst>
                    <a:ext uri="{9D8B030D-6E8A-4147-A177-3AD203B41FA5}">
                      <a16:colId xmlns:a16="http://schemas.microsoft.com/office/drawing/2014/main" val="3319312948"/>
                    </a:ext>
                  </a:extLst>
                </a:gridCol>
                <a:gridCol w="1424432">
                  <a:extLst>
                    <a:ext uri="{9D8B030D-6E8A-4147-A177-3AD203B41FA5}">
                      <a16:colId xmlns:a16="http://schemas.microsoft.com/office/drawing/2014/main" val="3052988506"/>
                    </a:ext>
                  </a:extLst>
                </a:gridCol>
              </a:tblGrid>
              <a:tr h="224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Gerçek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Tahmin-1 AE%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Tahmin-2 AE%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017485"/>
                  </a:ext>
                </a:extLst>
              </a:tr>
              <a:tr h="302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449440"/>
                  </a:ext>
                </a:extLst>
              </a:tr>
              <a:tr h="3711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395600"/>
                  </a:ext>
                </a:extLst>
              </a:tr>
              <a:tr h="24010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349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6E76CD-6617-7678-72BD-706B82FF5A60}"/>
              </a:ext>
            </a:extLst>
          </p:cNvPr>
          <p:cNvSpPr txBox="1"/>
          <p:nvPr/>
        </p:nvSpPr>
        <p:spPr>
          <a:xfrm>
            <a:off x="3021426" y="3117906"/>
            <a:ext cx="268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Güç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MW</a:t>
            </a:r>
          </a:p>
        </p:txBody>
      </p:sp>
    </p:spTree>
    <p:extLst>
      <p:ext uri="{BB962C8B-B14F-4D97-AF65-F5344CB8AC3E}">
        <p14:creationId xmlns:p14="http://schemas.microsoft.com/office/powerpoint/2010/main" val="382372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6382830" cy="6978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Hatası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- THM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4">
            <a:extLst>
              <a:ext uri="{FF2B5EF4-FFF2-40B4-BE49-F238E27FC236}">
                <a16:creationId xmlns:a16="http://schemas.microsoft.com/office/drawing/2014/main" id="{7FCE6EF7-6423-C6E6-0A6E-C88F6E78E30A}"/>
              </a:ext>
            </a:extLst>
          </p:cNvPr>
          <p:cNvSpPr/>
          <p:nvPr/>
        </p:nvSpPr>
        <p:spPr>
          <a:xfrm>
            <a:off x="525971" y="1177586"/>
            <a:ext cx="697038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THM =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İdeal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Senaryodaki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FC840-45B7-3C4F-EAC8-BC91570E8071}"/>
              </a:ext>
            </a:extLst>
          </p:cNvPr>
          <p:cNvSpPr/>
          <p:nvPr/>
        </p:nvSpPr>
        <p:spPr>
          <a:xfrm>
            <a:off x="668529" y="2193415"/>
            <a:ext cx="1512000" cy="360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GÖP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Geliri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A545AC-5DCB-B036-3CA1-C97FDA973AF6}"/>
              </a:ext>
            </a:extLst>
          </p:cNvPr>
          <p:cNvSpPr/>
          <p:nvPr/>
        </p:nvSpPr>
        <p:spPr>
          <a:xfrm>
            <a:off x="2440471" y="2193415"/>
            <a:ext cx="1512000" cy="360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GİP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İşlem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Tutarı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59AA45-C5C3-D5B0-9D42-E4FEAF327061}"/>
              </a:ext>
            </a:extLst>
          </p:cNvPr>
          <p:cNvSpPr/>
          <p:nvPr/>
        </p:nvSpPr>
        <p:spPr>
          <a:xfrm>
            <a:off x="5984355" y="2193415"/>
            <a:ext cx="1512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KÜPST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3BC4C7-450C-800B-44A6-5DB3E881290E}"/>
              </a:ext>
            </a:extLst>
          </p:cNvPr>
          <p:cNvSpPr/>
          <p:nvPr/>
        </p:nvSpPr>
        <p:spPr>
          <a:xfrm>
            <a:off x="4212413" y="2193415"/>
            <a:ext cx="1512000" cy="36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Enerji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Dengesizlik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Tutarı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8D0257-E7E7-2982-6D02-759737A482DA}"/>
              </a:ext>
            </a:extLst>
          </p:cNvPr>
          <p:cNvSpPr/>
          <p:nvPr/>
        </p:nvSpPr>
        <p:spPr>
          <a:xfrm>
            <a:off x="2913119" y="1796762"/>
            <a:ext cx="2036910" cy="2963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6542A0-235D-7328-0AAB-1D32C363F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37139"/>
              </p:ext>
            </p:extLst>
          </p:nvPr>
        </p:nvGraphicFramePr>
        <p:xfrm>
          <a:off x="218061" y="3124630"/>
          <a:ext cx="8100203" cy="124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56">
                  <a:extLst>
                    <a:ext uri="{9D8B030D-6E8A-4147-A177-3AD203B41FA5}">
                      <a16:colId xmlns:a16="http://schemas.microsoft.com/office/drawing/2014/main" val="1967082421"/>
                    </a:ext>
                  </a:extLst>
                </a:gridCol>
                <a:gridCol w="670509">
                  <a:extLst>
                    <a:ext uri="{9D8B030D-6E8A-4147-A177-3AD203B41FA5}">
                      <a16:colId xmlns:a16="http://schemas.microsoft.com/office/drawing/2014/main" val="4125463243"/>
                    </a:ext>
                  </a:extLst>
                </a:gridCol>
                <a:gridCol w="736382">
                  <a:extLst>
                    <a:ext uri="{9D8B030D-6E8A-4147-A177-3AD203B41FA5}">
                      <a16:colId xmlns:a16="http://schemas.microsoft.com/office/drawing/2014/main" val="476268002"/>
                    </a:ext>
                  </a:extLst>
                </a:gridCol>
                <a:gridCol w="736382">
                  <a:extLst>
                    <a:ext uri="{9D8B030D-6E8A-4147-A177-3AD203B41FA5}">
                      <a16:colId xmlns:a16="http://schemas.microsoft.com/office/drawing/2014/main" val="3319312948"/>
                    </a:ext>
                  </a:extLst>
                </a:gridCol>
                <a:gridCol w="625807">
                  <a:extLst>
                    <a:ext uri="{9D8B030D-6E8A-4147-A177-3AD203B41FA5}">
                      <a16:colId xmlns:a16="http://schemas.microsoft.com/office/drawing/2014/main" val="2621727970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3052988506"/>
                    </a:ext>
                  </a:extLst>
                </a:gridCol>
                <a:gridCol w="698739">
                  <a:extLst>
                    <a:ext uri="{9D8B030D-6E8A-4147-A177-3AD203B41FA5}">
                      <a16:colId xmlns:a16="http://schemas.microsoft.com/office/drawing/2014/main" val="2739733620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61308914"/>
                    </a:ext>
                  </a:extLst>
                </a:gridCol>
                <a:gridCol w="984550">
                  <a:extLst>
                    <a:ext uri="{9D8B030D-6E8A-4147-A177-3AD203B41FA5}">
                      <a16:colId xmlns:a16="http://schemas.microsoft.com/office/drawing/2014/main" val="2574482379"/>
                    </a:ext>
                  </a:extLst>
                </a:gridCol>
                <a:gridCol w="645842">
                  <a:extLst>
                    <a:ext uri="{9D8B030D-6E8A-4147-A177-3AD203B41FA5}">
                      <a16:colId xmlns:a16="http://schemas.microsoft.com/office/drawing/2014/main" val="1920675717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3342652689"/>
                    </a:ext>
                  </a:extLst>
                </a:gridCol>
              </a:tblGrid>
              <a:tr h="224281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Gerçek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Üretim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GÖP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Tahmini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T-70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Tahmini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GİP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İşlemi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T-40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Tahmini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GÖP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Geliri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GİP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Geliri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Dengesizlik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Tutarı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KÜPSTTL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017485"/>
                  </a:ext>
                </a:extLst>
              </a:tr>
              <a:tr h="3027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İdeal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449440"/>
                  </a:ext>
                </a:extLst>
              </a:tr>
              <a:tr h="3711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Tahmin-1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satış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+1.900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+5.820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37.681.6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3956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021FA8-5541-3077-3E5B-904FADD6BA24}"/>
              </a:ext>
            </a:extLst>
          </p:cNvPr>
          <p:cNvSpPr txBox="1"/>
          <p:nvPr/>
        </p:nvSpPr>
        <p:spPr>
          <a:xfrm>
            <a:off x="232193" y="4813404"/>
            <a:ext cx="6970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GİP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işlemleri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son 1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saatteki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ağırlıklı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fiyatı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kullanılmıştır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Enerji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Dengesizlik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Tutarı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= (20-16)*min(2000,1500)*0.97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KÜPST = 20-(16+16*0.21)*max(2000,1500)*0.03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4B10E-9940-D84D-030C-97FA8E227D03}"/>
              </a:ext>
            </a:extLst>
          </p:cNvPr>
          <p:cNvSpPr txBox="1"/>
          <p:nvPr/>
        </p:nvSpPr>
        <p:spPr>
          <a:xfrm>
            <a:off x="525970" y="2764471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PTF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2000 TL/MWh,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SMF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TL/MWh,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GİP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TL/MWh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52331-8C81-FB8A-7971-4B8068E2E2EA}"/>
              </a:ext>
            </a:extLst>
          </p:cNvPr>
          <p:cNvSpPr txBox="1"/>
          <p:nvPr/>
        </p:nvSpPr>
        <p:spPr>
          <a:xfrm>
            <a:off x="6396996" y="4422468"/>
            <a:ext cx="192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THM = 2.318,4 TL</a:t>
            </a:r>
          </a:p>
        </p:txBody>
      </p:sp>
    </p:spTree>
    <p:extLst>
      <p:ext uri="{BB962C8B-B14F-4D97-AF65-F5344CB8AC3E}">
        <p14:creationId xmlns:p14="http://schemas.microsoft.com/office/powerpoint/2010/main" val="184256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895</Words>
  <Application>Microsoft Office PowerPoint</Application>
  <PresentationFormat>Geniş ekran</PresentationFormat>
  <Paragraphs>309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Teması</vt:lpstr>
      <vt:lpstr>Rüzgar Enerjisi Santralleri (RES) Elektrik Üretim Tahmini için Ensemble Yöntemler</vt:lpstr>
      <vt:lpstr>İçindekiler</vt:lpstr>
      <vt:lpstr>Çalışmanın Amacı-1</vt:lpstr>
      <vt:lpstr>Çalışmanın Amacı-2</vt:lpstr>
      <vt:lpstr>Ensemble Yöntemler (Topluluklaştırma)</vt:lpstr>
      <vt:lpstr>Kullanılan Ensemble Yöntemler</vt:lpstr>
      <vt:lpstr>Veri İçeriği</vt:lpstr>
      <vt:lpstr>Hata Metriği – MAE%</vt:lpstr>
      <vt:lpstr>Tahmin Hatası Maliyeti - THM</vt:lpstr>
      <vt:lpstr>Tahmin Sonuçları-1 MAE%</vt:lpstr>
      <vt:lpstr>Tahmin Sonuçları-2 THM</vt:lpstr>
      <vt:lpstr>Sonuç Değerlendirme</vt:lpstr>
      <vt:lpstr>Gelecek Çalışmalar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AYTEN SÜMER</cp:lastModifiedBy>
  <cp:revision>18</cp:revision>
  <dcterms:created xsi:type="dcterms:W3CDTF">2024-08-08T07:03:42Z</dcterms:created>
  <dcterms:modified xsi:type="dcterms:W3CDTF">2024-09-23T06:53:23Z</dcterms:modified>
</cp:coreProperties>
</file>